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446" r:id="rId3"/>
    <p:sldId id="1059" r:id="rId4"/>
    <p:sldId id="447" r:id="rId5"/>
    <p:sldId id="577" r:id="rId6"/>
    <p:sldId id="303" r:id="rId7"/>
    <p:sldId id="256" r:id="rId9"/>
    <p:sldId id="735" r:id="rId10"/>
    <p:sldId id="257" r:id="rId11"/>
    <p:sldId id="259" r:id="rId12"/>
    <p:sldId id="305" r:id="rId13"/>
    <p:sldId id="318" r:id="rId14"/>
    <p:sldId id="776" r:id="rId15"/>
    <p:sldId id="736" r:id="rId16"/>
    <p:sldId id="737" r:id="rId17"/>
    <p:sldId id="738" r:id="rId18"/>
    <p:sldId id="739" r:id="rId19"/>
    <p:sldId id="740" r:id="rId20"/>
    <p:sldId id="741" r:id="rId21"/>
    <p:sldId id="742" r:id="rId22"/>
    <p:sldId id="743" r:id="rId23"/>
    <p:sldId id="744" r:id="rId24"/>
    <p:sldId id="745" r:id="rId25"/>
    <p:sldId id="746" r:id="rId26"/>
    <p:sldId id="747" r:id="rId27"/>
    <p:sldId id="748" r:id="rId28"/>
    <p:sldId id="749" r:id="rId29"/>
    <p:sldId id="750" r:id="rId30"/>
    <p:sldId id="751" r:id="rId31"/>
    <p:sldId id="752" r:id="rId32"/>
    <p:sldId id="753" r:id="rId33"/>
    <p:sldId id="754" r:id="rId34"/>
    <p:sldId id="755" r:id="rId35"/>
    <p:sldId id="756" r:id="rId36"/>
    <p:sldId id="757" r:id="rId37"/>
    <p:sldId id="758" r:id="rId38"/>
    <p:sldId id="1064" r:id="rId39"/>
    <p:sldId id="759" r:id="rId40"/>
    <p:sldId id="760" r:id="rId41"/>
    <p:sldId id="761" r:id="rId42"/>
    <p:sldId id="762" r:id="rId43"/>
    <p:sldId id="763" r:id="rId44"/>
    <p:sldId id="764" r:id="rId45"/>
    <p:sldId id="765" r:id="rId46"/>
    <p:sldId id="766" r:id="rId47"/>
    <p:sldId id="767" r:id="rId48"/>
    <p:sldId id="768" r:id="rId49"/>
    <p:sldId id="769" r:id="rId50"/>
    <p:sldId id="777" r:id="rId51"/>
    <p:sldId id="1065" r:id="rId52"/>
    <p:sldId id="1066" r:id="rId53"/>
    <p:sldId id="1060" r:id="rId54"/>
    <p:sldId id="319" r:id="rId55"/>
    <p:sldId id="320" r:id="rId56"/>
    <p:sldId id="316" r:id="rId57"/>
    <p:sldId id="317" r:id="rId58"/>
    <p:sldId id="771" r:id="rId59"/>
    <p:sldId id="260" r:id="rId60"/>
    <p:sldId id="772" r:id="rId61"/>
    <p:sldId id="1067" r:id="rId62"/>
    <p:sldId id="307" r:id="rId63"/>
    <p:sldId id="321" r:id="rId64"/>
    <p:sldId id="279" r:id="rId65"/>
    <p:sldId id="280" r:id="rId66"/>
    <p:sldId id="283" r:id="rId67"/>
    <p:sldId id="284" r:id="rId68"/>
    <p:sldId id="285" r:id="rId69"/>
    <p:sldId id="286" r:id="rId70"/>
    <p:sldId id="773" r:id="rId71"/>
    <p:sldId id="287" r:id="rId72"/>
    <p:sldId id="288" r:id="rId73"/>
    <p:sldId id="289" r:id="rId74"/>
    <p:sldId id="290" r:id="rId75"/>
    <p:sldId id="291" r:id="rId76"/>
    <p:sldId id="954" r:id="rId77"/>
    <p:sldId id="292" r:id="rId78"/>
    <p:sldId id="955" r:id="rId79"/>
    <p:sldId id="293" r:id="rId80"/>
    <p:sldId id="294" r:id="rId81"/>
    <p:sldId id="295" r:id="rId82"/>
    <p:sldId id="296" r:id="rId83"/>
    <p:sldId id="297" r:id="rId84"/>
    <p:sldId id="298" r:id="rId85"/>
    <p:sldId id="774" r:id="rId86"/>
    <p:sldId id="299" r:id="rId87"/>
    <p:sldId id="323" r:id="rId88"/>
    <p:sldId id="775" r:id="rId89"/>
    <p:sldId id="324" r:id="rId90"/>
    <p:sldId id="335" r:id="rId91"/>
    <p:sldId id="326" r:id="rId92"/>
    <p:sldId id="334" r:id="rId93"/>
    <p:sldId id="327" r:id="rId94"/>
    <p:sldId id="328" r:id="rId95"/>
    <p:sldId id="329" r:id="rId96"/>
    <p:sldId id="330" r:id="rId97"/>
    <p:sldId id="331" r:id="rId98"/>
    <p:sldId id="332" r:id="rId99"/>
    <p:sldId id="333" r:id="rId100"/>
    <p:sldId id="356" r:id="rId101"/>
    <p:sldId id="357" r:id="rId102"/>
    <p:sldId id="358" r:id="rId103"/>
    <p:sldId id="359" r:id="rId104"/>
    <p:sldId id="360" r:id="rId105"/>
    <p:sldId id="361" r:id="rId106"/>
    <p:sldId id="363" r:id="rId107"/>
    <p:sldId id="364" r:id="rId108"/>
    <p:sldId id="373" r:id="rId109"/>
    <p:sldId id="366" r:id="rId110"/>
    <p:sldId id="1247" r:id="rId111"/>
    <p:sldId id="368" r:id="rId112"/>
    <p:sldId id="369" r:id="rId113"/>
    <p:sldId id="1248" r:id="rId114"/>
    <p:sldId id="371" r:id="rId115"/>
    <p:sldId id="372" r:id="rId116"/>
    <p:sldId id="336" r:id="rId117"/>
    <p:sldId id="337" r:id="rId118"/>
    <p:sldId id="338" r:id="rId119"/>
    <p:sldId id="339" r:id="rId120"/>
    <p:sldId id="340" r:id="rId121"/>
    <p:sldId id="341" r:id="rId122"/>
    <p:sldId id="1249" r:id="rId123"/>
    <p:sldId id="1250" r:id="rId124"/>
    <p:sldId id="1251" r:id="rId125"/>
    <p:sldId id="1252" r:id="rId126"/>
    <p:sldId id="342" r:id="rId127"/>
    <p:sldId id="1253" r:id="rId128"/>
    <p:sldId id="345" r:id="rId129"/>
    <p:sldId id="346" r:id="rId130"/>
    <p:sldId id="349" r:id="rId131"/>
    <p:sldId id="1256" r:id="rId132"/>
    <p:sldId id="351" r:id="rId133"/>
    <p:sldId id="1255" r:id="rId134"/>
    <p:sldId id="352" r:id="rId135"/>
    <p:sldId id="353" r:id="rId136"/>
    <p:sldId id="354" r:id="rId137"/>
    <p:sldId id="1258" r:id="rId138"/>
    <p:sldId id="1068" r:id="rId139"/>
    <p:sldId id="374" r:id="rId140"/>
    <p:sldId id="1259" r:id="rId141"/>
    <p:sldId id="376" r:id="rId142"/>
    <p:sldId id="1323" r:id="rId143"/>
    <p:sldId id="378" r:id="rId144"/>
    <p:sldId id="1237" r:id="rId145"/>
    <p:sldId id="380" r:id="rId146"/>
    <p:sldId id="381" r:id="rId147"/>
    <p:sldId id="382" r:id="rId148"/>
    <p:sldId id="383" r:id="rId149"/>
    <p:sldId id="385" r:id="rId150"/>
    <p:sldId id="1261" r:id="rId151"/>
    <p:sldId id="1262" r:id="rId152"/>
    <p:sldId id="388" r:id="rId153"/>
    <p:sldId id="389" r:id="rId154"/>
    <p:sldId id="390" r:id="rId155"/>
    <p:sldId id="1238" r:id="rId156"/>
    <p:sldId id="392" r:id="rId157"/>
    <p:sldId id="393" r:id="rId158"/>
    <p:sldId id="394" r:id="rId159"/>
    <p:sldId id="395" r:id="rId160"/>
    <p:sldId id="396" r:id="rId161"/>
    <p:sldId id="397" r:id="rId162"/>
    <p:sldId id="1240" r:id="rId163"/>
    <p:sldId id="399" r:id="rId164"/>
    <p:sldId id="1242" r:id="rId165"/>
    <p:sldId id="401" r:id="rId166"/>
    <p:sldId id="1332" r:id="rId167"/>
    <p:sldId id="402" r:id="rId168"/>
    <p:sldId id="403" r:id="rId169"/>
    <p:sldId id="940" r:id="rId170"/>
    <p:sldId id="1325" r:id="rId171"/>
    <p:sldId id="406" r:id="rId172"/>
    <p:sldId id="407" r:id="rId173"/>
    <p:sldId id="707" r:id="rId174"/>
    <p:sldId id="1326" r:id="rId175"/>
    <p:sldId id="708" r:id="rId176"/>
    <p:sldId id="1327" r:id="rId177"/>
    <p:sldId id="412" r:id="rId178"/>
    <p:sldId id="1328" r:id="rId179"/>
    <p:sldId id="1330" r:id="rId180"/>
    <p:sldId id="1331" r:id="rId181"/>
    <p:sldId id="417" r:id="rId182"/>
  </p:sldIdLst>
  <p:sldSz cx="9144000" cy="6858000" type="screen4x3"/>
  <p:notesSz cx="6858000" cy="9144000"/>
  <p:custDataLst>
    <p:tags r:id="rId1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FD1"/>
    <a:srgbClr val="FFFF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321" autoAdjust="0"/>
  </p:normalViewPr>
  <p:slideViewPr>
    <p:cSldViewPr>
      <p:cViewPr varScale="1">
        <p:scale>
          <a:sx n="65" d="100"/>
          <a:sy n="65" d="100"/>
        </p:scale>
        <p:origin x="-1536" y="-114"/>
      </p:cViewPr>
      <p:guideLst>
        <p:guide orient="horz" pos="2198"/>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6" Type="http://schemas.openxmlformats.org/officeDocument/2006/relationships/tags" Target="tags/tag1.xml"/><Relationship Id="rId185" Type="http://schemas.openxmlformats.org/officeDocument/2006/relationships/tableStyles" Target="tableStyles.xml"/><Relationship Id="rId184" Type="http://schemas.openxmlformats.org/officeDocument/2006/relationships/viewProps" Target="viewProps.xml"/><Relationship Id="rId183" Type="http://schemas.openxmlformats.org/officeDocument/2006/relationships/presProps" Target="presProps.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5400000" spcFirstLastPara="0" vertOverflow="ellipsis" vert="horz" wrap="square" anchor="ctr" anchorCtr="1"/>
          <a:lstStyle/>
          <a:p>
            <a:pPr algn="ctr">
              <a:defRPr lang="zh-CN" sz="1780" b="1" i="0" u="none" strike="noStrike" kern="1200" baseline="0">
                <a:solidFill>
                  <a:schemeClr val="tx1"/>
                </a:solidFill>
                <a:latin typeface="宋体" panose="02010600030101010101" pitchFamily="2" charset="-122"/>
                <a:ea typeface="宋体" panose="02010600030101010101" pitchFamily="2" charset="-122"/>
                <a:cs typeface="宋体" panose="02010600030101010101" pitchFamily="2" charset="-122"/>
              </a:defRPr>
            </a:pPr>
            <a:r>
              <a:rPr lang="en-US" altLang="en-US"/>
              <a:t>Fraction of loads that cause a stall</a:t>
            </a:r>
            <a:endParaRPr lang="en-US" altLang="en-US"/>
          </a:p>
        </c:rich>
      </c:tx>
      <c:layout>
        <c:manualLayout>
          <c:xMode val="edge"/>
          <c:yMode val="edge"/>
          <c:x val="0.00232198142414861"/>
          <c:y val="0.294028757460663"/>
        </c:manualLayout>
      </c:layout>
      <c:overlay val="0"/>
      <c:spPr>
        <a:noFill/>
        <a:ln w="27411">
          <a:noFill/>
        </a:ln>
        <a:effectLst/>
      </c:spPr>
    </c:title>
    <c:autoTitleDeleted val="0"/>
    <c:plotArea>
      <c:layout>
        <c:manualLayout>
          <c:layoutTarget val="inner"/>
          <c:xMode val="edge"/>
          <c:yMode val="edge"/>
          <c:x val="0.132832080200501"/>
          <c:y val="0.0252631578947368"/>
          <c:w val="0.867167919799499"/>
          <c:h val="0.745263157894737"/>
        </c:manualLayout>
      </c:layout>
      <c:barChart>
        <c:barDir val="col"/>
        <c:grouping val="clustered"/>
        <c:varyColors val="0"/>
        <c:ser>
          <c:idx val="0"/>
          <c:order val="0"/>
          <c:tx>
            <c:strRef>
              <c:f>Sheet1!$A$2</c:f>
              <c:strCache>
                <c:ptCount val="1"/>
                <c:pt idx="0">
                  <c:v>Fraction of loads that cause a stall</c:v>
                </c:pt>
              </c:strCache>
            </c:strRef>
          </c:tx>
          <c:spPr>
            <a:solidFill>
              <a:schemeClr val="accent1"/>
            </a:solidFill>
            <a:ln w="13705">
              <a:solidFill>
                <a:schemeClr val="tx1"/>
              </a:solidFill>
              <a:prstDash val="solid"/>
            </a:ln>
            <a:effectLst/>
          </c:spPr>
          <c:invertIfNegative val="0"/>
          <c:dLbls>
            <c:dLbl>
              <c:idx val="0"/>
              <c:layout>
                <c:manualLayout>
                  <c:x val="0.0124248207364173"/>
                  <c:y val="-0.00736308056446823"/>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163579397776521"/>
                  <c:y val="-0.00228528033290468"/>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713737214736709"/>
                  <c:y val="-0.00178346670312437"/>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136087671703576"/>
                  <c:y val="0.00397887730121639"/>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686245488663757"/>
                  <c:y val="-0.00315255424867875"/>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359222512046672"/>
                  <c:y val="0.0043213521261552"/>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658765951469688"/>
                  <c:y val="-0.00409970050542382"/>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0331730785973736"/>
                  <c:y val="-0.00646756614728645"/>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0130021092564667"/>
                  <c:y val="0.00616401280008198"/>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00590331200859955"/>
                  <c:y val="-0.00578302237450925"/>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940" b="1" i="0" u="none" strike="noStrike" kern="1200" baseline="0">
                      <a:solidFill>
                        <a:schemeClr val="tx1"/>
                      </a:solidFill>
                      <a:latin typeface="楷体_GB2312"/>
                      <a:ea typeface="楷体_GB2312"/>
                      <a:cs typeface="楷体_GB2312"/>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1"/>
            <c:spPr>
              <a:noFill/>
              <a:ln w="27411">
                <a:noFill/>
              </a:ln>
              <a:effectLst/>
            </c:spPr>
            <c:txPr>
              <a:bodyPr rot="0" spcFirstLastPara="0" vertOverflow="ellipsis" horzOverflow="overflow" vert="horz" wrap="square" lIns="38100" tIns="19050" rIns="38100" bIns="19050" anchor="ctr" anchorCtr="1"/>
              <a:lstStyle/>
              <a:p>
                <a:pPr>
                  <a:defRPr lang="zh-CN" sz="2160" b="1" i="0" u="none" strike="noStrike" kern="1200" baseline="0">
                    <a:solidFill>
                      <a:schemeClr val="tx1"/>
                    </a:solidFill>
                    <a:latin typeface="宋体" panose="02010600030101010101" pitchFamily="2" charset="-122"/>
                    <a:ea typeface="宋体" panose="02010600030101010101" pitchFamily="2" charset="-122"/>
                    <a:cs typeface="宋体" panose="02010600030101010101" pitchFamily="2"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solidFill>
                      <a:prstDash val="solid"/>
                      <a:round/>
                    </a:ln>
                    <a:effectLst/>
                  </c:spPr>
                </c15:leaderLines>
              </c:ext>
            </c:extLst>
          </c:dLbls>
          <c:cat>
            <c:strRef>
              <c:f>Sheet1!$B$1:$K$1</c:f>
              <c:strCache>
                <c:ptCount val="10"/>
                <c:pt idx="0">
                  <c:v>compress</c:v>
                </c:pt>
                <c:pt idx="1">
                  <c:v>eqntott</c:v>
                </c:pt>
                <c:pt idx="2">
                  <c:v>espresso</c:v>
                </c:pt>
                <c:pt idx="3">
                  <c:v>gcc</c:v>
                </c:pt>
                <c:pt idx="4">
                  <c:v>li</c:v>
                </c:pt>
                <c:pt idx="5">
                  <c:v>doduc</c:v>
                </c:pt>
                <c:pt idx="6">
                  <c:v>ear</c:v>
                </c:pt>
                <c:pt idx="7">
                  <c:v>hydro2d</c:v>
                </c:pt>
                <c:pt idx="8">
                  <c:v>mdijdp</c:v>
                </c:pt>
                <c:pt idx="9">
                  <c:v>su2cor</c:v>
                </c:pt>
              </c:strCache>
            </c:strRef>
          </c:cat>
          <c:val>
            <c:numRef>
              <c:f>Sheet1!$B$2:$K$2</c:f>
              <c:numCache>
                <c:formatCode>0%</c:formatCode>
                <c:ptCount val="10"/>
                <c:pt idx="0">
                  <c:v>0.24</c:v>
                </c:pt>
                <c:pt idx="1">
                  <c:v>0.41</c:v>
                </c:pt>
                <c:pt idx="2">
                  <c:v>0.12</c:v>
                </c:pt>
                <c:pt idx="3">
                  <c:v>0.23</c:v>
                </c:pt>
                <c:pt idx="4">
                  <c:v>0.24</c:v>
                </c:pt>
                <c:pt idx="5">
                  <c:v>0.2</c:v>
                </c:pt>
                <c:pt idx="6">
                  <c:v>0.2</c:v>
                </c:pt>
                <c:pt idx="7">
                  <c:v>0.1</c:v>
                </c:pt>
                <c:pt idx="8">
                  <c:v>0.1</c:v>
                </c:pt>
                <c:pt idx="9">
                  <c:v>0.0400000000000001</c:v>
                </c:pt>
              </c:numCache>
            </c:numRef>
          </c:val>
        </c:ser>
        <c:dLbls>
          <c:showLegendKey val="0"/>
          <c:showVal val="1"/>
          <c:showCatName val="0"/>
          <c:showSerName val="0"/>
          <c:showPercent val="0"/>
          <c:showBubbleSize val="0"/>
        </c:dLbls>
        <c:gapWidth val="150"/>
        <c:axId val="215000576"/>
        <c:axId val="215002112"/>
      </c:barChart>
      <c:catAx>
        <c:axId val="215000576"/>
        <c:scaling>
          <c:orientation val="minMax"/>
        </c:scaling>
        <c:delete val="0"/>
        <c:axPos val="b"/>
        <c:numFmt formatCode="General" sourceLinked="1"/>
        <c:majorTickMark val="in"/>
        <c:minorTickMark val="none"/>
        <c:tickLblPos val="low"/>
        <c:spPr>
          <a:noFill/>
          <a:ln w="3426" cap="flat" cmpd="sng" algn="ctr">
            <a:solidFill>
              <a:schemeClr val="tx1"/>
            </a:solidFill>
            <a:prstDash val="solid"/>
            <a:round/>
          </a:ln>
          <a:effectLst/>
        </c:spPr>
        <c:txPr>
          <a:bodyPr rot="-2700000" spcFirstLastPara="0" vertOverflow="ellipsis" horzOverflow="overflow" vert="horz" wrap="square" anchor="ctr" anchorCtr="1"/>
          <a:lstStyle/>
          <a:p>
            <a:pPr>
              <a:defRPr lang="zh-CN" sz="1940" b="1" i="0" u="none" strike="noStrike" kern="1200" baseline="0">
                <a:solidFill>
                  <a:schemeClr val="tx1"/>
                </a:solidFill>
                <a:latin typeface="楷体_GB2312"/>
                <a:ea typeface="楷体_GB2312"/>
                <a:cs typeface="楷体_GB2312"/>
              </a:defRPr>
            </a:pPr>
          </a:p>
        </c:txPr>
        <c:crossAx val="215002112"/>
        <c:crosses val="autoZero"/>
        <c:auto val="1"/>
        <c:lblAlgn val="ctr"/>
        <c:lblOffset val="100"/>
        <c:tickLblSkip val="1"/>
        <c:noMultiLvlLbl val="0"/>
      </c:catAx>
      <c:valAx>
        <c:axId val="215002112"/>
        <c:scaling>
          <c:orientation val="minMax"/>
        </c:scaling>
        <c:delete val="0"/>
        <c:axPos val="l"/>
        <c:numFmt formatCode="0%" sourceLinked="1"/>
        <c:majorTickMark val="in"/>
        <c:minorTickMark val="none"/>
        <c:tickLblPos val="nextTo"/>
        <c:spPr>
          <a:noFill/>
          <a:ln w="3426" cap="flat" cmpd="sng" algn="ctr">
            <a:solidFill>
              <a:schemeClr val="tx1"/>
            </a:solidFill>
            <a:prstDash val="solid"/>
            <a:round/>
          </a:ln>
          <a:effectLst/>
        </c:spPr>
        <c:txPr>
          <a:bodyPr rot="0" spcFirstLastPara="0" vertOverflow="ellipsis" horzOverflow="overflow" vert="horz" wrap="square" anchor="ctr" anchorCtr="1"/>
          <a:lstStyle/>
          <a:p>
            <a:pPr>
              <a:defRPr lang="zh-CN" sz="1940" b="1" i="0" u="none" strike="noStrike" kern="1200" baseline="0">
                <a:solidFill>
                  <a:schemeClr val="tx1"/>
                </a:solidFill>
                <a:latin typeface="楷体_GB2312"/>
                <a:ea typeface="楷体_GB2312"/>
                <a:cs typeface="楷体_GB2312"/>
              </a:defRPr>
            </a:pPr>
          </a:p>
        </c:txPr>
        <c:crossAx val="215000576"/>
        <c:crosses val="autoZero"/>
        <c:crossBetween val="between"/>
      </c:valAx>
      <c:spPr>
        <a:noFill/>
        <a:ln w="12700">
          <a:solidFill>
            <a:schemeClr val="tx1"/>
          </a:solidFill>
          <a:prstDash val="solid"/>
        </a:ln>
        <a:effectLst/>
      </c:spPr>
    </c:plotArea>
    <c:plotVisOnly val="1"/>
    <c:dispBlanksAs val="gap"/>
    <c:showDLblsOverMax val="0"/>
  </c:chart>
  <c:spPr>
    <a:solidFill>
      <a:srgbClr val="EAEAEA"/>
    </a:solidFill>
    <a:ln>
      <a:noFill/>
    </a:ln>
    <a:effectLst/>
  </c:spPr>
  <c:txPr>
    <a:bodyPr rot="0" spcFirstLastPara="0" vertOverflow="ellipsis" horzOverflow="overflow" vert="horz" wrap="square" anchor="ctr" anchorCtr="1"/>
    <a:lstStyle/>
    <a:p>
      <a:pPr>
        <a:defRPr lang="zh-CN" sz="1940" b="1" i="0" u="none" strike="noStrike" baseline="0">
          <a:solidFill>
            <a:schemeClr val="tx1"/>
          </a:solidFill>
          <a:latin typeface="楷体_GB2312"/>
          <a:ea typeface="楷体_GB2312"/>
          <a:cs typeface="楷体_GB2312"/>
        </a:defRPr>
      </a:pPr>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jpe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29.wmf"/><Relationship Id="rId3" Type="http://schemas.openxmlformats.org/officeDocument/2006/relationships/image" Target="../media/image26.wmf"/><Relationship Id="rId2" Type="http://schemas.openxmlformats.org/officeDocument/2006/relationships/image" Target="../media/image37.wmf"/><Relationship Id="rId1" Type="http://schemas.openxmlformats.org/officeDocument/2006/relationships/image" Target="../media/image1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6.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2C8241-7424-436D-BB9F-7FC90EE8732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3FCA71-80E0-4622-8E1C-ECC3B1C416D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D3FCA71-80E0-4622-8E1C-ECC3B1C416D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6D3FCA71-80E0-4622-8E1C-ECC3B1C416D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D3FCA71-80E0-4622-8E1C-ECC3B1C416D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红色：</a:t>
            </a:r>
            <a:r>
              <a:rPr lang="en-US" altLang="zh-CN"/>
              <a:t>add r1, r2, r3;</a:t>
            </a:r>
            <a:endParaRPr lang="en-US" altLang="zh-CN"/>
          </a:p>
          <a:p>
            <a:r>
              <a:rPr lang="en-US" altLang="zh-CN"/>
              <a:t>          sub r4, r1, r5;</a:t>
            </a:r>
            <a:endParaRPr lang="en-US" altLang="zh-CN"/>
          </a:p>
          <a:p>
            <a:r>
              <a:rPr lang="zh-CN" altLang="en-US"/>
              <a:t>蓝色：</a:t>
            </a:r>
            <a:r>
              <a:rPr lang="en-US" altLang="zh-CN"/>
              <a:t>add r1, r2, r3;</a:t>
            </a:r>
            <a:endParaRPr lang="en-US" altLang="zh-CN"/>
          </a:p>
          <a:p>
            <a:r>
              <a:rPr lang="en-US" altLang="zh-CN"/>
              <a:t>          or r6, r7, r8;</a:t>
            </a:r>
            <a:endParaRPr lang="en-US" altLang="zh-CN"/>
          </a:p>
          <a:p>
            <a:r>
              <a:rPr lang="en-US" altLang="zh-CN"/>
              <a:t>          sub r4, r1, r5;</a:t>
            </a:r>
            <a:endParaRPr lang="en-US" altLang="zh-CN"/>
          </a:p>
          <a:p>
            <a:r>
              <a:rPr lang="zh-CN" altLang="en-US"/>
              <a:t>紫色：</a:t>
            </a:r>
            <a:r>
              <a:rPr lang="en-US" altLang="zh-CN"/>
              <a:t>load r1, r2, r3;</a:t>
            </a:r>
            <a:endParaRPr lang="en-US" altLang="zh-CN"/>
          </a:p>
          <a:p>
            <a:r>
              <a:rPr lang="en-US" altLang="zh-CN"/>
              <a:t>          or r6, r7, r8;</a:t>
            </a:r>
            <a:endParaRPr lang="en-US" altLang="zh-CN"/>
          </a:p>
          <a:p>
            <a:r>
              <a:rPr lang="en-US" altLang="zh-CN"/>
              <a:t>          sub r4, r1, r5;</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3FCA71-80E0-4622-8E1C-ECC3B1C416D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第一个</a:t>
            </a:r>
            <a:r>
              <a:rPr lang="en-US" altLang="zh-CN"/>
              <a:t>forwarding</a:t>
            </a:r>
            <a:r>
              <a:rPr lang="zh-CN" altLang="en-US"/>
              <a:t>的线是蓝色线</a:t>
            </a:r>
            <a:endParaRPr lang="zh-CN" altLang="en-US"/>
          </a:p>
          <a:p>
            <a:r>
              <a:rPr lang="zh-CN" altLang="en-US"/>
              <a:t>第二个</a:t>
            </a:r>
            <a:r>
              <a:rPr lang="en-US" altLang="zh-CN"/>
              <a:t>forwarding</a:t>
            </a:r>
            <a:r>
              <a:rPr lang="zh-CN" altLang="en-US"/>
              <a:t>的线是</a:t>
            </a:r>
            <a:r>
              <a:rPr lang="en-US" altLang="zh-CN"/>
              <a:t>ppt119</a:t>
            </a:r>
            <a:r>
              <a:rPr lang="zh-CN" altLang="en-US"/>
              <a:t>中的红色线</a:t>
            </a:r>
            <a:endParaRPr lang="zh-CN" altLang="en-US"/>
          </a:p>
          <a:p>
            <a:endParaRPr lang="zh-CN" altLang="en-US"/>
          </a:p>
          <a:p>
            <a:r>
              <a:rPr lang="zh-CN" altLang="zh-CN"/>
              <a:t>另外，如果是</a:t>
            </a:r>
            <a:r>
              <a:rPr lang="en-US" altLang="zh-CN"/>
              <a:t>load r1, </a:t>
            </a:r>
            <a:r>
              <a:rPr lang="zh-CN" altLang="zh-CN"/>
              <a:t>立即数（</a:t>
            </a:r>
            <a:r>
              <a:rPr lang="en-US" altLang="zh-CN"/>
              <a:t>r2</a:t>
            </a:r>
            <a:r>
              <a:rPr lang="zh-CN" altLang="zh-CN"/>
              <a:t>）；</a:t>
            </a:r>
            <a:endParaRPr lang="zh-CN" altLang="zh-CN"/>
          </a:p>
          <a:p>
            <a:r>
              <a:rPr lang="zh-CN" altLang="zh-CN"/>
              <a:t>                     </a:t>
            </a:r>
            <a:r>
              <a:rPr lang="en-US" altLang="zh-CN"/>
              <a:t>add r3, r1, r4;</a:t>
            </a:r>
            <a:endParaRPr lang="en-US" altLang="zh-CN"/>
          </a:p>
          <a:p>
            <a:r>
              <a:rPr lang="en-US" altLang="zh-CN"/>
              <a:t>         </a:t>
            </a:r>
            <a:r>
              <a:rPr lang="zh-CN" altLang="zh-CN"/>
              <a:t>此时就需要：暂停加</a:t>
            </a:r>
            <a:r>
              <a:rPr lang="en-US" altLang="zh-CN"/>
              <a:t>forwarding</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假设最后一条指令</a:t>
            </a:r>
            <a:r>
              <a:rPr lang="en-US" altLang="zh-CN"/>
              <a:t>store</a:t>
            </a:r>
            <a:r>
              <a:rPr lang="zh-CN" altLang="en-US"/>
              <a:t>改成：</a:t>
            </a:r>
            <a:r>
              <a:rPr lang="en-US" altLang="zh-CN"/>
              <a:t>store r5, 10(r1)    </a:t>
            </a:r>
            <a:endParaRPr lang="en-US" altLang="zh-CN"/>
          </a:p>
          <a:p>
            <a:r>
              <a:rPr lang="zh-CN" altLang="en-US"/>
              <a:t>问：时序图是否有改变？前推位置是否有变化？</a:t>
            </a:r>
            <a:endParaRPr lang="zh-CN" altLang="en-US"/>
          </a:p>
          <a:p>
            <a:r>
              <a:rPr lang="zh-CN" altLang="en-US"/>
              <a:t>答案</a:t>
            </a:r>
            <a:r>
              <a:rPr lang="en-US" altLang="zh-CN"/>
              <a:t>: </a:t>
            </a:r>
            <a:r>
              <a:rPr lang="zh-CN" altLang="en-US"/>
              <a:t>时序图保持不变，但最下面的前推位置往前一个周期</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72=PC+4+</a:t>
            </a:r>
            <a:r>
              <a:rPr lang="zh-CN" altLang="en-US"/>
              <a:t>偏移量</a:t>
            </a:r>
            <a:r>
              <a:rPr lang="en-US" altLang="zh-CN"/>
              <a:t>=</a:t>
            </a:r>
            <a:r>
              <a:rPr lang="en-US" altLang="zh-CN"/>
              <a:t>44+4+24</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EA63EE-21F8-4ED0-93C2-E988B1948178}" type="slidenum">
              <a:rPr lang="en-US" altLang="zh-CN"/>
            </a:fld>
            <a:endParaRPr lang="en-US" altLang="zh-CN"/>
          </a:p>
        </p:txBody>
      </p:sp>
      <p:sp>
        <p:nvSpPr>
          <p:cNvPr id="110594" name="Rectangle 2"/>
          <p:cNvSpPr>
            <a:spLocks noGrp="1" noRot="1" noChangeAspect="1" noChangeArrowheads="1" noTextEdit="1"/>
          </p:cNvSpPr>
          <p:nvPr>
            <p:ph type="sldImg"/>
          </p:nvPr>
        </p:nvSpPr>
        <p:spPr>
          <a:xfrm>
            <a:off x="1154113" y="701675"/>
            <a:ext cx="4584700" cy="3438525"/>
          </a:xfrm>
        </p:spPr>
      </p:sp>
      <p:sp>
        <p:nvSpPr>
          <p:cNvPr id="110595" name="Rectangle 3"/>
          <p:cNvSpPr>
            <a:spLocks noGrp="1" noChangeArrowheads="1"/>
          </p:cNvSpPr>
          <p:nvPr>
            <p:ph type="body" idx="1"/>
          </p:nvPr>
        </p:nvSpPr>
        <p:spPr>
          <a:xfrm>
            <a:off x="940062" y="4350031"/>
            <a:ext cx="5013148" cy="4140117"/>
          </a:xfrm>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24DC998-90DB-43C1-9370-933AF627286B}" type="slidenum">
              <a:rPr lang="en-US" altLang="zh-CN"/>
            </a:fld>
            <a:endParaRPr lang="en-US" altLang="zh-CN"/>
          </a:p>
        </p:txBody>
      </p:sp>
      <p:sp>
        <p:nvSpPr>
          <p:cNvPr id="114690" name="Rectangle 2"/>
          <p:cNvSpPr>
            <a:spLocks noGrp="1" noRot="1" noChangeAspect="1" noChangeArrowheads="1" noTextEdit="1"/>
          </p:cNvSpPr>
          <p:nvPr>
            <p:ph type="sldImg"/>
          </p:nvPr>
        </p:nvSpPr>
        <p:spPr>
          <a:xfrm>
            <a:off x="1154113" y="701675"/>
            <a:ext cx="4584700" cy="3438525"/>
          </a:xfrm>
        </p:spPr>
      </p:sp>
      <p:sp>
        <p:nvSpPr>
          <p:cNvPr id="114691" name="Rectangle 3"/>
          <p:cNvSpPr>
            <a:spLocks noGrp="1" noChangeArrowheads="1"/>
          </p:cNvSpPr>
          <p:nvPr>
            <p:ph type="body" idx="1"/>
          </p:nvPr>
        </p:nvSpPr>
        <p:spPr>
          <a:xfrm>
            <a:off x="940062" y="4350031"/>
            <a:ext cx="5013148" cy="4140117"/>
          </a:xfrm>
        </p:spPr>
        <p:txBody>
          <a:bodyPr/>
          <a:lstStyle/>
          <a:p>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EA63EE-21F8-4ED0-93C2-E988B1948178}" type="slidenum">
              <a:rPr lang="en-US" altLang="zh-CN"/>
            </a:fld>
            <a:endParaRPr lang="en-US" altLang="zh-CN"/>
          </a:p>
        </p:txBody>
      </p:sp>
      <p:sp>
        <p:nvSpPr>
          <p:cNvPr id="110594" name="Rectangle 2"/>
          <p:cNvSpPr>
            <a:spLocks noGrp="1" noRot="1" noChangeAspect="1" noChangeArrowheads="1" noTextEdit="1"/>
          </p:cNvSpPr>
          <p:nvPr>
            <p:ph type="sldImg"/>
          </p:nvPr>
        </p:nvSpPr>
        <p:spPr>
          <a:xfrm>
            <a:off x="1154113" y="701675"/>
            <a:ext cx="4584700" cy="3438525"/>
          </a:xfrm>
        </p:spPr>
      </p:sp>
      <p:sp>
        <p:nvSpPr>
          <p:cNvPr id="110595" name="Rectangle 3"/>
          <p:cNvSpPr>
            <a:spLocks noGrp="1" noChangeArrowheads="1"/>
          </p:cNvSpPr>
          <p:nvPr>
            <p:ph type="body" idx="1"/>
          </p:nvPr>
        </p:nvSpPr>
        <p:spPr>
          <a:xfrm>
            <a:off x="940062" y="4350031"/>
            <a:ext cx="5013148" cy="4140117"/>
          </a:xfrm>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EA63EE-21F8-4ED0-93C2-E988B1948178}" type="slidenum">
              <a:rPr lang="en-US" altLang="zh-CN"/>
            </a:fld>
            <a:endParaRPr lang="en-US" altLang="zh-CN"/>
          </a:p>
        </p:txBody>
      </p:sp>
      <p:sp>
        <p:nvSpPr>
          <p:cNvPr id="110594" name="Rectangle 2"/>
          <p:cNvSpPr>
            <a:spLocks noGrp="1" noRot="1" noChangeAspect="1" noChangeArrowheads="1" noTextEdit="1"/>
          </p:cNvSpPr>
          <p:nvPr>
            <p:ph type="sldImg"/>
          </p:nvPr>
        </p:nvSpPr>
        <p:spPr>
          <a:xfrm>
            <a:off x="1154113" y="701675"/>
            <a:ext cx="4584700" cy="3438525"/>
          </a:xfrm>
        </p:spPr>
      </p:sp>
      <p:sp>
        <p:nvSpPr>
          <p:cNvPr id="110595" name="Rectangle 3"/>
          <p:cNvSpPr>
            <a:spLocks noGrp="1" noChangeArrowheads="1"/>
          </p:cNvSpPr>
          <p:nvPr>
            <p:ph type="body" idx="1"/>
          </p:nvPr>
        </p:nvSpPr>
        <p:spPr>
          <a:xfrm>
            <a:off x="940062" y="4350031"/>
            <a:ext cx="5013148" cy="4140117"/>
          </a:xfrm>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EA63EE-21F8-4ED0-93C2-E988B1948178}" type="slidenum">
              <a:rPr lang="en-US" altLang="zh-CN"/>
            </a:fld>
            <a:endParaRPr lang="en-US" altLang="zh-CN"/>
          </a:p>
        </p:txBody>
      </p:sp>
      <p:sp>
        <p:nvSpPr>
          <p:cNvPr id="110594" name="Rectangle 2"/>
          <p:cNvSpPr>
            <a:spLocks noGrp="1" noRot="1" noChangeAspect="1" noChangeArrowheads="1" noTextEdit="1"/>
          </p:cNvSpPr>
          <p:nvPr>
            <p:ph type="sldImg"/>
          </p:nvPr>
        </p:nvSpPr>
        <p:spPr>
          <a:xfrm>
            <a:off x="1154113" y="701675"/>
            <a:ext cx="4584700" cy="3438525"/>
          </a:xfrm>
        </p:spPr>
      </p:sp>
      <p:sp>
        <p:nvSpPr>
          <p:cNvPr id="110595" name="Rectangle 3"/>
          <p:cNvSpPr>
            <a:spLocks noGrp="1" noChangeArrowheads="1"/>
          </p:cNvSpPr>
          <p:nvPr>
            <p:ph type="body" idx="1"/>
          </p:nvPr>
        </p:nvSpPr>
        <p:spPr>
          <a:xfrm>
            <a:off x="940062" y="4350031"/>
            <a:ext cx="5013148" cy="4140117"/>
          </a:xfrm>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olidFill>
                  <a:srgbClr val="FF0000"/>
                </a:solidFill>
                <a:sym typeface="+mn-ea"/>
              </a:rPr>
              <a:t>正确答案：</a:t>
            </a:r>
            <a:endParaRPr lang="zh-CN" altLang="en-US">
              <a:solidFill>
                <a:srgbClr val="FF0000"/>
              </a:solidFill>
            </a:endParaRPr>
          </a:p>
          <a:p>
            <a:r>
              <a:rPr lang="zh-CN" altLang="en-US">
                <a:solidFill>
                  <a:srgbClr val="FF0000"/>
                </a:solidFill>
                <a:sym typeface="+mn-ea"/>
              </a:rPr>
              <a:t>加速比</a:t>
            </a:r>
            <a:r>
              <a:rPr lang="en-US" altLang="zh-CN">
                <a:solidFill>
                  <a:srgbClr val="FF0000"/>
                </a:solidFill>
                <a:sym typeface="+mn-ea"/>
              </a:rPr>
              <a:t>Sp=</a:t>
            </a:r>
            <a:r>
              <a:rPr lang="zh-CN" altLang="en-US">
                <a:solidFill>
                  <a:srgbClr val="FF0000"/>
                </a:solidFill>
                <a:sym typeface="+mn-ea"/>
              </a:rPr>
              <a:t>（</a:t>
            </a:r>
            <a:r>
              <a:rPr lang="en-US" altLang="zh-CN">
                <a:solidFill>
                  <a:srgbClr val="FF0000"/>
                </a:solidFill>
                <a:sym typeface="+mn-ea"/>
              </a:rPr>
              <a:t>7*5</a:t>
            </a:r>
            <a:r>
              <a:rPr lang="zh-CN" altLang="en-US">
                <a:solidFill>
                  <a:srgbClr val="FF0000"/>
                </a:solidFill>
                <a:sym typeface="+mn-ea"/>
              </a:rPr>
              <a:t>）</a:t>
            </a:r>
            <a:r>
              <a:rPr lang="en-US" altLang="zh-CN">
                <a:solidFill>
                  <a:srgbClr val="FF0000"/>
                </a:solidFill>
                <a:sym typeface="+mn-ea"/>
              </a:rPr>
              <a:t>/18</a:t>
            </a:r>
            <a:endParaRPr lang="en-US" altLang="zh-CN">
              <a:solidFill>
                <a:srgbClr val="FF0000"/>
              </a:solidFill>
            </a:endParaRPr>
          </a:p>
          <a:p>
            <a:pPr marL="0" lvl="1"/>
            <a:r>
              <a:rPr lang="zh-CN" altLang="en-US"/>
              <a:t>这是因为如果要按照公式</a:t>
            </a:r>
            <a:r>
              <a:rPr lang="en-US" altLang="zh-CN" dirty="0">
                <a:latin typeface="华文中宋" panose="02010600040101010101" pitchFamily="2" charset="-122"/>
                <a:ea typeface="华文中宋" panose="02010600040101010101" pitchFamily="2" charset="-122"/>
                <a:sym typeface="+mn-ea"/>
              </a:rPr>
              <a:t>Sp=(nk</a:t>
            </a:r>
            <a:r>
              <a:rPr lang="en-US" altLang="zh-CN" dirty="0">
                <a:latin typeface="华文中宋" panose="02010600040101010101" pitchFamily="2" charset="-122"/>
                <a:ea typeface="华文中宋" panose="02010600040101010101" pitchFamily="2" charset="-122"/>
                <a:sym typeface="+mn-ea"/>
              </a:rPr>
              <a:t>Δt)/((n+k-1)Δt)</a:t>
            </a:r>
            <a:r>
              <a:rPr lang="zh-CN" altLang="en-US" dirty="0">
                <a:latin typeface="华文中宋" panose="02010600040101010101" pitchFamily="2" charset="-122"/>
                <a:ea typeface="华文中宋" panose="02010600040101010101" pitchFamily="2" charset="-122"/>
                <a:sym typeface="+mn-ea"/>
              </a:rPr>
              <a:t>种的分母</a:t>
            </a:r>
            <a:r>
              <a:rPr lang="en-US" altLang="zh-CN" dirty="0">
                <a:latin typeface="华文中宋" panose="02010600040101010101" pitchFamily="2" charset="-122"/>
                <a:ea typeface="华文中宋" panose="02010600040101010101" pitchFamily="2" charset="-122"/>
                <a:sym typeface="+mn-ea"/>
              </a:rPr>
              <a:t>(n+k-1)Δt</a:t>
            </a:r>
            <a:r>
              <a:rPr lang="zh-CN" altLang="en-US" dirty="0">
                <a:latin typeface="华文中宋" panose="02010600040101010101" pitchFamily="2" charset="-122"/>
                <a:ea typeface="华文中宋" panose="02010600040101010101" pitchFamily="2" charset="-122"/>
                <a:sym typeface="+mn-ea"/>
              </a:rPr>
              <a:t>的前提是流水线方式是不暂停（即没有相关出现）完全流水线时时这样的</a:t>
            </a:r>
            <a:r>
              <a:rPr lang="en-US" altLang="zh-CN" dirty="0">
                <a:latin typeface="华文中宋" panose="02010600040101010101" pitchFamily="2" charset="-122"/>
                <a:ea typeface="华文中宋" panose="02010600040101010101" pitchFamily="2" charset="-122"/>
                <a:sym typeface="+mn-ea"/>
              </a:rPr>
              <a:t>(n+k-1)Δt=11Δt</a:t>
            </a:r>
            <a:endParaRPr lang="en-US" altLang="zh-CN" dirty="0">
              <a:latin typeface="华文中宋" panose="02010600040101010101" pitchFamily="2" charset="-122"/>
              <a:ea typeface="华文中宋" panose="02010600040101010101" pitchFamily="2" charset="-122"/>
              <a:sym typeface="+mn-ea"/>
            </a:endParaRPr>
          </a:p>
          <a:p>
            <a:pPr marL="0" lvl="1"/>
            <a:r>
              <a:rPr lang="zh-CN" altLang="en-US" dirty="0">
                <a:latin typeface="华文中宋" panose="02010600040101010101" pitchFamily="2" charset="-122"/>
                <a:ea typeface="华文中宋" panose="02010600040101010101" pitchFamily="2" charset="-122"/>
                <a:sym typeface="+mn-ea"/>
              </a:rPr>
              <a:t>但因为有相关（冒险）出现，如任务</a:t>
            </a:r>
            <a:r>
              <a:rPr lang="en-US" altLang="zh-CN" dirty="0">
                <a:latin typeface="华文中宋" panose="02010600040101010101" pitchFamily="2" charset="-122"/>
                <a:ea typeface="华文中宋" panose="02010600040101010101" pitchFamily="2" charset="-122"/>
                <a:sym typeface="+mn-ea"/>
              </a:rPr>
              <a:t>5</a:t>
            </a:r>
            <a:r>
              <a:rPr lang="zh-CN" altLang="en-US" dirty="0">
                <a:latin typeface="华文中宋" panose="02010600040101010101" pitchFamily="2" charset="-122"/>
                <a:ea typeface="华文中宋" panose="02010600040101010101" pitchFamily="2" charset="-122"/>
                <a:sym typeface="+mn-ea"/>
              </a:rPr>
              <a:t>需要等待任务</a:t>
            </a:r>
            <a:r>
              <a:rPr lang="en-US" altLang="zh-CN" dirty="0">
                <a:latin typeface="华文中宋" panose="02010600040101010101" pitchFamily="2" charset="-122"/>
                <a:ea typeface="华文中宋" panose="02010600040101010101" pitchFamily="2" charset="-122"/>
                <a:sym typeface="+mn-ea"/>
              </a:rPr>
              <a:t>1</a:t>
            </a:r>
            <a:r>
              <a:rPr lang="zh-CN" altLang="en-US" dirty="0">
                <a:latin typeface="华文中宋" panose="02010600040101010101" pitchFamily="2" charset="-122"/>
                <a:ea typeface="华文中宋" panose="02010600040101010101" pitchFamily="2" charset="-122"/>
                <a:sym typeface="+mn-ea"/>
              </a:rPr>
              <a:t>和</a:t>
            </a:r>
            <a:r>
              <a:rPr lang="en-US" altLang="zh-CN" dirty="0">
                <a:latin typeface="华文中宋" panose="02010600040101010101" pitchFamily="2" charset="-122"/>
                <a:ea typeface="华文中宋" panose="02010600040101010101" pitchFamily="2" charset="-122"/>
                <a:sym typeface="+mn-ea"/>
              </a:rPr>
              <a:t>2</a:t>
            </a:r>
            <a:r>
              <a:rPr lang="zh-CN" altLang="en-US" dirty="0">
                <a:latin typeface="华文中宋" panose="02010600040101010101" pitchFamily="2" charset="-122"/>
                <a:ea typeface="华文中宋" panose="02010600040101010101" pitchFamily="2" charset="-122"/>
                <a:sym typeface="+mn-ea"/>
              </a:rPr>
              <a:t>都完成时，任务</a:t>
            </a:r>
            <a:r>
              <a:rPr lang="en-US" altLang="zh-CN" dirty="0">
                <a:latin typeface="华文中宋" panose="02010600040101010101" pitchFamily="2" charset="-122"/>
                <a:ea typeface="华文中宋" panose="02010600040101010101" pitchFamily="2" charset="-122"/>
                <a:sym typeface="+mn-ea"/>
              </a:rPr>
              <a:t>5</a:t>
            </a:r>
            <a:r>
              <a:rPr lang="zh-CN" altLang="en-US" dirty="0">
                <a:latin typeface="华文中宋" panose="02010600040101010101" pitchFamily="2" charset="-122"/>
                <a:ea typeface="华文中宋" panose="02010600040101010101" pitchFamily="2" charset="-122"/>
                <a:sym typeface="+mn-ea"/>
              </a:rPr>
              <a:t>才能开始，所以加速比中的分母就应该时实际流水线方式下的时间</a:t>
            </a:r>
            <a:r>
              <a:rPr lang="en-US" altLang="zh-CN" dirty="0">
                <a:latin typeface="华文中宋" panose="02010600040101010101" pitchFamily="2" charset="-122"/>
                <a:ea typeface="华文中宋" panose="02010600040101010101" pitchFamily="2" charset="-122"/>
                <a:sym typeface="+mn-ea"/>
              </a:rPr>
              <a:t>Tk=18Δt</a:t>
            </a:r>
            <a:endParaRPr lang="en-US" altLang="zh-CN" dirty="0">
              <a:latin typeface="华文中宋" panose="02010600040101010101" pitchFamily="2" charset="-122"/>
              <a:ea typeface="华文中宋" panose="02010600040101010101" pitchFamily="2"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0FD1AA1-A388-4772-B825-4AE3ACDB807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B6F8B0-D013-4D8A-BE89-371A5FBD36E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B7504CD-3D31-4B83-B2DB-E41D724C9B6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228600"/>
            <a:ext cx="7696200" cy="990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447800"/>
            <a:ext cx="4191000" cy="48006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447800"/>
            <a:ext cx="4191000" cy="48006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14949D-3C6F-4078-8078-3B11C46C0EE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1C3A2473-39E9-4EB0-871E-85F939A67CD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EC9F858-805E-4F79-BA66-A134BA19B1A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7B54A70-B2A7-463E-90B1-0C4B17855092}"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8A4EAE-087A-457C-B2BC-952E7D5CD1CD}"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E03D99-5046-41CD-B8E1-B731A1D820E4}"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EF54786-9311-425A-BA43-4A8205F3056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AB2BE81E-4904-4BEE-B14E-1525C282F36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2569F-1C58-404E-B739-60CC98BD50B3}"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oleObject" Target="../embeddings/Document1.doc"/></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64.wmf"/><Relationship Id="rId1" Type="http://schemas.openxmlformats.org/officeDocument/2006/relationships/oleObject" Target="../embeddings/oleObject35.bin"/></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65.wmf"/><Relationship Id="rId1" Type="http://schemas.openxmlformats.org/officeDocument/2006/relationships/oleObject" Target="../embeddings/oleObject36.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2.xml"/><Relationship Id="rId2" Type="http://schemas.openxmlformats.org/officeDocument/2006/relationships/image" Target="../media/image66.wmf"/><Relationship Id="rId1" Type="http://schemas.openxmlformats.org/officeDocument/2006/relationships/oleObject" Target="../embeddings/oleObject37.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38.bin"/></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70.wmf"/><Relationship Id="rId1" Type="http://schemas.openxmlformats.org/officeDocument/2006/relationships/oleObject" Target="../embeddings/oleObject39.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2.xml"/><Relationship Id="rId2" Type="http://schemas.openxmlformats.org/officeDocument/2006/relationships/image" Target="../media/image71.emf"/><Relationship Id="rId1" Type="http://schemas.openxmlformats.org/officeDocument/2006/relationships/oleObject" Target="../embeddings/oleObject4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2.xml"/><Relationship Id="rId2" Type="http://schemas.openxmlformats.org/officeDocument/2006/relationships/image" Target="../media/image72.wmf"/><Relationship Id="rId1" Type="http://schemas.openxmlformats.org/officeDocument/2006/relationships/oleObject" Target="../embeddings/oleObject41.bin"/></Relationships>
</file>

<file path=ppt/slides/_rels/slide121.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72.wmf"/><Relationship Id="rId1" Type="http://schemas.openxmlformats.org/officeDocument/2006/relationships/oleObject" Target="../embeddings/oleObject42.bin"/></Relationships>
</file>

<file path=ppt/slides/_rels/slide122.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2.xml"/><Relationship Id="rId2" Type="http://schemas.openxmlformats.org/officeDocument/2006/relationships/image" Target="../media/image72.wmf"/><Relationship Id="rId1" Type="http://schemas.openxmlformats.org/officeDocument/2006/relationships/oleObject" Target="../embeddings/oleObject43.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42.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44.bin"/></Relationships>
</file>

<file path=ppt/slides/_rels/slide143.xml.rels><?xml version="1.0" encoding="UTF-8" standalone="yes"?>
<Relationships xmlns="http://schemas.openxmlformats.org/package/2006/relationships"><Relationship Id="rId5" Type="http://schemas.openxmlformats.org/officeDocument/2006/relationships/vmlDrawing" Target="../drawings/vmlDrawing35.vml"/><Relationship Id="rId4" Type="http://schemas.openxmlformats.org/officeDocument/2006/relationships/slideLayout" Target="../slideLayouts/slideLayout2.xml"/><Relationship Id="rId3" Type="http://schemas.openxmlformats.org/officeDocument/2006/relationships/image" Target="../media/image80.wmf"/><Relationship Id="rId2" Type="http://schemas.openxmlformats.org/officeDocument/2006/relationships/oleObject" Target="../embeddings/oleObject45.bin"/><Relationship Id="rId1" Type="http://schemas.openxmlformats.org/officeDocument/2006/relationships/image" Target="../media/image8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53.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46.bin"/></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2.xml"/><Relationship Id="rId2" Type="http://schemas.openxmlformats.org/officeDocument/2006/relationships/image" Target="../media/image87.wmf"/><Relationship Id="rId1" Type="http://schemas.openxmlformats.org/officeDocument/2006/relationships/oleObject" Target="../embeddings/oleObject47.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2.xml"/><Relationship Id="rId2" Type="http://schemas.openxmlformats.org/officeDocument/2006/relationships/image" Target="../media/image88.wmf"/><Relationship Id="rId1" Type="http://schemas.openxmlformats.org/officeDocument/2006/relationships/oleObject" Target="../embeddings/oleObject48.bin"/></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67.xml.rels><?xml version="1.0" encoding="UTF-8" standalone="yes"?>
<Relationships xmlns="http://schemas.openxmlformats.org/package/2006/relationships"><Relationship Id="rId4" Type="http://schemas.openxmlformats.org/officeDocument/2006/relationships/vmlDrawing" Target="../drawings/vmlDrawing39.vml"/><Relationship Id="rId3" Type="http://schemas.openxmlformats.org/officeDocument/2006/relationships/slideLayout" Target="../slideLayouts/slideLayout2.xml"/><Relationship Id="rId2" Type="http://schemas.openxmlformats.org/officeDocument/2006/relationships/image" Target="../media/image94.wmf"/><Relationship Id="rId1" Type="http://schemas.openxmlformats.org/officeDocument/2006/relationships/oleObject" Target="../embeddings/oleObject49.bin"/></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6" Type="http://schemas.openxmlformats.org/officeDocument/2006/relationships/vmlDrawing" Target="../drawings/vmlDrawing40.vml"/><Relationship Id="rId5" Type="http://schemas.openxmlformats.org/officeDocument/2006/relationships/slideLayout" Target="../slideLayouts/slideLayout2.xml"/><Relationship Id="rId4" Type="http://schemas.openxmlformats.org/officeDocument/2006/relationships/image" Target="../media/image94.wmf"/><Relationship Id="rId3" Type="http://schemas.openxmlformats.org/officeDocument/2006/relationships/oleObject" Target="../embeddings/oleObject50.bin"/><Relationship Id="rId2" Type="http://schemas.openxmlformats.org/officeDocument/2006/relationships/image" Target="../media/image96.emf"/><Relationship Id="rId1" Type="http://schemas.openxmlformats.org/officeDocument/2006/relationships/oleObject" Target="../embeddings/Document2.doc"/></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5" Type="http://schemas.openxmlformats.org/officeDocument/2006/relationships/vmlDrawing" Target="../drawings/vmlDrawing41.vml"/><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image" Target="../media/image99.emf"/><Relationship Id="rId1" Type="http://schemas.openxmlformats.org/officeDocument/2006/relationships/oleObject" Target="../embeddings/Document3.doc"/></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4" Type="http://schemas.openxmlformats.org/officeDocument/2006/relationships/vmlDrawing" Target="../drawings/vmlDrawing42.vml"/><Relationship Id="rId3" Type="http://schemas.openxmlformats.org/officeDocument/2006/relationships/slideLayout" Target="../slideLayouts/slideLayout2.xml"/><Relationship Id="rId2" Type="http://schemas.openxmlformats.org/officeDocument/2006/relationships/image" Target="../media/image100.emf"/><Relationship Id="rId1" Type="http://schemas.openxmlformats.org/officeDocument/2006/relationships/oleObject" Target="../embeddings/Document4.doc"/></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ppt/slides/ppt/slides/ppt/slides/ppt/slides/ppt/slides/ppt/slides/ppt/slides/ppt/slides/ppt/slides/ppt/slides/ppt/slides/ppt/slides/ppt/slides/ppt/slides/ppt/slides/ppt/slides/ppt/slides/ppt/slides/ppt/slides/clipboard/slides/ppt/slides/ppt/slides/ppt/slides/ppt/slides/ppt/slides/player/Play.exe%20nta/arch3111.nta%200%200%200%20800%20600%200%200%200%20314" TargetMode="External"/></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9.wmf"/><Relationship Id="rId2" Type="http://schemas.openxmlformats.org/officeDocument/2006/relationships/oleObject" Target="../embeddings/oleObject5.bin"/><Relationship Id="rId1" Type="http://schemas.openxmlformats.org/officeDocument/2006/relationships/hyperlink" Target="ppt/slides/ppt/slides/ppt/slides/ppt/slides/ppt/slides/ppt/slides/ppt/slides/ppt/slides/ppt/slides/ppt/slides/ppt/slides/ppt/slides/ppt/slides/ppt/slides/ppt/slides/ppt/slides/ppt/slides/ppt/slides/ppt/slides/clipboard/slides/ppt/slides/ppt/slides/ppt/slides/ppt/slides/ppt/slides/player/Play.exe%20nta/arch3234.nta%200%200%200%20800%20600%200%200%200%20314" TargetMode="External"/></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oleObject" Target="../embeddings/oleObject7.bin"/><Relationship Id="rId2" Type="http://schemas.openxmlformats.org/officeDocument/2006/relationships/image" Target="../media/image10.wmf"/><Relationship Id="rId1"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2.wmf"/><Relationship Id="rId1"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10.bin"/><Relationship Id="rId2" Type="http://schemas.openxmlformats.org/officeDocument/2006/relationships/image" Target="../media/image15.wmf"/><Relationship Id="rId1"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18.wmf"/><Relationship Id="rId3" Type="http://schemas.openxmlformats.org/officeDocument/2006/relationships/oleObject" Target="../embeddings/oleObject12.bin"/><Relationship Id="rId2" Type="http://schemas.openxmlformats.org/officeDocument/2006/relationships/image" Target="../media/image17.wmf"/><Relationship Id="rId1" Type="http://schemas.openxmlformats.org/officeDocument/2006/relationships/oleObject" Target="../embeddings/oleObject11.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17.wmf"/><Relationship Id="rId3" Type="http://schemas.openxmlformats.org/officeDocument/2006/relationships/oleObject" Target="../embeddings/oleObject15.bin"/><Relationship Id="rId2" Type="http://schemas.openxmlformats.org/officeDocument/2006/relationships/image" Target="../media/image23.png"/><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16.bin"/></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28.wmf"/><Relationship Id="rId3" Type="http://schemas.openxmlformats.org/officeDocument/2006/relationships/oleObject" Target="../embeddings/oleObject18.bin"/><Relationship Id="rId2" Type="http://schemas.openxmlformats.org/officeDocument/2006/relationships/image" Target="../media/image27.wmf"/><Relationship Id="rId1"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29.wmf"/><Relationship Id="rId1"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9.wmf"/><Relationship Id="rId2" Type="http://schemas.openxmlformats.org/officeDocument/2006/relationships/oleObject" Target="../embeddings/oleObject20.bin"/><Relationship Id="rId1" Type="http://schemas.openxmlformats.org/officeDocument/2006/relationships/hyperlink" Target="ppt/slides/ppt/slides/ppt/slides/ppt/slides/ppt/slides/ppt/slides/ppt/slides/ppt/slides/ppt/slides/ppt/slides/ppt/slides/ppt/slides/ppt/slides/ppt/slides/ppt/slides/ppt/slides/ppt/slides/ppt/slides/ppt/slides/clipboard/slides/ppt/slides/ppt/slides/ppt/slides/ppt/slides/ppt/slides/player/Play.exe%20nta/arch3234.nta%200%200%200%20800%20600%200%200%200%20314" TargetMode="External"/></Relationships>
</file>

<file path=ppt/slides/_rels/slide41.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oleObject" Target="../embeddings/oleObject23.bin"/><Relationship Id="rId4" Type="http://schemas.openxmlformats.org/officeDocument/2006/relationships/image" Target="../media/image31.wmf"/><Relationship Id="rId3" Type="http://schemas.openxmlformats.org/officeDocument/2006/relationships/oleObject" Target="../embeddings/oleObject22.bin"/><Relationship Id="rId2" Type="http://schemas.openxmlformats.org/officeDocument/2006/relationships/image" Target="../media/image30.wmf"/><Relationship Id="rId1" Type="http://schemas.openxmlformats.org/officeDocument/2006/relationships/oleObject" Target="../embeddings/oleObject21.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24.bin"/></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25.bin"/></Relationships>
</file>

<file path=ppt/slides/_rels/slide44.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35.wmf"/><Relationship Id="rId3" Type="http://schemas.openxmlformats.org/officeDocument/2006/relationships/oleObject" Target="../embeddings/oleObject27.bin"/><Relationship Id="rId2" Type="http://schemas.openxmlformats.org/officeDocument/2006/relationships/image" Target="../media/image34.wmf"/><Relationship Id="rId1" Type="http://schemas.openxmlformats.org/officeDocument/2006/relationships/oleObject" Target="../embeddings/oleObject26.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35.wmf"/><Relationship Id="rId3" Type="http://schemas.openxmlformats.org/officeDocument/2006/relationships/oleObject" Target="../embeddings/oleObject29.bin"/><Relationship Id="rId2" Type="http://schemas.openxmlformats.org/officeDocument/2006/relationships/image" Target="../media/image34.wmf"/><Relationship Id="rId1" Type="http://schemas.openxmlformats.org/officeDocument/2006/relationships/oleObject" Target="../embeddings/oleObject28.bin"/></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 Type="http://schemas.openxmlformats.org/officeDocument/2006/relationships/image" Target="../media/image26.wmf"/><Relationship Id="rId8" Type="http://schemas.openxmlformats.org/officeDocument/2006/relationships/oleObject" Target="../embeddings/oleObject32.bin"/><Relationship Id="rId7" Type="http://schemas.openxmlformats.org/officeDocument/2006/relationships/image" Target="../media/image37.wmf"/><Relationship Id="rId6" Type="http://schemas.openxmlformats.org/officeDocument/2006/relationships/oleObject" Target="../embeddings/oleObject31.bin"/><Relationship Id="rId5" Type="http://schemas.openxmlformats.org/officeDocument/2006/relationships/image" Target="../media/image21.png"/><Relationship Id="rId4" Type="http://schemas.openxmlformats.org/officeDocument/2006/relationships/image" Target="../media/image17.wmf"/><Relationship Id="rId3" Type="http://schemas.openxmlformats.org/officeDocument/2006/relationships/oleObject" Target="../embeddings/oleObject30.bin"/><Relationship Id="rId2" Type="http://schemas.openxmlformats.org/officeDocument/2006/relationships/image" Target="../media/image23.png"/><Relationship Id="rId15" Type="http://schemas.openxmlformats.org/officeDocument/2006/relationships/notesSlide" Target="../notesSlides/notesSlide10.xml"/><Relationship Id="rId14" Type="http://schemas.openxmlformats.org/officeDocument/2006/relationships/vmlDrawing" Target="../drawings/vmlDrawing22.vml"/><Relationship Id="rId13" Type="http://schemas.openxmlformats.org/officeDocument/2006/relationships/slideLayout" Target="../slideLayouts/slideLayout2.xml"/><Relationship Id="rId12" Type="http://schemas.openxmlformats.org/officeDocument/2006/relationships/image" Target="../media/image25.png"/><Relationship Id="rId11" Type="http://schemas.openxmlformats.org/officeDocument/2006/relationships/image" Target="../media/image29.wmf"/><Relationship Id="rId10" Type="http://schemas.openxmlformats.org/officeDocument/2006/relationships/oleObject" Target="../embeddings/oleObject33.bin"/><Relationship Id="rId1"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oleObject" Target="../embeddings/oleObject34.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6.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zh-CN"/>
              <a:t>第三章 流水线技术</a:t>
            </a:r>
            <a:br>
              <a:rPr lang="zh-CN" altLang="zh-CN"/>
            </a:br>
            <a:endParaRPr lang="en-US" altLang="zh-CN"/>
          </a:p>
        </p:txBody>
      </p:sp>
      <p:sp>
        <p:nvSpPr>
          <p:cNvPr id="4" name="灯片编号占位符 3"/>
          <p:cNvSpPr>
            <a:spLocks noGrp="1"/>
          </p:cNvSpPr>
          <p:nvPr>
            <p:ph type="sldNum" sz="quarter" idx="12"/>
          </p:nvPr>
        </p:nvSpPr>
        <p:spPr/>
        <p:txBody>
          <a:bodyPr/>
          <a:p>
            <a:fld id="{0C913308-F349-4B6D-A68A-DD1791B4A57B}"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3052756" y="1844660"/>
            <a:ext cx="965200" cy="3175"/>
          </a:xfrm>
          <a:prstGeom prst="line">
            <a:avLst/>
          </a:prstGeom>
          <a:noFill/>
          <a:ln w="28575">
            <a:solidFill>
              <a:schemeClr val="tx1"/>
            </a:solidFill>
            <a:round/>
            <a:tailEnd type="arrow" w="med" len="med"/>
          </a:ln>
        </p:spPr>
        <p:txBody>
          <a:bodyPr/>
          <a:lstStyle/>
          <a:p>
            <a:endParaRPr lang="zh-CN" altLang="en-US"/>
          </a:p>
        </p:txBody>
      </p:sp>
      <p:sp>
        <p:nvSpPr>
          <p:cNvPr id="7" name="Line 7"/>
          <p:cNvSpPr>
            <a:spLocks noChangeShapeType="1"/>
          </p:cNvSpPr>
          <p:nvPr/>
        </p:nvSpPr>
        <p:spPr bwMode="auto">
          <a:xfrm>
            <a:off x="4767268" y="1844660"/>
            <a:ext cx="749300" cy="0"/>
          </a:xfrm>
          <a:prstGeom prst="line">
            <a:avLst/>
          </a:prstGeom>
          <a:noFill/>
          <a:ln w="28575">
            <a:solidFill>
              <a:schemeClr val="tx1"/>
            </a:solidFill>
            <a:round/>
            <a:tailEnd type="arrow" w="med" len="med"/>
          </a:ln>
        </p:spPr>
        <p:txBody>
          <a:bodyPr/>
          <a:lstStyle/>
          <a:p>
            <a:endParaRPr lang="zh-CN" altLang="en-US"/>
          </a:p>
        </p:txBody>
      </p:sp>
      <p:sp>
        <p:nvSpPr>
          <p:cNvPr id="8" name="Line 8"/>
          <p:cNvSpPr>
            <a:spLocks noChangeShapeType="1"/>
          </p:cNvSpPr>
          <p:nvPr/>
        </p:nvSpPr>
        <p:spPr bwMode="auto">
          <a:xfrm>
            <a:off x="6410342" y="1844660"/>
            <a:ext cx="749300" cy="0"/>
          </a:xfrm>
          <a:prstGeom prst="line">
            <a:avLst/>
          </a:prstGeom>
          <a:noFill/>
          <a:ln w="28575">
            <a:solidFill>
              <a:schemeClr val="tx1"/>
            </a:solidFill>
            <a:round/>
            <a:tailEnd type="arrow" w="med" len="med"/>
          </a:ln>
        </p:spPr>
        <p:txBody>
          <a:bodyPr/>
          <a:lstStyle/>
          <a:p>
            <a:endParaRPr lang="zh-CN" altLang="en-US"/>
          </a:p>
        </p:txBody>
      </p:sp>
      <p:sp>
        <p:nvSpPr>
          <p:cNvPr id="19" name="Line 19"/>
          <p:cNvSpPr>
            <a:spLocks noChangeShapeType="1"/>
          </p:cNvSpPr>
          <p:nvPr/>
        </p:nvSpPr>
        <p:spPr bwMode="auto">
          <a:xfrm>
            <a:off x="1695434" y="1844660"/>
            <a:ext cx="534987" cy="3175"/>
          </a:xfrm>
          <a:prstGeom prst="line">
            <a:avLst/>
          </a:prstGeom>
          <a:noFill/>
          <a:ln w="28575">
            <a:solidFill>
              <a:schemeClr val="tx1"/>
            </a:solidFill>
            <a:round/>
            <a:tailEnd type="arrow" w="med" len="med"/>
          </a:ln>
        </p:spPr>
        <p:txBody>
          <a:bodyPr/>
          <a:lstStyle/>
          <a:p>
            <a:endParaRPr lang="zh-CN" altLang="en-US"/>
          </a:p>
        </p:txBody>
      </p:sp>
      <p:sp>
        <p:nvSpPr>
          <p:cNvPr id="26" name="Rectangle 26"/>
          <p:cNvSpPr>
            <a:spLocks noChangeArrowheads="1"/>
          </p:cNvSpPr>
          <p:nvPr/>
        </p:nvSpPr>
        <p:spPr bwMode="auto">
          <a:xfrm>
            <a:off x="195236" y="1344594"/>
            <a:ext cx="1928826" cy="461665"/>
          </a:xfrm>
          <a:prstGeom prst="rect">
            <a:avLst/>
          </a:prstGeom>
          <a:noFill/>
          <a:ln w="28575">
            <a:noFill/>
            <a:miter lim="800000"/>
          </a:ln>
          <a:effectLst/>
        </p:spPr>
        <p:txBody>
          <a:bodyPr wrap="square">
            <a:spAutoFit/>
          </a:bodyPr>
          <a:lstStyle/>
          <a:p>
            <a:pPr algn="l"/>
            <a:r>
              <a:rPr lang="zh-CN" altLang="en-US" sz="2400" dirty="0" smtClean="0"/>
              <a:t>指令流入</a:t>
            </a:r>
            <a:endParaRPr lang="en-US" altLang="zh-CN" sz="2400" dirty="0"/>
          </a:p>
        </p:txBody>
      </p:sp>
      <p:grpSp>
        <p:nvGrpSpPr>
          <p:cNvPr id="27" name="Group 27"/>
          <p:cNvGrpSpPr/>
          <p:nvPr/>
        </p:nvGrpSpPr>
        <p:grpSpPr bwMode="auto">
          <a:xfrm>
            <a:off x="2232032" y="1071546"/>
            <a:ext cx="809625" cy="1408112"/>
            <a:chOff x="363" y="403"/>
            <a:chExt cx="363" cy="403"/>
          </a:xfrm>
        </p:grpSpPr>
        <p:sp>
          <p:nvSpPr>
            <p:cNvPr id="28" name="Rectangle 28"/>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r>
                <a:rPr lang="zh-CN" altLang="en-US" sz="2400" dirty="0" smtClean="0"/>
                <a:t>取指</a:t>
              </a:r>
              <a:endParaRPr lang="en-US" altLang="zh-CN" sz="2400" dirty="0" smtClean="0"/>
            </a:p>
            <a:p>
              <a:r>
                <a:rPr lang="zh-CN" altLang="en-US" sz="2400" dirty="0" smtClean="0"/>
                <a:t>令</a:t>
              </a:r>
              <a:endParaRPr lang="en-US" altLang="zh-CN" sz="2400" dirty="0" smtClean="0"/>
            </a:p>
            <a:p>
              <a:r>
                <a:rPr lang="zh-CN" altLang="en-US" sz="2400" dirty="0" smtClean="0"/>
                <a:t>部件</a:t>
              </a:r>
              <a:endParaRPr lang="en-US" altLang="zh-CN" sz="2400" dirty="0"/>
            </a:p>
          </p:txBody>
        </p:sp>
        <p:sp>
          <p:nvSpPr>
            <p:cNvPr id="29" name="Rectangle 29"/>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endParaRPr lang="zh-CN" altLang="en-US"/>
            </a:p>
          </p:txBody>
        </p:sp>
      </p:grpSp>
      <p:grpSp>
        <p:nvGrpSpPr>
          <p:cNvPr id="30" name="Group 30"/>
          <p:cNvGrpSpPr/>
          <p:nvPr/>
        </p:nvGrpSpPr>
        <p:grpSpPr bwMode="auto">
          <a:xfrm>
            <a:off x="3952882" y="1071546"/>
            <a:ext cx="809625" cy="1408112"/>
            <a:chOff x="1134" y="403"/>
            <a:chExt cx="363" cy="403"/>
          </a:xfrm>
        </p:grpSpPr>
        <p:sp>
          <p:nvSpPr>
            <p:cNvPr id="31" name="Rectangle 31"/>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r>
                <a:rPr lang="zh-CN" altLang="en-US" sz="2400" dirty="0" smtClean="0"/>
                <a:t>分析</a:t>
              </a:r>
              <a:endParaRPr lang="en-US" altLang="zh-CN" sz="2400" dirty="0" smtClean="0"/>
            </a:p>
            <a:p>
              <a:endParaRPr lang="en-US" altLang="zh-CN" sz="2400" dirty="0" smtClean="0"/>
            </a:p>
            <a:p>
              <a:r>
                <a:rPr lang="zh-CN" altLang="en-US" sz="2400" dirty="0" smtClean="0"/>
                <a:t>部件</a:t>
              </a:r>
              <a:endParaRPr lang="en-US" altLang="zh-CN" sz="2400" dirty="0"/>
            </a:p>
          </p:txBody>
        </p:sp>
        <p:sp>
          <p:nvSpPr>
            <p:cNvPr id="32" name="Rectangle 32"/>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endParaRPr lang="zh-CN" altLang="en-US"/>
            </a:p>
          </p:txBody>
        </p:sp>
      </p:grpSp>
      <p:grpSp>
        <p:nvGrpSpPr>
          <p:cNvPr id="33" name="Group 33"/>
          <p:cNvGrpSpPr/>
          <p:nvPr/>
        </p:nvGrpSpPr>
        <p:grpSpPr bwMode="auto">
          <a:xfrm>
            <a:off x="5572132" y="1071546"/>
            <a:ext cx="809625" cy="1408112"/>
            <a:chOff x="1860" y="403"/>
            <a:chExt cx="363" cy="403"/>
          </a:xfrm>
        </p:grpSpPr>
        <p:sp>
          <p:nvSpPr>
            <p:cNvPr id="34" name="Rectangle 34"/>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r>
                <a:rPr lang="zh-CN" altLang="en-US" sz="2400" dirty="0" smtClean="0"/>
                <a:t>执行</a:t>
              </a:r>
              <a:endParaRPr lang="en-US" altLang="zh-CN" sz="2400" dirty="0" smtClean="0"/>
            </a:p>
            <a:p>
              <a:endParaRPr lang="en-US" altLang="zh-CN" sz="2400" dirty="0" smtClean="0"/>
            </a:p>
            <a:p>
              <a:r>
                <a:rPr lang="zh-CN" altLang="en-US" sz="2400" dirty="0" smtClean="0"/>
                <a:t>部件</a:t>
              </a:r>
              <a:endParaRPr lang="en-US" altLang="zh-CN" sz="2400" dirty="0"/>
            </a:p>
          </p:txBody>
        </p:sp>
        <p:sp>
          <p:nvSpPr>
            <p:cNvPr id="35" name="Rectangle 35"/>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endParaRPr lang="zh-CN" altLang="en-US"/>
            </a:p>
          </p:txBody>
        </p:sp>
      </p:grpSp>
      <p:sp>
        <p:nvSpPr>
          <p:cNvPr id="39" name="Rectangle 39"/>
          <p:cNvSpPr>
            <a:spLocks noChangeArrowheads="1"/>
          </p:cNvSpPr>
          <p:nvPr/>
        </p:nvSpPr>
        <p:spPr bwMode="auto">
          <a:xfrm>
            <a:off x="7196160" y="1416032"/>
            <a:ext cx="1785950" cy="658803"/>
          </a:xfrm>
          <a:prstGeom prst="rect">
            <a:avLst/>
          </a:prstGeom>
          <a:noFill/>
          <a:ln w="28575">
            <a:noFill/>
            <a:miter lim="800000"/>
          </a:ln>
          <a:effectLst/>
        </p:spPr>
        <p:txBody>
          <a:bodyPr/>
          <a:lstStyle/>
          <a:p>
            <a:pPr algn="l" eaLnBrk="1" hangingPunct="1"/>
            <a:r>
              <a:rPr lang="en-US" altLang="zh-CN" sz="2400" dirty="0"/>
              <a:t> </a:t>
            </a:r>
            <a:r>
              <a:rPr lang="zh-CN" altLang="en-US" sz="2400" dirty="0" smtClean="0"/>
              <a:t>指令流出</a:t>
            </a:r>
            <a:endParaRPr lang="zh-CN" altLang="en-US" sz="2800" dirty="0"/>
          </a:p>
          <a:p>
            <a:pPr algn="l"/>
            <a:endParaRPr lang="en-US" altLang="zh-CN" sz="2400" dirty="0"/>
          </a:p>
        </p:txBody>
      </p:sp>
      <p:sp>
        <p:nvSpPr>
          <p:cNvPr id="40" name="TextBox 39"/>
          <p:cNvSpPr txBox="1"/>
          <p:nvPr/>
        </p:nvSpPr>
        <p:spPr>
          <a:xfrm>
            <a:off x="357158" y="214290"/>
            <a:ext cx="5929354" cy="523220"/>
          </a:xfrm>
          <a:prstGeom prst="rect">
            <a:avLst/>
          </a:prstGeom>
          <a:noFill/>
        </p:spPr>
        <p:txBody>
          <a:bodyPr wrap="square" rtlCol="0">
            <a:spAutoFit/>
          </a:bodyPr>
          <a:lstStyle/>
          <a:p>
            <a:r>
              <a:rPr lang="zh-CN" altLang="en-US" sz="2800" b="1" dirty="0" smtClean="0"/>
              <a:t>二次重叠执行方式的</a:t>
            </a:r>
            <a:r>
              <a:rPr lang="zh-CN" altLang="en-US" sz="2800" b="1" dirty="0" smtClean="0">
                <a:solidFill>
                  <a:srgbClr val="C00000"/>
                </a:solidFill>
              </a:rPr>
              <a:t>指令流水线：</a:t>
            </a:r>
            <a:endParaRPr lang="zh-CN" altLang="en-US" sz="2800" b="1" dirty="0">
              <a:solidFill>
                <a:srgbClr val="C00000"/>
              </a:solidFill>
            </a:endParaRPr>
          </a:p>
        </p:txBody>
      </p:sp>
      <p:sp>
        <p:nvSpPr>
          <p:cNvPr id="20" name="矩形 19"/>
          <p:cNvSpPr/>
          <p:nvPr/>
        </p:nvSpPr>
        <p:spPr>
          <a:xfrm>
            <a:off x="3428992" y="100010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072066" y="100010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stCxn id="22" idx="0"/>
          </p:cNvCxnSpPr>
          <p:nvPr/>
        </p:nvCxnSpPr>
        <p:spPr>
          <a:xfrm rot="5400000" flipH="1" flipV="1">
            <a:off x="5554272" y="339307"/>
            <a:ext cx="214314" cy="11072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86512" y="500042"/>
            <a:ext cx="1857388" cy="369332"/>
          </a:xfrm>
          <a:prstGeom prst="rect">
            <a:avLst/>
          </a:prstGeom>
          <a:noFill/>
        </p:spPr>
        <p:txBody>
          <a:bodyPr wrap="square" rtlCol="0">
            <a:spAutoFit/>
          </a:bodyPr>
          <a:lstStyle/>
          <a:p>
            <a:r>
              <a:rPr lang="zh-CN" altLang="en-US" b="1" dirty="0" smtClean="0">
                <a:solidFill>
                  <a:srgbClr val="0070C0"/>
                </a:solidFill>
              </a:rPr>
              <a:t>流水线锁存器</a:t>
            </a:r>
            <a:endParaRPr lang="zh-CN" altLang="en-US" b="1" dirty="0">
              <a:solidFill>
                <a:srgbClr val="0070C0"/>
              </a:solidFill>
            </a:endParaRPr>
          </a:p>
        </p:txBody>
      </p:sp>
      <p:pic>
        <p:nvPicPr>
          <p:cNvPr id="23" name="Picture 4" descr="E:\English_arch\d113asse0100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29190" y="3357562"/>
            <a:ext cx="4214810" cy="250031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6"/>
          <p:cNvSpPr txBox="1">
            <a:spLocks noChangeArrowheads="1"/>
          </p:cNvSpPr>
          <p:nvPr/>
        </p:nvSpPr>
        <p:spPr bwMode="auto">
          <a:xfrm>
            <a:off x="4786282" y="5873115"/>
            <a:ext cx="4357718" cy="984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000" b="1" dirty="0" smtClean="0">
                <a:latin typeface="Comic Sans MS" panose="030F0702030302020204" pitchFamily="66" charset="0"/>
              </a:rPr>
              <a:t>1913</a:t>
            </a:r>
            <a:r>
              <a:rPr lang="zh-CN" altLang="en-US" sz="2000" b="1" dirty="0" smtClean="0">
                <a:latin typeface="Comic Sans MS" panose="030F0702030302020204" pitchFamily="66" charset="0"/>
              </a:rPr>
              <a:t>年福特密歇根工厂移动装配线</a:t>
            </a:r>
            <a:endParaRPr lang="en-US" altLang="zh-CN" sz="2000" b="1" dirty="0" smtClean="0">
              <a:latin typeface="Comic Sans MS" panose="030F0702030302020204" pitchFamily="66" charset="0"/>
            </a:endParaRPr>
          </a:p>
          <a:p>
            <a:r>
              <a:rPr lang="en-US" altLang="zh-CN" sz="2000" b="1" dirty="0" smtClean="0">
                <a:latin typeface="Comic Sans MS" panose="030F0702030302020204" pitchFamily="66" charset="0"/>
              </a:rPr>
              <a:t>            </a:t>
            </a:r>
            <a:r>
              <a:rPr lang="zh-CN" altLang="en-US" sz="2000" b="1" dirty="0" smtClean="0">
                <a:latin typeface="Comic Sans MS" panose="030F0702030302020204" pitchFamily="66" charset="0"/>
              </a:rPr>
              <a:t>（</a:t>
            </a:r>
            <a:r>
              <a:rPr lang="en-US" altLang="zh-CN" sz="2000" b="1" dirty="0" smtClean="0">
                <a:latin typeface="Comic Sans MS" panose="030F0702030302020204" pitchFamily="66" charset="0"/>
              </a:rPr>
              <a:t>84 </a:t>
            </a:r>
            <a:r>
              <a:rPr lang="zh-CN" altLang="en-US" sz="2000" b="1" dirty="0" smtClean="0">
                <a:latin typeface="Comic Sans MS" panose="030F0702030302020204" pitchFamily="66" charset="0"/>
              </a:rPr>
              <a:t>个步骤）</a:t>
            </a:r>
            <a:endParaRPr lang="en-US" altLang="zh-CN" sz="2000" b="1" dirty="0">
              <a:latin typeface="Comic Sans MS" panose="030F0702030302020204" pitchFamily="66" charset="0"/>
            </a:endParaRPr>
          </a:p>
          <a:p>
            <a:pPr eaLnBrk="1" hangingPunct="1"/>
            <a:endParaRPr lang="en-US" altLang="zh-CN" b="0" dirty="0"/>
          </a:p>
        </p:txBody>
      </p:sp>
      <p:sp>
        <p:nvSpPr>
          <p:cNvPr id="37" name="Rectangle 3"/>
          <p:cNvSpPr txBox="1">
            <a:spLocks noChangeArrowheads="1"/>
          </p:cNvSpPr>
          <p:nvPr/>
        </p:nvSpPr>
        <p:spPr>
          <a:xfrm>
            <a:off x="404782" y="3571877"/>
            <a:ext cx="4381496" cy="2071702"/>
          </a:xfrm>
          <a:prstGeom prst="rect">
            <a:avLst/>
          </a:prstGeom>
        </p:spPr>
        <p:txBody>
          <a:bodyPr>
            <a:normAutofit/>
          </a:bodyPr>
          <a:lstStyle/>
          <a:p>
            <a:pPr marL="342900" marR="0" lvl="0" indent="-342900" algn="l" defTabSz="914400" rtl="0" eaLnBrk="1" latinLnBrk="0" hangingPunct="1">
              <a:lnSpc>
                <a:spcPts val="3600"/>
              </a:lnSpc>
              <a:spcBef>
                <a:spcPct val="2000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类似于工厂的自动装配线：</a:t>
            </a:r>
            <a:r>
              <a:rPr kumimoji="0" lang="zh-CN" altLang="en-US" sz="2400" b="1" i="1" u="none" strike="noStrike" kern="1200" cap="none" spc="0" normalizeH="0" baseline="0" noProof="0" dirty="0" smtClean="0">
                <a:ln>
                  <a:noFill/>
                </a:ln>
                <a:solidFill>
                  <a:srgbClr val="C00000"/>
                </a:solidFill>
                <a:effectLst/>
                <a:uLnTx/>
                <a:uFillTx/>
                <a:latin typeface="Comic Sans MS" panose="030F0702030302020204" pitchFamily="66" charset="0"/>
                <a:ea typeface="+mn-ea"/>
                <a:cs typeface="+mn-cs"/>
              </a:rPr>
              <a:t>由工人、机器、装配件构成</a:t>
            </a:r>
            <a:r>
              <a:rPr kumimoji="0" lang="zh-CN" altLang="en-US"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，通过工人不断对</a:t>
            </a:r>
            <a:r>
              <a:rPr kumimoji="0" lang="zh-CN" altLang="en-US" sz="2400" b="1" i="0" u="none" strike="noStrike" kern="1200" cap="none" spc="0" normalizeH="0" baseline="0" noProof="0" dirty="0" smtClean="0">
                <a:ln>
                  <a:noFill/>
                </a:ln>
                <a:solidFill>
                  <a:srgbClr val="C00000"/>
                </a:solidFill>
                <a:effectLst/>
                <a:uLnTx/>
                <a:uFillTx/>
                <a:latin typeface="Comic Sans MS" panose="030F0702030302020204" pitchFamily="66" charset="0"/>
                <a:ea typeface="+mn-ea"/>
                <a:cs typeface="+mn-cs"/>
              </a:rPr>
              <a:t>产品</a:t>
            </a:r>
            <a:r>
              <a:rPr kumimoji="0" lang="zh-CN" altLang="en-US"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进行装配直至完成。</a:t>
            </a:r>
            <a:endParaRPr kumimoji="0" lang="en-US" altLang="zh-CN"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342900" marR="0" lvl="0" indent="-342900" algn="l" defTabSz="914400" rtl="0" eaLnBrk="1" latinLnBrk="0" hangingPunct="1">
              <a:spcBef>
                <a:spcPct val="20000"/>
              </a:spcBef>
              <a:spcAft>
                <a:spcPts val="0"/>
              </a:spcAft>
              <a:buClrTx/>
              <a:buSzTx/>
              <a:defRPr/>
            </a:pPr>
            <a:endParaRPr kumimoji="0" lang="en-US" altLang="zh-CN"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p:txBody>
      </p:sp>
      <p:sp>
        <p:nvSpPr>
          <p:cNvPr id="38" name="灯片编号占位符 37"/>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914400" y="1371600"/>
            <a:ext cx="7454900" cy="3252788"/>
            <a:chOff x="720" y="1248"/>
            <a:chExt cx="4696" cy="2049"/>
          </a:xfrm>
        </p:grpSpPr>
        <p:grpSp>
          <p:nvGrpSpPr>
            <p:cNvPr id="3" name="Group 3"/>
            <p:cNvGrpSpPr/>
            <p:nvPr/>
          </p:nvGrpSpPr>
          <p:grpSpPr bwMode="auto">
            <a:xfrm>
              <a:off x="3094" y="1728"/>
              <a:ext cx="317" cy="259"/>
              <a:chOff x="2624" y="1200"/>
              <a:chExt cx="340" cy="294"/>
            </a:xfrm>
          </p:grpSpPr>
          <p:sp>
            <p:nvSpPr>
              <p:cNvPr id="19460" name="Freeform 4"/>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5"/>
              <p:cNvGrpSpPr/>
              <p:nvPr/>
            </p:nvGrpSpPr>
            <p:grpSpPr bwMode="auto">
              <a:xfrm>
                <a:off x="2624" y="1200"/>
                <a:ext cx="340" cy="289"/>
                <a:chOff x="2624" y="1200"/>
                <a:chExt cx="340" cy="289"/>
              </a:xfrm>
            </p:grpSpPr>
            <p:sp>
              <p:nvSpPr>
                <p:cNvPr id="19462" name="Freeform 6"/>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3" name="Freeform 7"/>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 name="Group 8"/>
            <p:cNvGrpSpPr/>
            <p:nvPr/>
          </p:nvGrpSpPr>
          <p:grpSpPr bwMode="auto">
            <a:xfrm>
              <a:off x="3072" y="2928"/>
              <a:ext cx="340" cy="259"/>
              <a:chOff x="2624" y="2592"/>
              <a:chExt cx="340" cy="294"/>
            </a:xfrm>
          </p:grpSpPr>
          <p:sp>
            <p:nvSpPr>
              <p:cNvPr id="19465" name="Freeform 9"/>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10"/>
              <p:cNvGrpSpPr/>
              <p:nvPr/>
            </p:nvGrpSpPr>
            <p:grpSpPr bwMode="auto">
              <a:xfrm>
                <a:off x="2624" y="2592"/>
                <a:ext cx="340" cy="289"/>
                <a:chOff x="2624" y="2592"/>
                <a:chExt cx="340" cy="289"/>
              </a:xfrm>
            </p:grpSpPr>
            <p:sp>
              <p:nvSpPr>
                <p:cNvPr id="19467" name="Freeform 11"/>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8" name="Freeform 12"/>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9469" name="Rectangle 13"/>
            <p:cNvSpPr>
              <a:spLocks noChangeArrowheads="1"/>
            </p:cNvSpPr>
            <p:nvPr/>
          </p:nvSpPr>
          <p:spPr bwMode="auto">
            <a:xfrm>
              <a:off x="3046" y="293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IM</a:t>
              </a:r>
              <a:endParaRPr lang="en-US" altLang="zh-CN" sz="1600" b="1">
                <a:latin typeface="Arial" panose="020B0604020202020204" pitchFamily="34" charset="0"/>
              </a:endParaRPr>
            </a:p>
          </p:txBody>
        </p:sp>
        <p:sp>
          <p:nvSpPr>
            <p:cNvPr id="19470" name="Rectangle 14"/>
            <p:cNvSpPr>
              <a:spLocks noChangeArrowheads="1"/>
            </p:cNvSpPr>
            <p:nvPr/>
          </p:nvSpPr>
          <p:spPr bwMode="auto">
            <a:xfrm>
              <a:off x="720" y="1723"/>
              <a:ext cx="226" cy="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lang="en-US" altLang="zh-CN" sz="1800" i="1">
                  <a:latin typeface="Arial" panose="020B0604020202020204" pitchFamily="34" charset="0"/>
                </a:rPr>
                <a:t>I</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n</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s</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t</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r.</a:t>
              </a:r>
              <a:endParaRPr lang="en-US" altLang="zh-CN" sz="1800" i="1">
                <a:latin typeface="Arial" panose="020B0604020202020204" pitchFamily="34" charset="0"/>
              </a:endParaRPr>
            </a:p>
            <a:p>
              <a:pPr algn="ctr">
                <a:lnSpc>
                  <a:spcPct val="80000"/>
                </a:lnSpc>
              </a:pP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O</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r</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d</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e</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r</a:t>
              </a:r>
              <a:endParaRPr lang="en-US" altLang="zh-CN" sz="1800" i="1">
                <a:latin typeface="Arial" panose="020B0604020202020204" pitchFamily="34" charset="0"/>
              </a:endParaRPr>
            </a:p>
          </p:txBody>
        </p:sp>
        <p:sp>
          <p:nvSpPr>
            <p:cNvPr id="19471" name="Line 15"/>
            <p:cNvSpPr>
              <a:spLocks noChangeShapeType="1"/>
            </p:cNvSpPr>
            <p:nvPr/>
          </p:nvSpPr>
          <p:spPr bwMode="auto">
            <a:xfrm flipH="1">
              <a:off x="1008" y="1728"/>
              <a:ext cx="0" cy="1488"/>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2" name="Line 16"/>
            <p:cNvSpPr>
              <a:spLocks noChangeShapeType="1"/>
            </p:cNvSpPr>
            <p:nvPr/>
          </p:nvSpPr>
          <p:spPr bwMode="auto">
            <a:xfrm>
              <a:off x="1440" y="1488"/>
              <a:ext cx="3976"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3" name="Rectangle 17"/>
            <p:cNvSpPr>
              <a:spLocks noChangeArrowheads="1"/>
            </p:cNvSpPr>
            <p:nvPr/>
          </p:nvSpPr>
          <p:spPr bwMode="auto">
            <a:xfrm>
              <a:off x="2640" y="1248"/>
              <a:ext cx="133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800" i="1">
                  <a:latin typeface="Arial" panose="020B0604020202020204" pitchFamily="34" charset="0"/>
                </a:rPr>
                <a:t>Time (clock cycles)</a:t>
              </a:r>
              <a:endParaRPr lang="en-US" altLang="zh-CN" sz="1800" i="1">
                <a:latin typeface="Arial" panose="020B0604020202020204" pitchFamily="34" charset="0"/>
              </a:endParaRPr>
            </a:p>
          </p:txBody>
        </p:sp>
        <p:sp>
          <p:nvSpPr>
            <p:cNvPr id="19474" name="Rectangle 18"/>
            <p:cNvSpPr>
              <a:spLocks noChangeArrowheads="1"/>
            </p:cNvSpPr>
            <p:nvPr/>
          </p:nvSpPr>
          <p:spPr bwMode="auto">
            <a:xfrm>
              <a:off x="1020" y="1793"/>
              <a:ext cx="65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Ld/St</a:t>
              </a:r>
              <a:endParaRPr lang="en-US" altLang="zh-CN" sz="2800" b="1">
                <a:latin typeface="Arial" panose="020B0604020202020204" pitchFamily="34" charset="0"/>
              </a:endParaRPr>
            </a:p>
          </p:txBody>
        </p:sp>
        <p:sp>
          <p:nvSpPr>
            <p:cNvPr id="19475" name="Rectangle 19"/>
            <p:cNvSpPr>
              <a:spLocks noChangeArrowheads="1"/>
            </p:cNvSpPr>
            <p:nvPr/>
          </p:nvSpPr>
          <p:spPr bwMode="auto">
            <a:xfrm>
              <a:off x="1004" y="2159"/>
              <a:ext cx="73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1</a:t>
              </a:r>
              <a:endParaRPr lang="en-US" altLang="zh-CN" sz="2800" b="1">
                <a:latin typeface="Arial" panose="020B0604020202020204" pitchFamily="34" charset="0"/>
              </a:endParaRPr>
            </a:p>
          </p:txBody>
        </p:sp>
        <p:sp>
          <p:nvSpPr>
            <p:cNvPr id="19476" name="Rectangle 20"/>
            <p:cNvSpPr>
              <a:spLocks noChangeArrowheads="1"/>
            </p:cNvSpPr>
            <p:nvPr/>
          </p:nvSpPr>
          <p:spPr bwMode="auto">
            <a:xfrm>
              <a:off x="996" y="2568"/>
              <a:ext cx="76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2</a:t>
              </a:r>
              <a:endParaRPr lang="en-US" altLang="zh-CN" sz="2800" b="1">
                <a:latin typeface="Arial" panose="020B0604020202020204" pitchFamily="34" charset="0"/>
              </a:endParaRPr>
            </a:p>
          </p:txBody>
        </p:sp>
        <p:sp>
          <p:nvSpPr>
            <p:cNvPr id="19477" name="Rectangle 21"/>
            <p:cNvSpPr>
              <a:spLocks noChangeArrowheads="1"/>
            </p:cNvSpPr>
            <p:nvPr/>
          </p:nvSpPr>
          <p:spPr bwMode="auto">
            <a:xfrm>
              <a:off x="1039" y="2946"/>
              <a:ext cx="76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3</a:t>
              </a:r>
              <a:endParaRPr lang="en-US" altLang="zh-CN" sz="2400"/>
            </a:p>
          </p:txBody>
        </p:sp>
        <p:grpSp>
          <p:nvGrpSpPr>
            <p:cNvPr id="7" name="Group 22"/>
            <p:cNvGrpSpPr/>
            <p:nvPr/>
          </p:nvGrpSpPr>
          <p:grpSpPr bwMode="auto">
            <a:xfrm>
              <a:off x="2160" y="1536"/>
              <a:ext cx="3024" cy="1728"/>
              <a:chOff x="1929" y="1985"/>
              <a:chExt cx="3024" cy="2479"/>
            </a:xfrm>
          </p:grpSpPr>
          <p:sp>
            <p:nvSpPr>
              <p:cNvPr id="19479" name="Line 23"/>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0" name="Line 24"/>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1" name="Line 25"/>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2" name="Line 26"/>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3" name="Line 27"/>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4" name="Line 28"/>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5" name="Line 29"/>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6" name="Line 30"/>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31"/>
            <p:cNvGrpSpPr/>
            <p:nvPr/>
          </p:nvGrpSpPr>
          <p:grpSpPr bwMode="auto">
            <a:xfrm>
              <a:off x="2697" y="1661"/>
              <a:ext cx="226" cy="423"/>
              <a:chOff x="2256" y="1152"/>
              <a:chExt cx="226" cy="481"/>
            </a:xfrm>
          </p:grpSpPr>
          <p:sp>
            <p:nvSpPr>
              <p:cNvPr id="19488" name="Freeform 32"/>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89" name="Rectangle 33"/>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9" name="Group 34"/>
            <p:cNvGrpSpPr/>
            <p:nvPr/>
          </p:nvGrpSpPr>
          <p:grpSpPr bwMode="auto">
            <a:xfrm>
              <a:off x="1765" y="1745"/>
              <a:ext cx="359" cy="255"/>
              <a:chOff x="1324" y="1248"/>
              <a:chExt cx="359" cy="289"/>
            </a:xfrm>
          </p:grpSpPr>
          <p:sp>
            <p:nvSpPr>
              <p:cNvPr id="19491" name="Rectangle 35"/>
              <p:cNvSpPr>
                <a:spLocks noChangeArrowheads="1"/>
              </p:cNvSpPr>
              <p:nvPr/>
            </p:nvSpPr>
            <p:spPr bwMode="auto">
              <a:xfrm>
                <a:off x="1324" y="1250"/>
                <a:ext cx="25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IM</a:t>
                </a:r>
                <a:endParaRPr lang="en-US" altLang="zh-CN" sz="1600" b="1">
                  <a:latin typeface="Arial" panose="020B0604020202020204" pitchFamily="34" charset="0"/>
                </a:endParaRPr>
              </a:p>
            </p:txBody>
          </p:sp>
          <p:grpSp>
            <p:nvGrpSpPr>
              <p:cNvPr id="10" name="Group 36"/>
              <p:cNvGrpSpPr/>
              <p:nvPr/>
            </p:nvGrpSpPr>
            <p:grpSpPr bwMode="auto">
              <a:xfrm>
                <a:off x="1343" y="1248"/>
                <a:ext cx="340" cy="289"/>
                <a:chOff x="1343" y="1248"/>
                <a:chExt cx="340" cy="289"/>
              </a:xfrm>
            </p:grpSpPr>
            <p:sp>
              <p:nvSpPr>
                <p:cNvPr id="19493" name="Freeform 37"/>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4" name="Freeform 38"/>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9495" name="Rectangle 39"/>
            <p:cNvSpPr>
              <a:spLocks noChangeArrowheads="1"/>
            </p:cNvSpPr>
            <p:nvPr/>
          </p:nvSpPr>
          <p:spPr bwMode="auto">
            <a:xfrm>
              <a:off x="2225" y="1752"/>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1" name="Group 40"/>
            <p:cNvGrpSpPr/>
            <p:nvPr/>
          </p:nvGrpSpPr>
          <p:grpSpPr bwMode="auto">
            <a:xfrm>
              <a:off x="2244" y="1745"/>
              <a:ext cx="296" cy="255"/>
              <a:chOff x="1803" y="1248"/>
              <a:chExt cx="296" cy="289"/>
            </a:xfrm>
          </p:grpSpPr>
          <p:sp>
            <p:nvSpPr>
              <p:cNvPr id="19497" name="Freeform 41"/>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8" name="Freeform 42"/>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499" name="Line 43"/>
            <p:cNvSpPr>
              <a:spLocks noChangeShapeType="1"/>
            </p:cNvSpPr>
            <p:nvPr/>
          </p:nvSpPr>
          <p:spPr bwMode="auto">
            <a:xfrm>
              <a:off x="2129" y="1872"/>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0" name="Freeform 44"/>
            <p:cNvSpPr/>
            <p:nvPr/>
          </p:nvSpPr>
          <p:spPr bwMode="auto">
            <a:xfrm>
              <a:off x="2191" y="1788"/>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1" name="Line 45"/>
            <p:cNvSpPr>
              <a:spLocks noChangeShapeType="1"/>
            </p:cNvSpPr>
            <p:nvPr/>
          </p:nvSpPr>
          <p:spPr bwMode="auto">
            <a:xfrm>
              <a:off x="2545" y="17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2" name="Rectangle 46"/>
            <p:cNvSpPr>
              <a:spLocks noChangeArrowheads="1"/>
            </p:cNvSpPr>
            <p:nvPr/>
          </p:nvSpPr>
          <p:spPr bwMode="auto">
            <a:xfrm>
              <a:off x="3120" y="1776"/>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DM</a:t>
              </a:r>
              <a:endParaRPr lang="en-US" altLang="zh-CN" sz="1600" b="1">
                <a:latin typeface="Arial" panose="020B0604020202020204" pitchFamily="34" charset="0"/>
              </a:endParaRPr>
            </a:p>
          </p:txBody>
        </p:sp>
        <p:sp>
          <p:nvSpPr>
            <p:cNvPr id="19503" name="Rectangle 47"/>
            <p:cNvSpPr>
              <a:spLocks noChangeArrowheads="1"/>
            </p:cNvSpPr>
            <p:nvPr/>
          </p:nvSpPr>
          <p:spPr bwMode="auto">
            <a:xfrm>
              <a:off x="3534" y="1747"/>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2" name="Group 48"/>
            <p:cNvGrpSpPr/>
            <p:nvPr/>
          </p:nvGrpSpPr>
          <p:grpSpPr bwMode="auto">
            <a:xfrm>
              <a:off x="3561" y="1745"/>
              <a:ext cx="284" cy="255"/>
              <a:chOff x="3120" y="1248"/>
              <a:chExt cx="284" cy="289"/>
            </a:xfrm>
          </p:grpSpPr>
          <p:sp>
            <p:nvSpPr>
              <p:cNvPr id="19505" name="Freeform 49"/>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6" name="Freeform 50"/>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07" name="Line 51"/>
            <p:cNvSpPr>
              <a:spLocks noChangeShapeType="1"/>
            </p:cNvSpPr>
            <p:nvPr/>
          </p:nvSpPr>
          <p:spPr bwMode="auto">
            <a:xfrm>
              <a:off x="3414" y="187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8" name="Line 52"/>
            <p:cNvSpPr>
              <a:spLocks noChangeShapeType="1"/>
            </p:cNvSpPr>
            <p:nvPr/>
          </p:nvSpPr>
          <p:spPr bwMode="auto">
            <a:xfrm>
              <a:off x="2930" y="187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9" name="Freeform 53"/>
            <p:cNvSpPr/>
            <p:nvPr/>
          </p:nvSpPr>
          <p:spPr bwMode="auto">
            <a:xfrm>
              <a:off x="3051" y="1872"/>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10" name="Line 54"/>
            <p:cNvSpPr>
              <a:spLocks noChangeShapeType="1"/>
            </p:cNvSpPr>
            <p:nvPr/>
          </p:nvSpPr>
          <p:spPr bwMode="auto">
            <a:xfrm>
              <a:off x="2545" y="1957"/>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11" name="Freeform 55"/>
            <p:cNvSpPr/>
            <p:nvPr/>
          </p:nvSpPr>
          <p:spPr bwMode="auto">
            <a:xfrm>
              <a:off x="2638" y="1868"/>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56"/>
            <p:cNvGrpSpPr/>
            <p:nvPr/>
          </p:nvGrpSpPr>
          <p:grpSpPr bwMode="auto">
            <a:xfrm>
              <a:off x="2192" y="2055"/>
              <a:ext cx="2124" cy="452"/>
              <a:chOff x="1751" y="1600"/>
              <a:chExt cx="2124" cy="513"/>
            </a:xfrm>
          </p:grpSpPr>
          <p:grpSp>
            <p:nvGrpSpPr>
              <p:cNvPr id="14" name="Group 57"/>
              <p:cNvGrpSpPr/>
              <p:nvPr/>
            </p:nvGrpSpPr>
            <p:grpSpPr bwMode="auto">
              <a:xfrm>
                <a:off x="2685" y="1600"/>
                <a:ext cx="224" cy="481"/>
                <a:chOff x="2685" y="1600"/>
                <a:chExt cx="224" cy="481"/>
              </a:xfrm>
            </p:grpSpPr>
            <p:sp>
              <p:nvSpPr>
                <p:cNvPr id="19514" name="Freeform 58"/>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15" name="Rectangle 59"/>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15" name="Group 60"/>
              <p:cNvGrpSpPr/>
              <p:nvPr/>
            </p:nvGrpSpPr>
            <p:grpSpPr bwMode="auto">
              <a:xfrm>
                <a:off x="1751" y="1696"/>
                <a:ext cx="359" cy="289"/>
                <a:chOff x="1751" y="1696"/>
                <a:chExt cx="359" cy="289"/>
              </a:xfrm>
            </p:grpSpPr>
            <p:sp>
              <p:nvSpPr>
                <p:cNvPr id="19517" name="Rectangle 61"/>
                <p:cNvSpPr>
                  <a:spLocks noChangeArrowheads="1"/>
                </p:cNvSpPr>
                <p:nvPr/>
              </p:nvSpPr>
              <p:spPr bwMode="auto">
                <a:xfrm>
                  <a:off x="1751" y="1701"/>
                  <a:ext cx="25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IM</a:t>
                  </a:r>
                  <a:endParaRPr lang="en-US" altLang="zh-CN" sz="1600" b="1">
                    <a:latin typeface="Arial" panose="020B0604020202020204" pitchFamily="34" charset="0"/>
                  </a:endParaRPr>
                </a:p>
              </p:txBody>
            </p:sp>
            <p:grpSp>
              <p:nvGrpSpPr>
                <p:cNvPr id="16" name="Group 62"/>
                <p:cNvGrpSpPr/>
                <p:nvPr/>
              </p:nvGrpSpPr>
              <p:grpSpPr bwMode="auto">
                <a:xfrm>
                  <a:off x="1770" y="1696"/>
                  <a:ext cx="340" cy="289"/>
                  <a:chOff x="1770" y="1696"/>
                  <a:chExt cx="340" cy="289"/>
                </a:xfrm>
              </p:grpSpPr>
              <p:sp>
                <p:nvSpPr>
                  <p:cNvPr id="19519" name="Freeform 63"/>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20" name="Freeform 64"/>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9521" name="Rectangle 65"/>
              <p:cNvSpPr>
                <a:spLocks noChangeArrowheads="1"/>
              </p:cNvSpPr>
              <p:nvPr/>
            </p:nvSpPr>
            <p:spPr bwMode="auto">
              <a:xfrm>
                <a:off x="2211" y="1703"/>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7" name="Group 66"/>
              <p:cNvGrpSpPr/>
              <p:nvPr/>
            </p:nvGrpSpPr>
            <p:grpSpPr bwMode="auto">
              <a:xfrm>
                <a:off x="2230" y="1696"/>
                <a:ext cx="296" cy="289"/>
                <a:chOff x="2230" y="1696"/>
                <a:chExt cx="296" cy="289"/>
              </a:xfrm>
            </p:grpSpPr>
            <p:sp>
              <p:nvSpPr>
                <p:cNvPr id="19523" name="Freeform 67"/>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24" name="Freeform 68"/>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25" name="Line 69"/>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6" name="Freeform 70"/>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27" name="Line 71"/>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8" name="Rectangle 72"/>
              <p:cNvSpPr>
                <a:spLocks noChangeArrowheads="1"/>
              </p:cNvSpPr>
              <p:nvPr/>
            </p:nvSpPr>
            <p:spPr bwMode="auto">
              <a:xfrm>
                <a:off x="3028" y="1696"/>
                <a:ext cx="313"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DM</a:t>
                </a:r>
                <a:endParaRPr lang="en-US" altLang="zh-CN" sz="1600" b="1">
                  <a:latin typeface="Arial" panose="020B0604020202020204" pitchFamily="34" charset="0"/>
                </a:endParaRPr>
              </a:p>
            </p:txBody>
          </p:sp>
          <p:grpSp>
            <p:nvGrpSpPr>
              <p:cNvPr id="18" name="Group 73"/>
              <p:cNvGrpSpPr/>
              <p:nvPr/>
            </p:nvGrpSpPr>
            <p:grpSpPr bwMode="auto">
              <a:xfrm>
                <a:off x="3079" y="1696"/>
                <a:ext cx="325" cy="289"/>
                <a:chOff x="3079" y="1696"/>
                <a:chExt cx="325" cy="289"/>
              </a:xfrm>
            </p:grpSpPr>
            <p:sp>
              <p:nvSpPr>
                <p:cNvPr id="19530" name="Freeform 74"/>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1" name="Freeform 75"/>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32" name="Rectangle 76"/>
              <p:cNvSpPr>
                <a:spLocks noChangeArrowheads="1"/>
              </p:cNvSpPr>
              <p:nvPr/>
            </p:nvSpPr>
            <p:spPr bwMode="auto">
              <a:xfrm>
                <a:off x="3520" y="169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9" name="Group 77"/>
              <p:cNvGrpSpPr/>
              <p:nvPr/>
            </p:nvGrpSpPr>
            <p:grpSpPr bwMode="auto">
              <a:xfrm>
                <a:off x="3547" y="1696"/>
                <a:ext cx="284" cy="289"/>
                <a:chOff x="3547" y="1696"/>
                <a:chExt cx="284" cy="289"/>
              </a:xfrm>
            </p:grpSpPr>
            <p:sp>
              <p:nvSpPr>
                <p:cNvPr id="19534" name="Freeform 78"/>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5" name="Freeform 79"/>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36" name="Line 80"/>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37" name="Line 81"/>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38" name="Freeform 82"/>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9" name="Line 83"/>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40" name="Freeform 84"/>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85"/>
            <p:cNvGrpSpPr/>
            <p:nvPr/>
          </p:nvGrpSpPr>
          <p:grpSpPr bwMode="auto">
            <a:xfrm>
              <a:off x="2619" y="2450"/>
              <a:ext cx="2124" cy="451"/>
              <a:chOff x="2178" y="2048"/>
              <a:chExt cx="2124" cy="513"/>
            </a:xfrm>
          </p:grpSpPr>
          <p:grpSp>
            <p:nvGrpSpPr>
              <p:cNvPr id="21" name="Group 86"/>
              <p:cNvGrpSpPr/>
              <p:nvPr/>
            </p:nvGrpSpPr>
            <p:grpSpPr bwMode="auto">
              <a:xfrm>
                <a:off x="3110" y="2048"/>
                <a:ext cx="226" cy="481"/>
                <a:chOff x="3110" y="2048"/>
                <a:chExt cx="226" cy="481"/>
              </a:xfrm>
            </p:grpSpPr>
            <p:sp>
              <p:nvSpPr>
                <p:cNvPr id="19543" name="Freeform 87"/>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44" name="Rectangle 88"/>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22" name="Group 89"/>
              <p:cNvGrpSpPr/>
              <p:nvPr/>
            </p:nvGrpSpPr>
            <p:grpSpPr bwMode="auto">
              <a:xfrm>
                <a:off x="2178" y="2144"/>
                <a:ext cx="359" cy="289"/>
                <a:chOff x="2178" y="2144"/>
                <a:chExt cx="359" cy="289"/>
              </a:xfrm>
            </p:grpSpPr>
            <p:sp>
              <p:nvSpPr>
                <p:cNvPr id="19546" name="Rectangle 90"/>
                <p:cNvSpPr>
                  <a:spLocks noChangeArrowheads="1"/>
                </p:cNvSpPr>
                <p:nvPr/>
              </p:nvSpPr>
              <p:spPr bwMode="auto">
                <a:xfrm>
                  <a:off x="2178" y="2146"/>
                  <a:ext cx="257"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IM</a:t>
                  </a:r>
                  <a:endParaRPr lang="en-US" altLang="zh-CN" sz="1600" b="1">
                    <a:latin typeface="Arial" panose="020B0604020202020204" pitchFamily="34" charset="0"/>
                  </a:endParaRPr>
                </a:p>
              </p:txBody>
            </p:sp>
            <p:grpSp>
              <p:nvGrpSpPr>
                <p:cNvPr id="23" name="Group 91"/>
                <p:cNvGrpSpPr/>
                <p:nvPr/>
              </p:nvGrpSpPr>
              <p:grpSpPr bwMode="auto">
                <a:xfrm>
                  <a:off x="2197" y="2144"/>
                  <a:ext cx="340" cy="289"/>
                  <a:chOff x="2197" y="2144"/>
                  <a:chExt cx="340" cy="289"/>
                </a:xfrm>
              </p:grpSpPr>
              <p:sp>
                <p:nvSpPr>
                  <p:cNvPr id="19548" name="Freeform 92"/>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49" name="Freeform 93"/>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9550" name="Rectangle 94"/>
              <p:cNvSpPr>
                <a:spLocks noChangeArrowheads="1"/>
              </p:cNvSpPr>
              <p:nvPr/>
            </p:nvSpPr>
            <p:spPr bwMode="auto">
              <a:xfrm>
                <a:off x="2638" y="2152"/>
                <a:ext cx="35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24" name="Group 95"/>
              <p:cNvGrpSpPr/>
              <p:nvPr/>
            </p:nvGrpSpPr>
            <p:grpSpPr bwMode="auto">
              <a:xfrm>
                <a:off x="2657" y="2144"/>
                <a:ext cx="296" cy="289"/>
                <a:chOff x="2657" y="2144"/>
                <a:chExt cx="296" cy="289"/>
              </a:xfrm>
            </p:grpSpPr>
            <p:sp>
              <p:nvSpPr>
                <p:cNvPr id="19552" name="Freeform 96"/>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53" name="Freeform 97"/>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54" name="Line 98"/>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5" name="Freeform 99"/>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56" name="Line 100"/>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7" name="Rectangle 101"/>
              <p:cNvSpPr>
                <a:spLocks noChangeArrowheads="1"/>
              </p:cNvSpPr>
              <p:nvPr/>
            </p:nvSpPr>
            <p:spPr bwMode="auto">
              <a:xfrm>
                <a:off x="3455" y="2146"/>
                <a:ext cx="313"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DM</a:t>
                </a:r>
                <a:endParaRPr lang="en-US" altLang="zh-CN" sz="1600" b="1">
                  <a:latin typeface="Arial" panose="020B0604020202020204" pitchFamily="34" charset="0"/>
                </a:endParaRPr>
              </a:p>
            </p:txBody>
          </p:sp>
          <p:grpSp>
            <p:nvGrpSpPr>
              <p:cNvPr id="25" name="Group 102"/>
              <p:cNvGrpSpPr/>
              <p:nvPr/>
            </p:nvGrpSpPr>
            <p:grpSpPr bwMode="auto">
              <a:xfrm>
                <a:off x="3506" y="2144"/>
                <a:ext cx="325" cy="289"/>
                <a:chOff x="3506" y="2144"/>
                <a:chExt cx="325" cy="289"/>
              </a:xfrm>
            </p:grpSpPr>
            <p:sp>
              <p:nvSpPr>
                <p:cNvPr id="19559" name="Freeform 103"/>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0" name="Freeform 104"/>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61" name="Rectangle 105"/>
              <p:cNvSpPr>
                <a:spLocks noChangeArrowheads="1"/>
              </p:cNvSpPr>
              <p:nvPr/>
            </p:nvSpPr>
            <p:spPr bwMode="auto">
              <a:xfrm>
                <a:off x="3947" y="214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26" name="Group 106"/>
              <p:cNvGrpSpPr/>
              <p:nvPr/>
            </p:nvGrpSpPr>
            <p:grpSpPr bwMode="auto">
              <a:xfrm>
                <a:off x="3974" y="2144"/>
                <a:ext cx="284" cy="289"/>
                <a:chOff x="3974" y="2144"/>
                <a:chExt cx="284" cy="289"/>
              </a:xfrm>
            </p:grpSpPr>
            <p:sp>
              <p:nvSpPr>
                <p:cNvPr id="19563" name="Freeform 107"/>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4" name="Freeform 108"/>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65" name="Line 109"/>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6" name="Line 110"/>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7" name="Freeform 111"/>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8" name="Line 112"/>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9" name="Freeform 113"/>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114"/>
            <p:cNvGrpSpPr/>
            <p:nvPr/>
          </p:nvGrpSpPr>
          <p:grpSpPr bwMode="auto">
            <a:xfrm>
              <a:off x="3980" y="2844"/>
              <a:ext cx="224" cy="424"/>
              <a:chOff x="3539" y="2496"/>
              <a:chExt cx="224" cy="481"/>
            </a:xfrm>
          </p:grpSpPr>
          <p:sp>
            <p:nvSpPr>
              <p:cNvPr id="19571" name="Freeform 115"/>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72" name="Rectangle 116"/>
              <p:cNvSpPr>
                <a:spLocks noChangeArrowheads="1"/>
              </p:cNvSpPr>
              <p:nvPr/>
            </p:nvSpPr>
            <p:spPr bwMode="auto">
              <a:xfrm rot="5400000">
                <a:off x="3430" y="2641"/>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sp>
          <p:nvSpPr>
            <p:cNvPr id="19573" name="Rectangle 117"/>
            <p:cNvSpPr>
              <a:spLocks noChangeArrowheads="1"/>
            </p:cNvSpPr>
            <p:nvPr/>
          </p:nvSpPr>
          <p:spPr bwMode="auto">
            <a:xfrm>
              <a:off x="3506" y="293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28" name="Group 118"/>
            <p:cNvGrpSpPr/>
            <p:nvPr/>
          </p:nvGrpSpPr>
          <p:grpSpPr bwMode="auto">
            <a:xfrm>
              <a:off x="3525" y="2929"/>
              <a:ext cx="296" cy="254"/>
              <a:chOff x="3084" y="2592"/>
              <a:chExt cx="296" cy="289"/>
            </a:xfrm>
          </p:grpSpPr>
          <p:sp>
            <p:nvSpPr>
              <p:cNvPr id="19575" name="Freeform 119"/>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76" name="Freeform 120"/>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77" name="Line 121"/>
            <p:cNvSpPr>
              <a:spLocks noChangeShapeType="1"/>
            </p:cNvSpPr>
            <p:nvPr/>
          </p:nvSpPr>
          <p:spPr bwMode="auto">
            <a:xfrm>
              <a:off x="3410" y="3056"/>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8" name="Freeform 122"/>
            <p:cNvSpPr/>
            <p:nvPr/>
          </p:nvSpPr>
          <p:spPr bwMode="auto">
            <a:xfrm>
              <a:off x="3472" y="2971"/>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79" name="Line 123"/>
            <p:cNvSpPr>
              <a:spLocks noChangeShapeType="1"/>
            </p:cNvSpPr>
            <p:nvPr/>
          </p:nvSpPr>
          <p:spPr bwMode="auto">
            <a:xfrm>
              <a:off x="3826" y="2971"/>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0" name="Rectangle 124"/>
            <p:cNvSpPr>
              <a:spLocks noChangeArrowheads="1"/>
            </p:cNvSpPr>
            <p:nvPr/>
          </p:nvSpPr>
          <p:spPr bwMode="auto">
            <a:xfrm>
              <a:off x="4323" y="2931"/>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DM</a:t>
              </a:r>
              <a:endParaRPr lang="en-US" altLang="zh-CN" sz="1600" b="1">
                <a:latin typeface="Arial" panose="020B0604020202020204" pitchFamily="34" charset="0"/>
              </a:endParaRPr>
            </a:p>
          </p:txBody>
        </p:sp>
        <p:grpSp>
          <p:nvGrpSpPr>
            <p:cNvPr id="29" name="Group 125"/>
            <p:cNvGrpSpPr/>
            <p:nvPr/>
          </p:nvGrpSpPr>
          <p:grpSpPr bwMode="auto">
            <a:xfrm>
              <a:off x="4374" y="2929"/>
              <a:ext cx="325" cy="254"/>
              <a:chOff x="3933" y="2592"/>
              <a:chExt cx="325" cy="289"/>
            </a:xfrm>
          </p:grpSpPr>
          <p:sp>
            <p:nvSpPr>
              <p:cNvPr id="19582" name="Freeform 126"/>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83" name="Freeform 127"/>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84" name="Rectangle 128"/>
            <p:cNvSpPr>
              <a:spLocks noChangeArrowheads="1"/>
            </p:cNvSpPr>
            <p:nvPr/>
          </p:nvSpPr>
          <p:spPr bwMode="auto">
            <a:xfrm>
              <a:off x="4815" y="2931"/>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30" name="Group 129"/>
            <p:cNvGrpSpPr/>
            <p:nvPr/>
          </p:nvGrpSpPr>
          <p:grpSpPr bwMode="auto">
            <a:xfrm>
              <a:off x="4842" y="2929"/>
              <a:ext cx="284" cy="254"/>
              <a:chOff x="4401" y="2592"/>
              <a:chExt cx="284" cy="289"/>
            </a:xfrm>
          </p:grpSpPr>
          <p:sp>
            <p:nvSpPr>
              <p:cNvPr id="19586" name="Freeform 130"/>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87" name="Freeform 131"/>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88" name="Line 132"/>
            <p:cNvSpPr>
              <a:spLocks noChangeShapeType="1"/>
            </p:cNvSpPr>
            <p:nvPr/>
          </p:nvSpPr>
          <p:spPr bwMode="auto">
            <a:xfrm>
              <a:off x="4695" y="3056"/>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9" name="Line 133"/>
            <p:cNvSpPr>
              <a:spLocks noChangeShapeType="1"/>
            </p:cNvSpPr>
            <p:nvPr/>
          </p:nvSpPr>
          <p:spPr bwMode="auto">
            <a:xfrm>
              <a:off x="4211" y="3056"/>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90" name="Freeform 134"/>
            <p:cNvSpPr/>
            <p:nvPr/>
          </p:nvSpPr>
          <p:spPr bwMode="auto">
            <a:xfrm>
              <a:off x="4332" y="3056"/>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91" name="Line 135"/>
            <p:cNvSpPr>
              <a:spLocks noChangeShapeType="1"/>
            </p:cNvSpPr>
            <p:nvPr/>
          </p:nvSpPr>
          <p:spPr bwMode="auto">
            <a:xfrm>
              <a:off x="3826" y="3140"/>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92" name="Freeform 136"/>
            <p:cNvSpPr/>
            <p:nvPr/>
          </p:nvSpPr>
          <p:spPr bwMode="auto">
            <a:xfrm>
              <a:off x="3919" y="3051"/>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93" name="Rectangle 137"/>
          <p:cNvSpPr>
            <a:spLocks noGrp="1" noChangeArrowheads="1"/>
          </p:cNvSpPr>
          <p:nvPr>
            <p:ph type="title"/>
          </p:nvPr>
        </p:nvSpPr>
        <p:spPr/>
        <p:txBody>
          <a:bodyPr/>
          <a:lstStyle/>
          <a:p>
            <a:r>
              <a:rPr lang="en-US" altLang="zh-CN"/>
              <a:t>Split instruction and data memory</a:t>
            </a:r>
            <a:endParaRPr lang="en-US" altLang="zh-CN"/>
          </a:p>
        </p:txBody>
      </p:sp>
      <p:sp>
        <p:nvSpPr>
          <p:cNvPr id="19594" name="Rectangle 138"/>
          <p:cNvSpPr>
            <a:spLocks noGrp="1" noChangeArrowheads="1"/>
          </p:cNvSpPr>
          <p:nvPr>
            <p:ph type="body" idx="1"/>
          </p:nvPr>
        </p:nvSpPr>
        <p:spPr>
          <a:xfrm>
            <a:off x="304800" y="4953000"/>
            <a:ext cx="8610600" cy="1447800"/>
          </a:xfrm>
        </p:spPr>
        <p:txBody>
          <a:bodyPr>
            <a:normAutofit lnSpcReduction="10000"/>
          </a:bodyPr>
          <a:lstStyle/>
          <a:p>
            <a:pPr>
              <a:lnSpc>
                <a:spcPct val="150000"/>
              </a:lnSpc>
            </a:pPr>
            <a:r>
              <a:rPr lang="zh-CN" altLang="en-US" sz="2400" b="1" u="sng" dirty="0" smtClean="0">
                <a:latin typeface="Comic Sans MS" panose="030F0702030302020204" pitchFamily="66" charset="0"/>
              </a:rPr>
              <a:t>分开的指令和数据存储器</a:t>
            </a:r>
            <a:r>
              <a:rPr lang="en-US" altLang="zh-CN" sz="2400" b="1" dirty="0" smtClean="0">
                <a:latin typeface="Comic Sans MS" panose="030F0702030302020204" pitchFamily="66" charset="0"/>
              </a:rPr>
              <a:t>/ </a:t>
            </a:r>
            <a:r>
              <a:rPr lang="zh-CN" altLang="en-US" sz="2400" b="1" u="sng" dirty="0" smtClean="0">
                <a:latin typeface="Comic Sans MS" panose="030F0702030302020204" pitchFamily="66" charset="0"/>
              </a:rPr>
              <a:t>多个存储器端口</a:t>
            </a:r>
            <a:r>
              <a:rPr lang="en-US" altLang="zh-CN" sz="2400" b="1" dirty="0" smtClean="0">
                <a:latin typeface="Comic Sans MS" panose="030F0702030302020204" pitchFamily="66" charset="0"/>
              </a:rPr>
              <a:t>/ </a:t>
            </a:r>
            <a:r>
              <a:rPr lang="zh-CN" altLang="en-US" sz="2400" b="1" u="sng" dirty="0" smtClean="0">
                <a:latin typeface="Comic Sans MS" panose="030F0702030302020204" pitchFamily="66" charset="0"/>
              </a:rPr>
              <a:t>指令缓冲器</a:t>
            </a:r>
            <a:r>
              <a:rPr lang="en-US" altLang="zh-CN" sz="2400" b="1" u="sng" dirty="0" smtClean="0">
                <a:latin typeface="Comic Sans MS" panose="030F0702030302020204" pitchFamily="66" charset="0"/>
              </a:rPr>
              <a:t>  </a:t>
            </a:r>
            <a:r>
              <a:rPr lang="zh-CN" altLang="en-US" sz="2400" b="1" dirty="0" smtClean="0">
                <a:latin typeface="Comic Sans MS" panose="030F0702030302020204" pitchFamily="66" charset="0"/>
              </a:rPr>
              <a:t>：</a:t>
            </a:r>
            <a:endParaRPr lang="en-US" altLang="zh-CN" b="1" dirty="0"/>
          </a:p>
          <a:p>
            <a:pPr>
              <a:lnSpc>
                <a:spcPct val="150000"/>
              </a:lnSpc>
              <a:buFontTx/>
              <a:buNone/>
            </a:pPr>
            <a:r>
              <a:rPr lang="en-US" altLang="zh-CN" b="1" dirty="0"/>
              <a:t>   </a:t>
            </a:r>
            <a:r>
              <a:rPr lang="zh-CN" altLang="en-US" b="1" dirty="0" smtClean="0"/>
              <a:t>取指令和存取数据使用</a:t>
            </a:r>
            <a:r>
              <a:rPr lang="zh-CN" altLang="en-US" b="1" dirty="0" smtClean="0">
                <a:solidFill>
                  <a:srgbClr val="FF0000"/>
                </a:solidFill>
              </a:rPr>
              <a:t>不同的硬件资源</a:t>
            </a:r>
            <a:endParaRPr lang="en-US" altLang="zh-CN" b="1" dirty="0">
              <a:solidFill>
                <a:srgbClr val="FF0000"/>
              </a:solidFill>
            </a:endParaRPr>
          </a:p>
        </p:txBody>
      </p:sp>
      <p:sp>
        <p:nvSpPr>
          <p:cNvPr id="139" name="灯片编号占位符 13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69545" y="-201930"/>
            <a:ext cx="8962390" cy="990600"/>
          </a:xfrm>
        </p:spPr>
        <p:txBody>
          <a:bodyPr>
            <a:noAutofit/>
          </a:bodyPr>
          <a:lstStyle/>
          <a:p>
            <a:r>
              <a:rPr lang="zh-CN" altLang="en-US" sz="2800" b="1" dirty="0" smtClean="0">
                <a:solidFill>
                  <a:srgbClr val="C00000"/>
                </a:solidFill>
                <a:latin typeface="Comic Sans MS" panose="030F0702030302020204" pitchFamily="66" charset="0"/>
                <a:sym typeface="+mn-ea"/>
              </a:rPr>
              <a:t>没有或没有充分流水功能部件</a:t>
            </a:r>
            <a:r>
              <a:rPr lang="en-US" altLang="zh-CN" sz="2800"/>
              <a:t> : </a:t>
            </a:r>
            <a:r>
              <a:rPr lang="zh-CN" altLang="en-US" sz="2800" b="1">
                <a:solidFill>
                  <a:srgbClr val="FF0000"/>
                </a:solidFill>
              </a:rPr>
              <a:t>也可能出现结构冒险</a:t>
            </a:r>
            <a:endParaRPr lang="zh-CN" altLang="en-US" sz="2800" b="1">
              <a:solidFill>
                <a:srgbClr val="FF0000"/>
              </a:solidFill>
            </a:endParaRPr>
          </a:p>
        </p:txBody>
      </p:sp>
      <p:graphicFrame>
        <p:nvGraphicFramePr>
          <p:cNvPr id="20483" name="Object 3"/>
          <p:cNvGraphicFramePr>
            <a:graphicFrameLocks noChangeAspect="1"/>
          </p:cNvGraphicFramePr>
          <p:nvPr/>
        </p:nvGraphicFramePr>
        <p:xfrm>
          <a:off x="0" y="1941195"/>
          <a:ext cx="8763000" cy="5033963"/>
        </p:xfrm>
        <a:graphic>
          <a:graphicData uri="http://schemas.openxmlformats.org/presentationml/2006/ole">
            <mc:AlternateContent xmlns:mc="http://schemas.openxmlformats.org/markup-compatibility/2006">
              <mc:Choice xmlns:v="urn:schemas-microsoft-com:vml" Requires="v">
                <p:oleObj spid="_x0000_s3073" name="Document" r:id="rId1" imgW="8125460" imgH="5035550" progId="Word.Document.8">
                  <p:embed/>
                </p:oleObj>
              </mc:Choice>
              <mc:Fallback>
                <p:oleObj name="Document" r:id="rId1" imgW="8125460" imgH="5035550" progId="Word.Document.8">
                  <p:embed/>
                  <p:pic>
                    <p:nvPicPr>
                      <p:cNvPr id="0" name="图片 3072"/>
                      <p:cNvPicPr>
                        <a:picLocks noChangeAspect="1"/>
                      </p:cNvPicPr>
                      <p:nvPr/>
                    </p:nvPicPr>
                    <p:blipFill>
                      <a:blip r:embed="rId2"/>
                      <a:stretch>
                        <a:fillRect/>
                      </a:stretch>
                    </p:blipFill>
                    <p:spPr>
                      <a:xfrm>
                        <a:off x="0" y="1941195"/>
                        <a:ext cx="8763000" cy="5033963"/>
                      </a:xfrm>
                      <a:prstGeom prst="rect">
                        <a:avLst/>
                      </a:prstGeom>
                      <a:noFill/>
                      <a:ln w="9525">
                        <a:noFill/>
                        <a:miter/>
                      </a:ln>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105476" name="Picture 4"/>
          <p:cNvPicPr>
            <a:picLocks noChangeAspect="1" noChangeArrowheads="1"/>
          </p:cNvPicPr>
          <p:nvPr/>
        </p:nvPicPr>
        <p:blipFill>
          <a:blip r:embed="rId3"/>
          <a:srcRect/>
          <a:stretch>
            <a:fillRect/>
          </a:stretch>
        </p:blipFill>
        <p:spPr bwMode="auto">
          <a:xfrm>
            <a:off x="5451475" y="476885"/>
            <a:ext cx="3444240" cy="19742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a:bodyPr>
          <a:lstStyle/>
          <a:p>
            <a:r>
              <a:rPr lang="zh-CN" altLang="en-US" sz="3200" b="1" dirty="0" smtClean="0">
                <a:solidFill>
                  <a:srgbClr val="0070C0"/>
                </a:solidFill>
              </a:rPr>
              <a:t>无</a:t>
            </a:r>
            <a:r>
              <a:rPr lang="zh-CN" altLang="en-US" sz="3200" b="1" dirty="0" smtClean="0">
                <a:solidFill>
                  <a:srgbClr val="FF0000"/>
                </a:solidFill>
              </a:rPr>
              <a:t>结构冒险机器</a:t>
            </a:r>
            <a:r>
              <a:rPr lang="zh-CN" altLang="en-US" sz="3200" b="1" dirty="0" smtClean="0"/>
              <a:t>的</a:t>
            </a:r>
            <a:r>
              <a:rPr lang="en-US" altLang="zh-CN" i="1" dirty="0" smtClean="0"/>
              <a:t>CPI</a:t>
            </a:r>
            <a:r>
              <a:rPr lang="zh-CN" altLang="en-US" sz="3200" b="1" dirty="0" smtClean="0"/>
              <a:t>更低</a:t>
            </a:r>
            <a:endParaRPr lang="en-US" altLang="zh-CN" sz="3200" dirty="0"/>
          </a:p>
        </p:txBody>
      </p:sp>
      <p:sp>
        <p:nvSpPr>
          <p:cNvPr id="64515" name="Rectangle 3"/>
          <p:cNvSpPr>
            <a:spLocks noGrp="1" noChangeArrowheads="1"/>
          </p:cNvSpPr>
          <p:nvPr>
            <p:ph type="body" idx="1"/>
          </p:nvPr>
        </p:nvSpPr>
        <p:spPr/>
        <p:txBody>
          <a:bodyPr>
            <a:normAutofit/>
          </a:bodyPr>
          <a:lstStyle/>
          <a:p>
            <a:pPr>
              <a:lnSpc>
                <a:spcPct val="90000"/>
              </a:lnSpc>
            </a:pPr>
            <a:r>
              <a:rPr lang="zh-CN" altLang="en-US" sz="2800" b="1" i="1" dirty="0" smtClean="0"/>
              <a:t>例子：</a:t>
            </a:r>
            <a:r>
              <a:rPr lang="en-US" altLang="zh-CN" sz="2800" b="1" i="1" dirty="0" smtClean="0"/>
              <a:t>load</a:t>
            </a:r>
            <a:r>
              <a:rPr lang="zh-CN" altLang="en-US" sz="2800" b="1" i="1" dirty="0" smtClean="0"/>
              <a:t>结构冒险的影响</a:t>
            </a:r>
            <a:r>
              <a:rPr lang="en-US" altLang="zh-CN" sz="2800" b="1" i="1" dirty="0" smtClean="0"/>
              <a:t> </a:t>
            </a:r>
            <a:endParaRPr lang="en-US" altLang="zh-CN" sz="2800" b="1" i="1" dirty="0"/>
          </a:p>
          <a:p>
            <a:pPr lvl="1">
              <a:lnSpc>
                <a:spcPct val="90000"/>
              </a:lnSpc>
            </a:pPr>
            <a:r>
              <a:rPr lang="zh-CN" altLang="en-US" sz="2400" b="1" i="1" dirty="0" smtClean="0"/>
              <a:t>数据引用占程序的</a:t>
            </a:r>
            <a:r>
              <a:rPr lang="en-US" altLang="zh-CN" sz="2400" b="1" i="1" dirty="0" smtClean="0"/>
              <a:t>40%</a:t>
            </a:r>
            <a:endParaRPr lang="en-US" altLang="zh-CN" sz="2400" b="1" i="1" dirty="0"/>
          </a:p>
          <a:p>
            <a:pPr lvl="1">
              <a:lnSpc>
                <a:spcPct val="90000"/>
              </a:lnSpc>
            </a:pPr>
            <a:r>
              <a:rPr lang="zh-CN" altLang="en-US" sz="2400" b="1" i="1" dirty="0" smtClean="0"/>
              <a:t>忽略结构冒险的理想</a:t>
            </a:r>
            <a:r>
              <a:rPr lang="en-US" altLang="zh-CN" sz="2400" b="1" i="1" dirty="0" smtClean="0"/>
              <a:t> </a:t>
            </a:r>
            <a:r>
              <a:rPr lang="en-US" altLang="zh-CN" sz="2400" b="1" i="1" dirty="0"/>
              <a:t>CPI </a:t>
            </a:r>
            <a:r>
              <a:rPr lang="zh-CN" altLang="en-US" sz="2400" b="1" i="1" dirty="0" smtClean="0"/>
              <a:t>是</a:t>
            </a:r>
            <a:r>
              <a:rPr lang="en-US" altLang="zh-CN" sz="2400" b="1" i="1" dirty="0" smtClean="0"/>
              <a:t>1</a:t>
            </a:r>
            <a:endParaRPr lang="en-US" altLang="zh-CN" sz="2400" b="1" i="1" dirty="0"/>
          </a:p>
          <a:p>
            <a:pPr lvl="1">
              <a:lnSpc>
                <a:spcPct val="90000"/>
              </a:lnSpc>
            </a:pPr>
            <a:r>
              <a:rPr lang="zh-CN" altLang="en-US" sz="2400" b="1" i="1" dirty="0" smtClean="0">
                <a:solidFill>
                  <a:srgbClr val="0070C0"/>
                </a:solidFill>
              </a:rPr>
              <a:t>有结构冒险的处理器时钟频率</a:t>
            </a:r>
            <a:r>
              <a:rPr lang="zh-CN" altLang="en-US" sz="2400" b="1" i="1" dirty="0" smtClean="0"/>
              <a:t>是无结构冒险处理器时钟频率的</a:t>
            </a:r>
            <a:r>
              <a:rPr lang="en-US" altLang="zh-CN" sz="2400" b="1" i="1" dirty="0" smtClean="0">
                <a:solidFill>
                  <a:srgbClr val="0070C0"/>
                </a:solidFill>
              </a:rPr>
              <a:t>1.05 </a:t>
            </a:r>
            <a:r>
              <a:rPr lang="zh-CN" altLang="en-US" sz="2400" b="1" i="1" dirty="0" smtClean="0">
                <a:solidFill>
                  <a:srgbClr val="0070C0"/>
                </a:solidFill>
              </a:rPr>
              <a:t>倍</a:t>
            </a:r>
            <a:endParaRPr lang="en-US" altLang="zh-CN" sz="2400" b="1" i="1" dirty="0">
              <a:solidFill>
                <a:srgbClr val="0070C0"/>
              </a:solidFill>
            </a:endParaRPr>
          </a:p>
          <a:p>
            <a:pPr>
              <a:lnSpc>
                <a:spcPct val="90000"/>
              </a:lnSpc>
            </a:pPr>
            <a:r>
              <a:rPr lang="zh-CN" altLang="en-US" sz="2800" b="1" dirty="0" smtClean="0">
                <a:latin typeface="Comic Sans MS" panose="030F0702030302020204" pitchFamily="66" charset="0"/>
              </a:rPr>
              <a:t>答案</a:t>
            </a:r>
            <a:endParaRPr lang="en-US" altLang="zh-CN" sz="2800" b="1" dirty="0" smtClean="0">
              <a:latin typeface="Comic Sans MS" panose="030F0702030302020204" pitchFamily="66" charset="0"/>
            </a:endParaRPr>
          </a:p>
          <a:p>
            <a:pPr lvl="1">
              <a:lnSpc>
                <a:spcPct val="90000"/>
              </a:lnSpc>
            </a:pPr>
            <a:r>
              <a:rPr lang="zh-CN" altLang="en-US" sz="2400" b="1" dirty="0" smtClean="0">
                <a:latin typeface="Comic Sans MS" panose="030F0702030302020204" pitchFamily="66" charset="0"/>
              </a:rPr>
              <a:t>有结构冒险平均指令执行时间</a:t>
            </a:r>
            <a:r>
              <a:rPr lang="en-US" altLang="zh-CN" sz="2400" dirty="0" smtClean="0">
                <a:latin typeface="Comic Sans MS" panose="030F0702030302020204" pitchFamily="66" charset="0"/>
              </a:rPr>
              <a:t>= </a:t>
            </a:r>
            <a:r>
              <a:rPr lang="en-US" altLang="zh-CN" sz="2400" dirty="0" err="1">
                <a:latin typeface="Comic Sans MS" panose="030F0702030302020204" pitchFamily="66" charset="0"/>
              </a:rPr>
              <a:t>CPI</a:t>
            </a:r>
            <a:r>
              <a:rPr lang="en-US" altLang="zh-CN" sz="2400" dirty="0" err="1">
                <a:latin typeface="Comic Sans MS" panose="030F0702030302020204" pitchFamily="66" charset="0"/>
                <a:sym typeface="Symbol" panose="05050102010706020507" pitchFamily="18" charset="2"/>
              </a:rPr>
              <a:t>Clock</a:t>
            </a:r>
            <a:r>
              <a:rPr lang="en-US" altLang="zh-CN" sz="2400" dirty="0">
                <a:latin typeface="Comic Sans MS" panose="030F0702030302020204" pitchFamily="66" charset="0"/>
                <a:sym typeface="Symbol" panose="05050102010706020507" pitchFamily="18" charset="2"/>
              </a:rPr>
              <a:t> cycle time</a:t>
            </a:r>
            <a:endParaRPr lang="en-US" altLang="zh-CN" sz="2400" dirty="0">
              <a:latin typeface="Comic Sans MS" panose="030F0702030302020204" pitchFamily="66" charset="0"/>
              <a:sym typeface="Symbol" panose="05050102010706020507" pitchFamily="18" charset="2"/>
            </a:endParaRPr>
          </a:p>
          <a:p>
            <a:pPr lvl="1">
              <a:lnSpc>
                <a:spcPct val="90000"/>
              </a:lnSpc>
              <a:buFontTx/>
              <a:buNone/>
            </a:pPr>
            <a:r>
              <a:rPr lang="en-US" altLang="zh-CN" sz="2400" dirty="0">
                <a:latin typeface="Comic Sans MS" panose="030F0702030302020204" pitchFamily="66" charset="0"/>
                <a:sym typeface="Symbol" panose="05050102010706020507" pitchFamily="18" charset="2"/>
              </a:rPr>
              <a:t>                                           =(1+0.4 1) </a:t>
            </a:r>
            <a:r>
              <a:rPr lang="en-US" altLang="zh-CN" sz="2400" dirty="0" err="1">
                <a:latin typeface="Comic Sans MS" panose="030F0702030302020204" pitchFamily="66" charset="0"/>
                <a:sym typeface="Symbol" panose="05050102010706020507" pitchFamily="18" charset="2"/>
              </a:rPr>
              <a:t>CC</a:t>
            </a:r>
            <a:r>
              <a:rPr lang="en-US" altLang="zh-CN" sz="2400" baseline="-18000" dirty="0" err="1">
                <a:latin typeface="Comic Sans MS" panose="030F0702030302020204" pitchFamily="66" charset="0"/>
                <a:sym typeface="Symbol" panose="05050102010706020507" pitchFamily="18" charset="2"/>
              </a:rPr>
              <a:t>ideal</a:t>
            </a:r>
            <a:r>
              <a:rPr lang="en-US" altLang="zh-CN" sz="2400" dirty="0">
                <a:latin typeface="Comic Sans MS" panose="030F0702030302020204" pitchFamily="66" charset="0"/>
                <a:sym typeface="Symbol" panose="05050102010706020507" pitchFamily="18" charset="2"/>
              </a:rPr>
              <a:t>/1.05</a:t>
            </a:r>
            <a:endParaRPr lang="en-US" altLang="zh-CN" sz="2400" dirty="0">
              <a:latin typeface="Comic Sans MS" panose="030F0702030302020204" pitchFamily="66" charset="0"/>
              <a:sym typeface="Symbol" panose="05050102010706020507" pitchFamily="18" charset="2"/>
            </a:endParaRPr>
          </a:p>
          <a:p>
            <a:pPr lvl="1">
              <a:lnSpc>
                <a:spcPct val="90000"/>
              </a:lnSpc>
              <a:buFontTx/>
              <a:buNone/>
            </a:pPr>
            <a:r>
              <a:rPr lang="en-US" altLang="zh-CN" sz="2400" dirty="0">
                <a:latin typeface="Comic Sans MS" panose="030F0702030302020204" pitchFamily="66" charset="0"/>
                <a:sym typeface="Symbol" panose="05050102010706020507" pitchFamily="18" charset="2"/>
              </a:rPr>
              <a:t>                                           = 1.3  </a:t>
            </a:r>
            <a:r>
              <a:rPr lang="en-US" altLang="zh-CN" sz="2400" dirty="0" err="1">
                <a:latin typeface="Comic Sans MS" panose="030F0702030302020204" pitchFamily="66" charset="0"/>
                <a:sym typeface="Symbol" panose="05050102010706020507" pitchFamily="18" charset="2"/>
              </a:rPr>
              <a:t>C</a:t>
            </a:r>
            <a:r>
              <a:rPr lang="en-US" altLang="zh-CN" sz="2400" dirty="0" err="1">
                <a:latin typeface="Comic Sans MS" panose="030F0702030302020204" pitchFamily="66" charset="0"/>
                <a:sym typeface="Symbol" panose="05050102010706020507" pitchFamily="18" charset="2"/>
              </a:rPr>
              <a:t>C</a:t>
            </a:r>
            <a:r>
              <a:rPr lang="en-US" altLang="zh-CN" sz="2400" baseline="-18000" dirty="0" err="1">
                <a:latin typeface="Comic Sans MS" panose="030F0702030302020204" pitchFamily="66" charset="0"/>
                <a:sym typeface="Symbol" panose="05050102010706020507" pitchFamily="18" charset="2"/>
              </a:rPr>
              <a:t>ideal</a:t>
            </a:r>
            <a:endParaRPr lang="en-US" altLang="zh-CN" sz="2400" baseline="-18000" dirty="0">
              <a:latin typeface="Comic Sans MS" panose="030F0702030302020204" pitchFamily="66" charset="0"/>
              <a:sym typeface="Symbol" panose="05050102010706020507" pitchFamily="18" charset="2"/>
            </a:endParaRPr>
          </a:p>
          <a:p>
            <a:pPr lvl="1">
              <a:lnSpc>
                <a:spcPct val="90000"/>
              </a:lnSpc>
            </a:pPr>
            <a:r>
              <a:rPr lang="zh-CN" altLang="en-US" sz="2400" b="1" dirty="0" smtClean="0">
                <a:solidFill>
                  <a:srgbClr val="FF0000"/>
                </a:solidFill>
                <a:latin typeface="Comic Sans MS" panose="030F0702030302020204" pitchFamily="66" charset="0"/>
                <a:sym typeface="Symbol" panose="05050102010706020507" pitchFamily="18" charset="2"/>
              </a:rPr>
              <a:t>显然，无结构冒险的处理器更快</a:t>
            </a:r>
            <a:endParaRPr lang="en-US" altLang="zh-CN" sz="2400" b="1" dirty="0">
              <a:solidFill>
                <a:srgbClr val="FF0000"/>
              </a:solidFill>
              <a:latin typeface="Comic Sans MS" panose="030F0702030302020204" pitchFamily="66" charset="0"/>
              <a:sym typeface="Symbol" panose="05050102010706020507" pitchFamily="18" charset="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zh-CN" altLang="en-US" sz="4000" b="1" dirty="0" smtClean="0"/>
              <a:t>为什么允许结构冒险？</a:t>
            </a:r>
            <a:endParaRPr lang="en-US" altLang="zh-CN" sz="4000" b="1" dirty="0"/>
          </a:p>
        </p:txBody>
      </p:sp>
      <p:sp>
        <p:nvSpPr>
          <p:cNvPr id="21507" name="Rectangle 3"/>
          <p:cNvSpPr>
            <a:spLocks noGrp="1" noChangeArrowheads="1"/>
          </p:cNvSpPr>
          <p:nvPr>
            <p:ph type="body" idx="1"/>
          </p:nvPr>
        </p:nvSpPr>
        <p:spPr>
          <a:xfrm>
            <a:off x="357158" y="1571612"/>
            <a:ext cx="8358214" cy="4181492"/>
          </a:xfrm>
        </p:spPr>
        <p:txBody>
          <a:bodyPr/>
          <a:lstStyle/>
          <a:p>
            <a:pPr>
              <a:lnSpc>
                <a:spcPct val="90000"/>
              </a:lnSpc>
            </a:pPr>
            <a:r>
              <a:rPr lang="zh-CN" altLang="en-US" sz="2800" b="1" dirty="0" smtClean="0">
                <a:solidFill>
                  <a:srgbClr val="FF3300"/>
                </a:solidFill>
                <a:latin typeface="Comic Sans MS" panose="030F0702030302020204" pitchFamily="66" charset="0"/>
              </a:rPr>
              <a:t>减少成本</a:t>
            </a:r>
            <a:r>
              <a:rPr lang="en-US" altLang="zh-CN" sz="2800" b="1" dirty="0" smtClean="0">
                <a:latin typeface="Comic Sans MS" panose="030F0702030302020204" pitchFamily="66" charset="0"/>
              </a:rPr>
              <a:t> </a:t>
            </a:r>
            <a:endParaRPr lang="en-US" altLang="zh-CN" sz="2800" b="1" dirty="0">
              <a:latin typeface="Comic Sans MS" panose="030F0702030302020204" pitchFamily="66" charset="0"/>
            </a:endParaRPr>
          </a:p>
          <a:p>
            <a:pPr lvl="1">
              <a:lnSpc>
                <a:spcPct val="90000"/>
              </a:lnSpc>
            </a:pPr>
            <a:r>
              <a:rPr lang="zh-CN" altLang="en-US" sz="2200" b="1" dirty="0" smtClean="0">
                <a:latin typeface="Comic Sans MS" panose="030F0702030302020204" pitchFamily="66" charset="0"/>
              </a:rPr>
              <a:t>如，</a:t>
            </a:r>
            <a:r>
              <a:rPr lang="zh-CN" altLang="en-US" sz="2200" b="1" dirty="0" smtClean="0">
                <a:solidFill>
                  <a:srgbClr val="0070C0"/>
                </a:solidFill>
                <a:latin typeface="Comic Sans MS" panose="030F0702030302020204" pitchFamily="66" charset="0"/>
              </a:rPr>
              <a:t>增加分开的</a:t>
            </a:r>
            <a:r>
              <a:rPr lang="en-US" altLang="zh-CN" sz="2200" b="1" dirty="0" smtClean="0">
                <a:solidFill>
                  <a:srgbClr val="0070C0"/>
                </a:solidFill>
                <a:latin typeface="Comic Sans MS" panose="030F0702030302020204" pitchFamily="66" charset="0"/>
              </a:rPr>
              <a:t>caches</a:t>
            </a:r>
            <a:r>
              <a:rPr lang="zh-CN" altLang="en-US" sz="2200" b="1" dirty="0" smtClean="0">
                <a:solidFill>
                  <a:srgbClr val="0070C0"/>
                </a:solidFill>
                <a:latin typeface="Comic Sans MS" panose="030F0702030302020204" pitchFamily="66" charset="0"/>
              </a:rPr>
              <a:t>需要两倍的存储器带宽</a:t>
            </a:r>
            <a:endParaRPr lang="en-US" altLang="zh-CN" sz="2200" b="1" dirty="0">
              <a:solidFill>
                <a:srgbClr val="0070C0"/>
              </a:solidFill>
              <a:latin typeface="Comic Sans MS" panose="030F0702030302020204" pitchFamily="66" charset="0"/>
            </a:endParaRPr>
          </a:p>
          <a:p>
            <a:pPr lvl="1">
              <a:lnSpc>
                <a:spcPct val="90000"/>
              </a:lnSpc>
            </a:pPr>
            <a:r>
              <a:rPr lang="zh-CN" altLang="en-US" sz="2200" b="1" dirty="0" smtClean="0">
                <a:solidFill>
                  <a:srgbClr val="C00000"/>
                </a:solidFill>
                <a:latin typeface="Comic Sans MS" panose="030F0702030302020204" pitchFamily="66" charset="0"/>
              </a:rPr>
              <a:t>完全流水浮点部件需要很多逻辑门</a:t>
            </a:r>
            <a:endParaRPr lang="en-US" altLang="zh-CN" sz="2200" b="1" dirty="0">
              <a:solidFill>
                <a:srgbClr val="C00000"/>
              </a:solidFill>
              <a:latin typeface="Comic Sans MS" panose="030F0702030302020204" pitchFamily="66" charset="0"/>
            </a:endParaRPr>
          </a:p>
          <a:p>
            <a:pPr lvl="1">
              <a:lnSpc>
                <a:spcPct val="90000"/>
              </a:lnSpc>
            </a:pPr>
            <a:r>
              <a:rPr lang="zh-CN" altLang="en-US" sz="2200" b="1" dirty="0" smtClean="0">
                <a:latin typeface="Comic Sans MS" panose="030F0702030302020204" pitchFamily="66" charset="0"/>
              </a:rPr>
              <a:t>如果结构冒险不经常发生，则消除冒险的成本就太高</a:t>
            </a:r>
            <a:r>
              <a:rPr lang="en-US" altLang="zh-CN" sz="2000" b="1" dirty="0" smtClean="0">
                <a:latin typeface="Comic Sans MS" panose="030F0702030302020204" pitchFamily="66" charset="0"/>
              </a:rPr>
              <a:t> </a:t>
            </a:r>
            <a:endParaRPr lang="en-US" altLang="zh-CN" sz="2000" b="1" dirty="0">
              <a:latin typeface="Comic Sans MS" panose="030F0702030302020204" pitchFamily="66" charset="0"/>
            </a:endParaRPr>
          </a:p>
          <a:p>
            <a:pPr>
              <a:lnSpc>
                <a:spcPct val="90000"/>
              </a:lnSpc>
            </a:pPr>
            <a:r>
              <a:rPr lang="zh-CN" altLang="en-US" sz="2800" b="1" dirty="0" smtClean="0">
                <a:solidFill>
                  <a:srgbClr val="FF3300"/>
                </a:solidFill>
                <a:latin typeface="Comic Sans MS" panose="030F0702030302020204" pitchFamily="66" charset="0"/>
              </a:rPr>
              <a:t>减少部件延迟</a:t>
            </a:r>
            <a:r>
              <a:rPr lang="en-US" altLang="zh-CN" sz="2800" b="1" dirty="0" smtClean="0">
                <a:solidFill>
                  <a:srgbClr val="FF3300"/>
                </a:solidFill>
                <a:latin typeface="Comic Sans MS" panose="030F0702030302020204" pitchFamily="66" charset="0"/>
              </a:rPr>
              <a:t> </a:t>
            </a:r>
            <a:endParaRPr lang="en-US" altLang="zh-CN" sz="2800" b="1" dirty="0">
              <a:solidFill>
                <a:srgbClr val="FF3300"/>
              </a:solidFill>
              <a:latin typeface="Comic Sans MS" panose="030F0702030302020204" pitchFamily="66" charset="0"/>
            </a:endParaRPr>
          </a:p>
          <a:p>
            <a:pPr lvl="1">
              <a:lnSpc>
                <a:spcPct val="90000"/>
              </a:lnSpc>
            </a:pPr>
            <a:r>
              <a:rPr lang="zh-CN" altLang="en-US" sz="2200" b="1" dirty="0" smtClean="0">
                <a:solidFill>
                  <a:srgbClr val="0070C0"/>
                </a:solidFill>
                <a:latin typeface="Comic Sans MS" panose="030F0702030302020204" pitchFamily="66" charset="0"/>
              </a:rPr>
              <a:t>制造流水的功能部件增加延迟</a:t>
            </a:r>
            <a:endParaRPr lang="en-US" altLang="zh-CN" sz="2200" b="1" dirty="0">
              <a:solidFill>
                <a:srgbClr val="0070C0"/>
              </a:solidFill>
              <a:latin typeface="Comic Sans MS" panose="030F0702030302020204" pitchFamily="66" charset="0"/>
            </a:endParaRPr>
          </a:p>
          <a:p>
            <a:pPr lvl="1">
              <a:lnSpc>
                <a:spcPct val="90000"/>
              </a:lnSpc>
              <a:buFontTx/>
              <a:buNone/>
            </a:pPr>
            <a:r>
              <a:rPr lang="en-US" altLang="zh-CN" sz="2200" b="1" dirty="0">
                <a:latin typeface="Comic Sans MS" panose="030F0702030302020204" pitchFamily="66" charset="0"/>
              </a:rPr>
              <a:t>         </a:t>
            </a:r>
            <a:r>
              <a:rPr lang="en-US" altLang="zh-CN" sz="2200" b="1" dirty="0" smtClean="0">
                <a:latin typeface="Comic Sans MS" panose="030F0702030302020204" pitchFamily="66" charset="0"/>
              </a:rPr>
              <a:t>(</a:t>
            </a:r>
            <a:r>
              <a:rPr lang="zh-CN" altLang="en-US" sz="2200" b="1" dirty="0" smtClean="0">
                <a:latin typeface="Comic Sans MS" panose="030F0702030302020204" pitchFamily="66" charset="0"/>
              </a:rPr>
              <a:t>流水线附加开销</a:t>
            </a:r>
            <a:r>
              <a:rPr lang="en-US" altLang="zh-CN" sz="2200" b="1" dirty="0" smtClean="0">
                <a:latin typeface="Comic Sans MS" panose="030F0702030302020204" pitchFamily="66" charset="0"/>
              </a:rPr>
              <a:t>-&gt; </a:t>
            </a:r>
            <a:r>
              <a:rPr lang="zh-CN" altLang="en-US" sz="2200" b="1" dirty="0" smtClean="0">
                <a:latin typeface="Comic Sans MS" panose="030F0702030302020204" pitchFamily="66" charset="0"/>
              </a:rPr>
              <a:t>流水线寄存器</a:t>
            </a:r>
            <a:r>
              <a:rPr lang="en-US" altLang="zh-CN" sz="2200" b="1" dirty="0" smtClean="0">
                <a:latin typeface="Comic Sans MS" panose="030F0702030302020204" pitchFamily="66" charset="0"/>
              </a:rPr>
              <a:t>) </a:t>
            </a:r>
            <a:endParaRPr lang="en-US" altLang="zh-CN" sz="2200" b="1" dirty="0">
              <a:latin typeface="Comic Sans MS" panose="030F0702030302020204" pitchFamily="66" charset="0"/>
            </a:endParaRPr>
          </a:p>
          <a:p>
            <a:pPr lvl="1">
              <a:lnSpc>
                <a:spcPct val="90000"/>
              </a:lnSpc>
            </a:pPr>
            <a:r>
              <a:rPr lang="zh-CN" altLang="en-US" sz="2200" b="1" dirty="0" smtClean="0">
                <a:solidFill>
                  <a:srgbClr val="C00000"/>
                </a:solidFill>
                <a:latin typeface="Comic Sans MS" panose="030F0702030302020204" pitchFamily="66" charset="0"/>
              </a:rPr>
              <a:t>非流水线部件的每个操作需要更少的时钟</a:t>
            </a:r>
            <a:r>
              <a:rPr lang="en-US" altLang="zh-CN" sz="2200" b="1" dirty="0" smtClean="0">
                <a:solidFill>
                  <a:srgbClr val="C00000"/>
                </a:solidFill>
                <a:latin typeface="Comic Sans MS" panose="030F0702030302020204" pitchFamily="66" charset="0"/>
              </a:rPr>
              <a:t> </a:t>
            </a:r>
            <a:endParaRPr lang="en-US" altLang="zh-CN" sz="2200" b="1" dirty="0">
              <a:solidFill>
                <a:srgbClr val="C00000"/>
              </a:solidFill>
              <a:latin typeface="Comic Sans MS" panose="030F0702030302020204" pitchFamily="66" charset="0"/>
            </a:endParaRPr>
          </a:p>
          <a:p>
            <a:pPr lvl="1">
              <a:lnSpc>
                <a:spcPct val="90000"/>
              </a:lnSpc>
            </a:pPr>
            <a:r>
              <a:rPr lang="zh-CN" altLang="en-US" sz="2200" b="1" dirty="0" smtClean="0">
                <a:latin typeface="Comic Sans MS" panose="030F0702030302020204" pitchFamily="66" charset="0"/>
              </a:rPr>
              <a:t>减少延迟有其他的性能好处</a:t>
            </a:r>
            <a:endParaRPr lang="en-US" altLang="zh-CN" sz="22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1" dirty="0" smtClean="0">
                <a:solidFill>
                  <a:srgbClr val="000000"/>
                </a:solidFill>
                <a:latin typeface="Arial" panose="020B0604020202020204" pitchFamily="34" charset="0"/>
              </a:rPr>
              <a:t>结构冒险总结</a:t>
            </a:r>
            <a:endParaRPr lang="en-US" altLang="zh-CN" b="1" dirty="0">
              <a:solidFill>
                <a:srgbClr val="000000"/>
              </a:solidFill>
              <a:latin typeface="Arial" panose="020B0604020202020204" pitchFamily="34" charset="0"/>
            </a:endParaRPr>
          </a:p>
        </p:txBody>
      </p:sp>
      <p:sp>
        <p:nvSpPr>
          <p:cNvPr id="22531" name="Rectangle 3"/>
          <p:cNvSpPr>
            <a:spLocks noGrp="1" noChangeArrowheads="1"/>
          </p:cNvSpPr>
          <p:nvPr>
            <p:ph type="body" idx="1"/>
          </p:nvPr>
        </p:nvSpPr>
        <p:spPr/>
        <p:txBody>
          <a:bodyPr>
            <a:normAutofit fontScale="92500" lnSpcReduction="10000"/>
          </a:bodyPr>
          <a:lstStyle/>
          <a:p>
            <a:pPr>
              <a:lnSpc>
                <a:spcPct val="90000"/>
              </a:lnSpc>
            </a:pPr>
            <a:r>
              <a:rPr lang="en-US" altLang="zh-CN" b="1" dirty="0"/>
              <a:t>Taxonomy of Hazards</a:t>
            </a:r>
            <a:r>
              <a:rPr lang="en-US" altLang="zh-CN" sz="2800" b="1" dirty="0">
                <a:solidFill>
                  <a:schemeClr val="accent2"/>
                </a:solidFill>
                <a:latin typeface="Comic Sans MS" panose="030F0702030302020204" pitchFamily="66" charset="0"/>
              </a:rPr>
              <a:t> </a:t>
            </a:r>
            <a:endParaRPr lang="en-US" altLang="zh-CN" sz="2800" b="1" dirty="0">
              <a:solidFill>
                <a:schemeClr val="accent2"/>
              </a:solidFill>
              <a:latin typeface="Comic Sans MS" panose="030F0702030302020204" pitchFamily="66" charset="0"/>
            </a:endParaRPr>
          </a:p>
          <a:p>
            <a:pPr lvl="1">
              <a:lnSpc>
                <a:spcPts val="3000"/>
              </a:lnSpc>
            </a:pPr>
            <a:r>
              <a:rPr lang="zh-CN" altLang="en-US" sz="2400" b="1" dirty="0" smtClean="0">
                <a:solidFill>
                  <a:schemeClr val="accent2"/>
                </a:solidFill>
                <a:latin typeface="Comic Sans MS" panose="030F0702030302020204" pitchFamily="66" charset="0"/>
              </a:rPr>
              <a:t>结构冒险</a:t>
            </a:r>
            <a:r>
              <a:rPr lang="en-US" altLang="zh-CN" sz="2400" b="1" dirty="0" smtClean="0"/>
              <a:t> </a:t>
            </a:r>
            <a:endParaRPr lang="en-US" altLang="zh-CN" sz="2400" b="1" dirty="0"/>
          </a:p>
          <a:p>
            <a:pPr lvl="2">
              <a:lnSpc>
                <a:spcPts val="3000"/>
              </a:lnSpc>
            </a:pPr>
            <a:r>
              <a:rPr lang="zh-CN" altLang="en-US" b="1" dirty="0" smtClean="0">
                <a:latin typeface="Comic Sans MS" panose="030F0702030302020204" pitchFamily="66" charset="0"/>
              </a:rPr>
              <a:t>硬件资源冲突</a:t>
            </a:r>
            <a:endParaRPr lang="en-US" altLang="zh-CN" b="1" dirty="0"/>
          </a:p>
          <a:p>
            <a:pPr lvl="2">
              <a:lnSpc>
                <a:spcPts val="3000"/>
              </a:lnSpc>
            </a:pPr>
            <a:r>
              <a:rPr lang="zh-CN" altLang="en-US" b="1" dirty="0" smtClean="0">
                <a:solidFill>
                  <a:srgbClr val="FD0128"/>
                </a:solidFill>
                <a:latin typeface="Comic Sans MS" panose="030F0702030302020204" pitchFamily="66" charset="0"/>
              </a:rPr>
              <a:t>解决：可以增加硬件资源；</a:t>
            </a:r>
            <a:endParaRPr lang="en-US" altLang="zh-CN" b="1" dirty="0">
              <a:solidFill>
                <a:srgbClr val="FD0128"/>
              </a:solidFill>
              <a:latin typeface="Comic Sans MS" panose="030F0702030302020204" pitchFamily="66" charset="0"/>
            </a:endParaRPr>
          </a:p>
          <a:p>
            <a:pPr lvl="2">
              <a:lnSpc>
                <a:spcPts val="3000"/>
              </a:lnSpc>
              <a:buFont typeface="Symbol" panose="05050102010706020507" pitchFamily="18" charset="2"/>
              <a:buNone/>
            </a:pPr>
            <a:r>
              <a:rPr lang="en-US" altLang="zh-CN" b="1" dirty="0">
                <a:solidFill>
                  <a:srgbClr val="FD0128"/>
                </a:solidFill>
                <a:latin typeface="Comic Sans MS" panose="030F0702030302020204" pitchFamily="66" charset="0"/>
              </a:rPr>
              <a:t>    </a:t>
            </a:r>
            <a:r>
              <a:rPr lang="zh-CN" altLang="en-US" b="1" dirty="0" smtClean="0">
                <a:solidFill>
                  <a:srgbClr val="FD0128"/>
                </a:solidFill>
                <a:latin typeface="Comic Sans MS" panose="030F0702030302020204" pitchFamily="66" charset="0"/>
              </a:rPr>
              <a:t>或者</a:t>
            </a:r>
            <a:r>
              <a:rPr lang="zh-CN" altLang="en-US" b="1" dirty="0" smtClean="0">
                <a:solidFill>
                  <a:srgbClr val="C00000"/>
                </a:solidFill>
                <a:latin typeface="Comic Sans MS" panose="030F0702030302020204" pitchFamily="66" charset="0"/>
              </a:rPr>
              <a:t>功能部件完全流水</a:t>
            </a:r>
            <a:r>
              <a:rPr lang="en-US" altLang="zh-CN" b="1" dirty="0" smtClean="0">
                <a:solidFill>
                  <a:srgbClr val="C00000"/>
                </a:solidFill>
                <a:latin typeface="Comic Sans MS" panose="030F0702030302020204" pitchFamily="66" charset="0"/>
              </a:rPr>
              <a:t> </a:t>
            </a:r>
            <a:r>
              <a:rPr lang="zh-CN" altLang="en-US" b="1" dirty="0" smtClean="0">
                <a:solidFill>
                  <a:srgbClr val="FD0128"/>
                </a:solidFill>
                <a:latin typeface="Comic Sans MS" panose="030F0702030302020204" pitchFamily="66" charset="0"/>
              </a:rPr>
              <a:t>；</a:t>
            </a:r>
            <a:endParaRPr lang="en-US" altLang="zh-CN" b="1" dirty="0">
              <a:solidFill>
                <a:srgbClr val="FD0128"/>
              </a:solidFill>
              <a:latin typeface="Comic Sans MS" panose="030F0702030302020204" pitchFamily="66" charset="0"/>
            </a:endParaRPr>
          </a:p>
          <a:p>
            <a:pPr lvl="2">
              <a:lnSpc>
                <a:spcPts val="3000"/>
              </a:lnSpc>
              <a:buFont typeface="Symbol" panose="05050102010706020507" pitchFamily="18" charset="2"/>
              <a:buNone/>
            </a:pPr>
            <a:r>
              <a:rPr lang="en-US" altLang="zh-CN" b="1" dirty="0">
                <a:solidFill>
                  <a:srgbClr val="FD0128"/>
                </a:solidFill>
                <a:latin typeface="Comic Sans MS" panose="030F0702030302020204" pitchFamily="66" charset="0"/>
              </a:rPr>
              <a:t>    </a:t>
            </a:r>
            <a:r>
              <a:rPr lang="zh-CN" altLang="en-US" b="1" dirty="0" smtClean="0">
                <a:solidFill>
                  <a:srgbClr val="0070C0"/>
                </a:solidFill>
                <a:latin typeface="Comic Sans MS" panose="030F0702030302020204" pitchFamily="66" charset="0"/>
              </a:rPr>
              <a:t>否则，只有停顿流水线</a:t>
            </a:r>
            <a:endParaRPr lang="en-US" altLang="zh-CN" b="1" dirty="0">
              <a:solidFill>
                <a:srgbClr val="0070C0"/>
              </a:solidFill>
            </a:endParaRPr>
          </a:p>
          <a:p>
            <a:pPr lvl="1">
              <a:lnSpc>
                <a:spcPct val="90000"/>
              </a:lnSpc>
            </a:pPr>
            <a:r>
              <a:rPr lang="en-US" altLang="zh-CN" sz="2400" b="1" dirty="0">
                <a:solidFill>
                  <a:srgbClr val="9999FF"/>
                </a:solidFill>
                <a:latin typeface="Comic Sans MS" panose="030F0702030302020204" pitchFamily="66" charset="0"/>
              </a:rPr>
              <a:t>Data hazards</a:t>
            </a:r>
            <a:endParaRPr lang="en-US" altLang="zh-CN" dirty="0">
              <a:solidFill>
                <a:srgbClr val="9999FF"/>
              </a:solidFill>
              <a:latin typeface="Comic Sans MS" panose="030F0702030302020204" pitchFamily="66" charset="0"/>
            </a:endParaRPr>
          </a:p>
          <a:p>
            <a:pPr lvl="2">
              <a:lnSpc>
                <a:spcPct val="90000"/>
              </a:lnSpc>
            </a:pPr>
            <a:r>
              <a:rPr lang="en-US" altLang="zh-CN" sz="2000" dirty="0">
                <a:solidFill>
                  <a:srgbClr val="9999FF"/>
                </a:solidFill>
                <a:latin typeface="Comic Sans MS" panose="030F0702030302020204" pitchFamily="66" charset="0"/>
              </a:rPr>
              <a:t>Instruction depends on result of prior computation which is not ready (computed or stored) yet</a:t>
            </a:r>
            <a:endParaRPr lang="en-US" altLang="zh-CN" sz="2000" dirty="0">
              <a:solidFill>
                <a:srgbClr val="9999FF"/>
              </a:solidFill>
              <a:latin typeface="Comic Sans MS" panose="030F0702030302020204" pitchFamily="66" charset="0"/>
            </a:endParaRPr>
          </a:p>
          <a:p>
            <a:pPr lvl="1">
              <a:lnSpc>
                <a:spcPct val="90000"/>
              </a:lnSpc>
            </a:pPr>
            <a:r>
              <a:rPr lang="en-US" altLang="zh-CN" sz="2400" b="1" dirty="0">
                <a:solidFill>
                  <a:srgbClr val="9999FF"/>
                </a:solidFill>
                <a:latin typeface="Comic Sans MS" panose="030F0702030302020204" pitchFamily="66" charset="0"/>
              </a:rPr>
              <a:t>Control hazards</a:t>
            </a:r>
            <a:r>
              <a:rPr lang="en-US" altLang="zh-CN" dirty="0">
                <a:solidFill>
                  <a:srgbClr val="9999FF"/>
                </a:solidFill>
                <a:latin typeface="Comic Sans MS" panose="030F0702030302020204" pitchFamily="66" charset="0"/>
              </a:rPr>
              <a:t> </a:t>
            </a:r>
            <a:endParaRPr lang="en-US" altLang="zh-CN" dirty="0">
              <a:solidFill>
                <a:srgbClr val="9999FF"/>
              </a:solidFill>
              <a:latin typeface="Comic Sans MS" panose="030F0702030302020204" pitchFamily="66" charset="0"/>
            </a:endParaRPr>
          </a:p>
          <a:p>
            <a:pPr lvl="2">
              <a:lnSpc>
                <a:spcPct val="90000"/>
              </a:lnSpc>
            </a:pPr>
            <a:r>
              <a:rPr lang="en-US" altLang="zh-CN" sz="2000" dirty="0">
                <a:solidFill>
                  <a:srgbClr val="9999FF"/>
                </a:solidFill>
                <a:latin typeface="Comic Sans MS" panose="030F0702030302020204" pitchFamily="66" charset="0"/>
              </a:rPr>
              <a:t>branch condition and the branch PC are not available in time to fetch an instruction on the next clock</a:t>
            </a:r>
            <a:endParaRPr lang="en-US" altLang="zh-CN" sz="2000" dirty="0">
              <a:solidFill>
                <a:srgbClr val="9999FF"/>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a:r>
              <a:rPr lang="zh-CN" altLang="en-US" b="1" dirty="0" smtClean="0"/>
              <a:t>三、 数据冒险</a:t>
            </a:r>
            <a:endParaRPr lang="en-US" altLang="zh-CN" dirty="0"/>
          </a:p>
        </p:txBody>
      </p:sp>
      <p:sp>
        <p:nvSpPr>
          <p:cNvPr id="23555" name="Rectangle 3"/>
          <p:cNvSpPr>
            <a:spLocks noGrp="1" noChangeArrowheads="1"/>
          </p:cNvSpPr>
          <p:nvPr>
            <p:ph type="body" idx="1"/>
          </p:nvPr>
        </p:nvSpPr>
        <p:spPr/>
        <p:txBody>
          <a:bodyPr>
            <a:normAutofit/>
          </a:bodyPr>
          <a:lstStyle/>
          <a:p>
            <a:r>
              <a:rPr lang="zh-CN" altLang="en-US" b="1" dirty="0" smtClean="0">
                <a:solidFill>
                  <a:srgbClr val="FF3300"/>
                </a:solidFill>
                <a:latin typeface="Comic Sans MS" panose="030F0702030302020204" pitchFamily="66" charset="0"/>
                <a:ea typeface="楷体_GB2312" pitchFamily="49" charset="-122"/>
              </a:rPr>
              <a:t>数据冒险：</a:t>
            </a:r>
            <a:r>
              <a:rPr lang="zh-CN" altLang="en-US" sz="2600" b="1" dirty="0" smtClean="0">
                <a:latin typeface="Comic Sans MS" panose="030F0702030302020204" pitchFamily="66" charset="0"/>
              </a:rPr>
              <a:t>由于流水线上指令重叠执行，</a:t>
            </a:r>
            <a:r>
              <a:rPr lang="zh-CN" altLang="en-US" sz="2600" b="1" dirty="0" smtClean="0">
                <a:solidFill>
                  <a:srgbClr val="C00000"/>
                </a:solidFill>
                <a:latin typeface="Comic Sans MS" panose="030F0702030302020204" pitchFamily="66" charset="0"/>
              </a:rPr>
              <a:t>改变了</a:t>
            </a:r>
            <a:r>
              <a:rPr lang="zh-CN" altLang="en-US" sz="2600" b="1" dirty="0" smtClean="0">
                <a:latin typeface="Comic Sans MS" panose="030F0702030302020204" pitchFamily="66" charset="0"/>
              </a:rPr>
              <a:t>原来串行执行的</a:t>
            </a:r>
            <a:r>
              <a:rPr lang="zh-CN" altLang="en-US" sz="2600" b="1" dirty="0" smtClean="0">
                <a:solidFill>
                  <a:srgbClr val="C00000"/>
                </a:solidFill>
                <a:latin typeface="Comic Sans MS" panose="030F0702030302020204" pitchFamily="66" charset="0"/>
              </a:rPr>
              <a:t>读</a:t>
            </a:r>
            <a:r>
              <a:rPr lang="en-US" altLang="zh-CN" sz="2600" b="1" dirty="0" smtClean="0">
                <a:solidFill>
                  <a:srgbClr val="C00000"/>
                </a:solidFill>
                <a:latin typeface="Comic Sans MS" panose="030F0702030302020204" pitchFamily="66" charset="0"/>
              </a:rPr>
              <a:t>/</a:t>
            </a:r>
            <a:r>
              <a:rPr lang="zh-CN" altLang="en-US" sz="2600" b="1" dirty="0" smtClean="0">
                <a:solidFill>
                  <a:srgbClr val="C00000"/>
                </a:solidFill>
                <a:latin typeface="Comic Sans MS" panose="030F0702030302020204" pitchFamily="66" charset="0"/>
              </a:rPr>
              <a:t>写操作数</a:t>
            </a:r>
            <a:r>
              <a:rPr lang="zh-CN" altLang="en-US" sz="2600" b="1" i="1" dirty="0" smtClean="0">
                <a:solidFill>
                  <a:srgbClr val="00B050"/>
                </a:solidFill>
                <a:latin typeface="Comic Sans MS" panose="030F0702030302020204" pitchFamily="66" charset="0"/>
              </a:rPr>
              <a:t>顺序</a:t>
            </a:r>
            <a:r>
              <a:rPr lang="zh-CN" altLang="en-US" sz="2600" b="1" dirty="0" smtClean="0">
                <a:latin typeface="Comic Sans MS" panose="030F0702030302020204" pitchFamily="66" charset="0"/>
              </a:rPr>
              <a:t>，使得</a:t>
            </a:r>
            <a:r>
              <a:rPr lang="zh-CN" altLang="en-US" sz="2600" b="1" i="1" dirty="0" smtClean="0">
                <a:solidFill>
                  <a:srgbClr val="0070C0"/>
                </a:solidFill>
                <a:latin typeface="Comic Sans MS" panose="030F0702030302020204" pitchFamily="66" charset="0"/>
              </a:rPr>
              <a:t>后面依赖前面指令结果的指令得不到准备好的数据</a:t>
            </a:r>
            <a:r>
              <a:rPr lang="zh-CN" altLang="en-US" b="1" i="1" dirty="0" smtClean="0">
                <a:solidFill>
                  <a:srgbClr val="0070C0"/>
                </a:solidFill>
                <a:latin typeface="Comic Sans MS" panose="030F0702030302020204" pitchFamily="66" charset="0"/>
              </a:rPr>
              <a:t>。</a:t>
            </a:r>
            <a:endParaRPr lang="en-US" altLang="zh-CN" i="1" dirty="0">
              <a:solidFill>
                <a:srgbClr val="0070C0"/>
              </a:solidFill>
              <a:latin typeface="Comic Sans MS" panose="030F0702030302020204" pitchFamily="66" charset="0"/>
            </a:endParaRPr>
          </a:p>
          <a:p>
            <a:r>
              <a:rPr lang="zh-CN" altLang="en-US" b="1" dirty="0" smtClean="0">
                <a:latin typeface="Comic Sans MS" panose="030F0702030302020204" pitchFamily="66" charset="0"/>
              </a:rPr>
              <a:t>例子：</a:t>
            </a:r>
            <a:endParaRPr lang="en-US" altLang="zh-CN" dirty="0" smtClean="0">
              <a:latin typeface="Comic Sans MS" panose="030F0702030302020204" pitchFamily="66" charset="0"/>
            </a:endParaRPr>
          </a:p>
          <a:p>
            <a:pPr lvl="1">
              <a:buFontTx/>
              <a:buNone/>
            </a:pPr>
            <a:r>
              <a:rPr lang="en-US" altLang="zh-CN" sz="2400" dirty="0" smtClean="0">
                <a:latin typeface="Comic Sans MS" panose="030F0702030302020204" pitchFamily="66" charset="0"/>
              </a:rPr>
              <a:t>DADD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R1, R3</a:t>
            </a:r>
            <a:endParaRPr lang="en-US" altLang="zh-CN" sz="2400" dirty="0">
              <a:latin typeface="Comic Sans MS" panose="030F0702030302020204" pitchFamily="66" charset="0"/>
            </a:endParaRPr>
          </a:p>
          <a:p>
            <a:pPr lvl="1">
              <a:buFontTx/>
              <a:buNone/>
            </a:pPr>
            <a:r>
              <a:rPr lang="en-US" altLang="zh-CN" sz="2400" dirty="0">
                <a:latin typeface="Comic Sans MS" panose="030F0702030302020204" pitchFamily="66" charset="0"/>
              </a:rPr>
              <a:t>DSUB R4,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R5</a:t>
            </a:r>
            <a:endParaRPr lang="en-US" altLang="zh-CN" sz="2400" dirty="0">
              <a:latin typeface="Comic Sans MS" panose="030F0702030302020204" pitchFamily="66" charset="0"/>
            </a:endParaRPr>
          </a:p>
          <a:p>
            <a:pPr lvl="1">
              <a:buFontTx/>
              <a:buNone/>
            </a:pPr>
            <a:r>
              <a:rPr lang="en-US" altLang="zh-CN" sz="2400" dirty="0">
                <a:latin typeface="Comic Sans MS" panose="030F0702030302020204" pitchFamily="66" charset="0"/>
              </a:rPr>
              <a:t>AND   R6,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R7</a:t>
            </a:r>
            <a:endParaRPr lang="en-US" altLang="zh-CN" sz="2400" dirty="0">
              <a:latin typeface="Comic Sans MS" panose="030F0702030302020204" pitchFamily="66" charset="0"/>
            </a:endParaRPr>
          </a:p>
          <a:p>
            <a:pPr lvl="1">
              <a:buFontTx/>
              <a:buNone/>
            </a:pPr>
            <a:r>
              <a:rPr lang="en-US" altLang="zh-CN" sz="2400" dirty="0">
                <a:latin typeface="Comic Sans MS" panose="030F0702030302020204" pitchFamily="66" charset="0"/>
              </a:rPr>
              <a:t>OR      R8,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R9</a:t>
            </a:r>
            <a:endParaRPr lang="en-US" altLang="zh-CN" sz="2400" dirty="0">
              <a:latin typeface="Comic Sans MS" panose="030F0702030302020204" pitchFamily="66" charset="0"/>
            </a:endParaRPr>
          </a:p>
          <a:p>
            <a:pPr lvl="1">
              <a:buFontTx/>
              <a:buNone/>
            </a:pPr>
            <a:r>
              <a:rPr lang="en-US" altLang="zh-CN" sz="2400" dirty="0">
                <a:latin typeface="Comic Sans MS" panose="030F0702030302020204" pitchFamily="66" charset="0"/>
              </a:rPr>
              <a:t>XOR    R10,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R11</a:t>
            </a:r>
            <a:endParaRPr lang="en-US" altLang="zh-CN" sz="2400"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4340860" y="3655695"/>
            <a:ext cx="4703445" cy="144208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zh-CN" altLang="en-US" sz="4000" b="1" dirty="0" smtClean="0"/>
              <a:t>数据冒险</a:t>
            </a:r>
            <a:endParaRPr lang="en-US" altLang="zh-CN" sz="4000" b="1" dirty="0"/>
          </a:p>
        </p:txBody>
      </p:sp>
      <p:sp>
        <p:nvSpPr>
          <p:cNvPr id="24579" name="Rectangle 3"/>
          <p:cNvSpPr>
            <a:spLocks noGrp="1" noChangeArrowheads="1"/>
          </p:cNvSpPr>
          <p:nvPr>
            <p:ph type="body" idx="1"/>
          </p:nvPr>
        </p:nvSpPr>
        <p:spPr>
          <a:xfrm>
            <a:off x="228600" y="1371600"/>
            <a:ext cx="8915400" cy="5200672"/>
          </a:xfrm>
        </p:spPr>
        <p:txBody>
          <a:bodyPr>
            <a:normAutofit/>
          </a:bodyPr>
          <a:lstStyle/>
          <a:p>
            <a:pPr>
              <a:lnSpc>
                <a:spcPts val="3100"/>
              </a:lnSpc>
            </a:pPr>
            <a:r>
              <a:rPr lang="zh-CN" altLang="en-US" sz="2800" b="1" dirty="0" smtClean="0">
                <a:solidFill>
                  <a:srgbClr val="C00000"/>
                </a:solidFill>
                <a:latin typeface="Comic Sans MS" panose="030F0702030302020204" pitchFamily="66" charset="0"/>
              </a:rPr>
              <a:t>基本结构</a:t>
            </a:r>
            <a:endParaRPr lang="en-US" altLang="zh-CN" sz="2800" b="1" dirty="0">
              <a:solidFill>
                <a:srgbClr val="C00000"/>
              </a:solidFill>
              <a:latin typeface="Comic Sans MS" panose="030F0702030302020204" pitchFamily="66" charset="0"/>
            </a:endParaRPr>
          </a:p>
          <a:p>
            <a:pPr lvl="1">
              <a:lnSpc>
                <a:spcPts val="3100"/>
              </a:lnSpc>
            </a:pPr>
            <a:r>
              <a:rPr lang="zh-CN" altLang="en-US" sz="2400" b="1" dirty="0" smtClean="0">
                <a:solidFill>
                  <a:srgbClr val="000000"/>
                </a:solidFill>
                <a:latin typeface="Comic Sans MS" panose="030F0702030302020204" pitchFamily="66" charset="0"/>
              </a:rPr>
              <a:t>一条指令想要使用还没有</a:t>
            </a:r>
            <a:r>
              <a:rPr lang="zh-CN" altLang="en-US" sz="2400" b="1" dirty="0" smtClean="0">
                <a:solidFill>
                  <a:srgbClr val="FF0000"/>
                </a:solidFill>
                <a:latin typeface="Comic Sans MS" panose="030F0702030302020204" pitchFamily="66" charset="0"/>
              </a:rPr>
              <a:t>“完成”</a:t>
            </a:r>
            <a:r>
              <a:rPr lang="zh-CN" altLang="en-US" sz="2400" b="1" dirty="0" smtClean="0">
                <a:solidFill>
                  <a:srgbClr val="000000"/>
                </a:solidFill>
                <a:latin typeface="Comic Sans MS" panose="030F0702030302020204" pitchFamily="66" charset="0"/>
              </a:rPr>
              <a:t>的数据值</a:t>
            </a:r>
            <a:endParaRPr lang="en-US" altLang="zh-CN" sz="2400" b="1" dirty="0">
              <a:solidFill>
                <a:srgbClr val="000000"/>
              </a:solidFill>
              <a:latin typeface="Comic Sans MS" panose="030F0702030302020204" pitchFamily="66" charset="0"/>
            </a:endParaRPr>
          </a:p>
          <a:p>
            <a:pPr lvl="1">
              <a:lnSpc>
                <a:spcPts val="3100"/>
              </a:lnSpc>
            </a:pPr>
            <a:r>
              <a:rPr lang="zh-CN" altLang="en-US" sz="2400" b="1" dirty="0" smtClean="0">
                <a:solidFill>
                  <a:srgbClr val="FF0000"/>
                </a:solidFill>
                <a:latin typeface="Comic Sans MS" panose="030F0702030302020204" pitchFamily="66" charset="0"/>
              </a:rPr>
              <a:t>“完成”</a:t>
            </a:r>
            <a:r>
              <a:rPr lang="zh-CN" altLang="en-US" sz="2400" b="1" dirty="0" smtClean="0">
                <a:solidFill>
                  <a:srgbClr val="000000"/>
                </a:solidFill>
                <a:latin typeface="Comic Sans MS" panose="030F0702030302020204" pitchFamily="66" charset="0"/>
              </a:rPr>
              <a:t>表示“</a:t>
            </a:r>
            <a:r>
              <a:rPr lang="zh-CN" altLang="en-US" sz="2400" b="1" dirty="0" smtClean="0">
                <a:solidFill>
                  <a:srgbClr val="0070C0"/>
                </a:solidFill>
                <a:latin typeface="Comic Sans MS" panose="030F0702030302020204" pitchFamily="66" charset="0"/>
              </a:rPr>
              <a:t>数据值已经被计算了</a:t>
            </a:r>
            <a:r>
              <a:rPr lang="zh-CN" altLang="en-US" sz="2400" b="1" dirty="0" smtClean="0">
                <a:solidFill>
                  <a:srgbClr val="000000"/>
                </a:solidFill>
                <a:latin typeface="Comic Sans MS" panose="030F0702030302020204" pitchFamily="66" charset="0"/>
              </a:rPr>
              <a:t>”和“</a:t>
            </a:r>
            <a:r>
              <a:rPr lang="zh-CN" altLang="en-US" sz="2400" b="1" dirty="0" smtClean="0">
                <a:solidFill>
                  <a:srgbClr val="0070C0"/>
                </a:solidFill>
                <a:latin typeface="Comic Sans MS" panose="030F0702030302020204" pitchFamily="66" charset="0"/>
              </a:rPr>
              <a:t>值已经被放好，正常情况可以在流水线硬件中找到它</a:t>
            </a:r>
            <a:r>
              <a:rPr lang="zh-CN" altLang="en-US" sz="2400" b="1" dirty="0" smtClean="0">
                <a:solidFill>
                  <a:srgbClr val="000000"/>
                </a:solidFill>
                <a:latin typeface="Comic Sans MS" panose="030F0702030302020204" pitchFamily="66" charset="0"/>
              </a:rPr>
              <a:t>”</a:t>
            </a:r>
            <a:endParaRPr lang="en-US" altLang="zh-CN" sz="2400" b="1" dirty="0">
              <a:solidFill>
                <a:srgbClr val="000000"/>
              </a:solidFill>
              <a:latin typeface="Comic Sans MS" panose="030F0702030302020204" pitchFamily="66" charset="0"/>
            </a:endParaRPr>
          </a:p>
          <a:p>
            <a:pPr>
              <a:lnSpc>
                <a:spcPts val="3100"/>
              </a:lnSpc>
            </a:pPr>
            <a:r>
              <a:rPr lang="zh-CN" altLang="en-US" sz="2800" b="1" dirty="0" smtClean="0">
                <a:solidFill>
                  <a:srgbClr val="C00000"/>
                </a:solidFill>
                <a:latin typeface="Comic Sans MS" panose="030F0702030302020204" pitchFamily="66" charset="0"/>
              </a:rPr>
              <a:t>原因</a:t>
            </a:r>
            <a:endParaRPr lang="en-US" altLang="zh-CN" sz="2800" b="1" dirty="0">
              <a:solidFill>
                <a:srgbClr val="C00000"/>
              </a:solidFill>
              <a:latin typeface="Comic Sans MS" panose="030F0702030302020204" pitchFamily="66" charset="0"/>
            </a:endParaRPr>
          </a:p>
          <a:p>
            <a:pPr lvl="1">
              <a:lnSpc>
                <a:spcPts val="3100"/>
              </a:lnSpc>
            </a:pPr>
            <a:r>
              <a:rPr lang="zh-CN" altLang="en-US" sz="2400" b="1" dirty="0" smtClean="0">
                <a:solidFill>
                  <a:srgbClr val="000000"/>
                </a:solidFill>
                <a:latin typeface="Comic Sans MS" panose="030F0702030302020204" pitchFamily="66" charset="0"/>
              </a:rPr>
              <a:t>习惯上总是假定采用纯串行指令执行模型</a:t>
            </a:r>
            <a:endParaRPr lang="en-US" altLang="zh-CN" sz="2400" b="1" dirty="0">
              <a:solidFill>
                <a:srgbClr val="000000"/>
              </a:solidFill>
              <a:latin typeface="Comic Sans MS" panose="030F0702030302020204" pitchFamily="66" charset="0"/>
            </a:endParaRPr>
          </a:p>
          <a:p>
            <a:pPr lvl="1">
              <a:lnSpc>
                <a:spcPts val="3100"/>
              </a:lnSpc>
            </a:pPr>
            <a:r>
              <a:rPr lang="zh-CN" altLang="en-US" sz="2400" b="1" dirty="0" smtClean="0">
                <a:solidFill>
                  <a:srgbClr val="000000"/>
                </a:solidFill>
                <a:latin typeface="Comic Sans MS" panose="030F0702030302020204" pitchFamily="66" charset="0"/>
              </a:rPr>
              <a:t>对于</a:t>
            </a:r>
            <a:r>
              <a:rPr lang="en-US" altLang="zh-CN" sz="2400" b="1" dirty="0" smtClean="0">
                <a:solidFill>
                  <a:srgbClr val="000000"/>
                </a:solidFill>
                <a:latin typeface="Comic Sans MS" panose="030F0702030302020204" pitchFamily="66" charset="0"/>
              </a:rPr>
              <a:t>k &gt;= 1 </a:t>
            </a:r>
            <a:r>
              <a:rPr lang="zh-CN" altLang="en-US" sz="2400" b="1" dirty="0" smtClean="0">
                <a:solidFill>
                  <a:srgbClr val="000000"/>
                </a:solidFill>
                <a:latin typeface="Comic Sans MS" panose="030F0702030302020204" pitchFamily="66" charset="0"/>
              </a:rPr>
              <a:t>，指令</a:t>
            </a:r>
            <a:r>
              <a:rPr lang="en-US" altLang="zh-CN" sz="2400" b="1" dirty="0" smtClean="0">
                <a:solidFill>
                  <a:srgbClr val="000000"/>
                </a:solidFill>
                <a:latin typeface="Comic Sans MS" panose="030F0702030302020204" pitchFamily="66" charset="0"/>
              </a:rPr>
              <a:t>N</a:t>
            </a:r>
            <a:r>
              <a:rPr lang="zh-CN" altLang="en-US" sz="2400" b="1" dirty="0" smtClean="0">
                <a:solidFill>
                  <a:srgbClr val="000000"/>
                </a:solidFill>
                <a:latin typeface="Comic Sans MS" panose="030F0702030302020204" pitchFamily="66" charset="0"/>
              </a:rPr>
              <a:t>在指令</a:t>
            </a:r>
            <a:r>
              <a:rPr lang="en-US" altLang="zh-CN" sz="2400" b="1" dirty="0" smtClean="0">
                <a:solidFill>
                  <a:srgbClr val="000000"/>
                </a:solidFill>
                <a:latin typeface="Comic Sans MS" panose="030F0702030302020204" pitchFamily="66" charset="0"/>
              </a:rPr>
              <a:t>N+1</a:t>
            </a:r>
            <a:r>
              <a:rPr lang="zh-CN" altLang="en-US" sz="2400" b="1" dirty="0" smtClean="0">
                <a:solidFill>
                  <a:srgbClr val="000000"/>
                </a:solidFill>
                <a:latin typeface="Comic Sans MS" panose="030F0702030302020204" pitchFamily="66" charset="0"/>
              </a:rPr>
              <a:t>之前完成</a:t>
            </a:r>
            <a:endParaRPr lang="en-US" altLang="zh-CN" sz="2400" b="1" dirty="0">
              <a:solidFill>
                <a:srgbClr val="000000"/>
              </a:solidFill>
              <a:latin typeface="Comic Sans MS" panose="030F0702030302020204" pitchFamily="66" charset="0"/>
            </a:endParaRPr>
          </a:p>
          <a:p>
            <a:pPr lvl="1">
              <a:lnSpc>
                <a:spcPts val="3100"/>
              </a:lnSpc>
            </a:pPr>
            <a:r>
              <a:rPr lang="zh-CN" altLang="en-US" sz="2400" b="1" dirty="0" smtClean="0">
                <a:latin typeface="Comic Sans MS" panose="030F0702030302020204" pitchFamily="66" charset="0"/>
              </a:rPr>
              <a:t>在</a:t>
            </a:r>
            <a:r>
              <a:rPr lang="zh-CN" altLang="en-US" sz="2400" b="1" dirty="0" smtClean="0">
                <a:solidFill>
                  <a:srgbClr val="FF0000"/>
                </a:solidFill>
                <a:latin typeface="Comic Sans MS" panose="030F0702030302020204" pitchFamily="66" charset="0"/>
              </a:rPr>
              <a:t>相邻</a:t>
            </a:r>
            <a:r>
              <a:rPr lang="zh-CN" altLang="en-US" sz="2400" b="1" dirty="0" smtClean="0">
                <a:latin typeface="Comic Sans MS" panose="030F0702030302020204" pitchFamily="66" charset="0"/>
              </a:rPr>
              <a:t>指令之间有依赖存在</a:t>
            </a:r>
            <a:endParaRPr lang="en-US" altLang="zh-CN" sz="2400" b="1" dirty="0">
              <a:latin typeface="Comic Sans MS" panose="030F0702030302020204" pitchFamily="66" charset="0"/>
            </a:endParaRPr>
          </a:p>
          <a:p>
            <a:pPr>
              <a:lnSpc>
                <a:spcPts val="3100"/>
              </a:lnSpc>
            </a:pPr>
            <a:r>
              <a:rPr lang="zh-CN" altLang="en-US" sz="2800" b="1" dirty="0" smtClean="0">
                <a:solidFill>
                  <a:srgbClr val="C00000"/>
                </a:solidFill>
                <a:latin typeface="Comic Sans MS" panose="030F0702030302020204" pitchFamily="66" charset="0"/>
              </a:rPr>
              <a:t>结论</a:t>
            </a:r>
            <a:endParaRPr lang="en-US" altLang="zh-CN" sz="2800" b="1" dirty="0">
              <a:solidFill>
                <a:srgbClr val="C00000"/>
              </a:solidFill>
              <a:latin typeface="Comic Sans MS" panose="030F0702030302020204" pitchFamily="66" charset="0"/>
            </a:endParaRPr>
          </a:p>
          <a:p>
            <a:pPr lvl="1">
              <a:lnSpc>
                <a:spcPts val="3100"/>
              </a:lnSpc>
            </a:pPr>
            <a:r>
              <a:rPr lang="zh-CN" altLang="en-US" sz="2400" b="1" dirty="0" smtClean="0">
                <a:solidFill>
                  <a:srgbClr val="000000"/>
                </a:solidFill>
                <a:latin typeface="Comic Sans MS" panose="030F0702030302020204" pitchFamily="66" charset="0"/>
              </a:rPr>
              <a:t>数据冒险</a:t>
            </a:r>
            <a:r>
              <a:rPr lang="en-US" altLang="zh-CN" sz="2400" b="1" dirty="0" smtClean="0">
                <a:solidFill>
                  <a:srgbClr val="000000"/>
                </a:solidFill>
                <a:latin typeface="Comic Sans MS" panose="030F0702030302020204" pitchFamily="66" charset="0"/>
              </a:rPr>
              <a:t>---</a:t>
            </a:r>
            <a:r>
              <a:rPr lang="zh-CN" altLang="en-US" sz="2400" b="1" dirty="0" smtClean="0">
                <a:solidFill>
                  <a:srgbClr val="000000"/>
                </a:solidFill>
                <a:latin typeface="Comic Sans MS" panose="030F0702030302020204" pitchFamily="66" charset="0"/>
              </a:rPr>
              <a:t>指令想要的数据值还没有完成，或者值没有在正确的地方</a:t>
            </a:r>
            <a:endParaRPr lang="en-US" altLang="zh-CN" sz="2400"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85786" y="214290"/>
            <a:ext cx="8001000" cy="990600"/>
          </a:xfrm>
        </p:spPr>
        <p:txBody>
          <a:bodyPr/>
          <a:lstStyle/>
          <a:p>
            <a:r>
              <a:rPr lang="zh-CN" altLang="en-US" b="1" dirty="0" smtClean="0">
                <a:sym typeface="+mn-ea"/>
              </a:rPr>
              <a:t>数据冒险：例子</a:t>
            </a:r>
            <a:endParaRPr lang="en-US" altLang="zh-CN" dirty="0"/>
          </a:p>
        </p:txBody>
      </p:sp>
      <p:graphicFrame>
        <p:nvGraphicFramePr>
          <p:cNvPr id="25603" name="Object 3"/>
          <p:cNvGraphicFramePr>
            <a:graphicFrameLocks noChangeAspect="1"/>
          </p:cNvGraphicFramePr>
          <p:nvPr/>
        </p:nvGraphicFramePr>
        <p:xfrm>
          <a:off x="304800" y="1295400"/>
          <a:ext cx="8534400" cy="4953000"/>
        </p:xfrm>
        <a:graphic>
          <a:graphicData uri="http://schemas.openxmlformats.org/presentationml/2006/ole">
            <mc:AlternateContent xmlns:mc="http://schemas.openxmlformats.org/markup-compatibility/2006">
              <mc:Choice xmlns:v="urn:schemas-microsoft-com:vml" Requires="v">
                <p:oleObj spid="_x0000_s4097" name="Picture" r:id="rId1" imgW="4467225" imgH="2752725" progId="Word.Picture.8">
                  <p:embed/>
                </p:oleObj>
              </mc:Choice>
              <mc:Fallback>
                <p:oleObj name="Picture" r:id="rId1" imgW="4467225" imgH="2752725" progId="Word.Picture.8">
                  <p:embed/>
                  <p:pic>
                    <p:nvPicPr>
                      <p:cNvPr id="0" name="图片 4096"/>
                      <p:cNvPicPr>
                        <a:picLocks noChangeAspect="1"/>
                      </p:cNvPicPr>
                      <p:nvPr/>
                    </p:nvPicPr>
                    <p:blipFill>
                      <a:blip r:embed="rId2"/>
                      <a:stretch>
                        <a:fillRect/>
                      </a:stretch>
                    </p:blipFill>
                    <p:spPr>
                      <a:xfrm>
                        <a:off x="304800" y="1295400"/>
                        <a:ext cx="8534400" cy="4953000"/>
                      </a:xfrm>
                      <a:prstGeom prst="rect">
                        <a:avLst/>
                      </a:prstGeom>
                      <a:noFill/>
                      <a:ln w="9525">
                        <a:noFill/>
                        <a:miter/>
                      </a:ln>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11560" y="116632"/>
            <a:ext cx="8001000" cy="990600"/>
          </a:xfrm>
        </p:spPr>
        <p:txBody>
          <a:bodyPr>
            <a:normAutofit/>
          </a:bodyPr>
          <a:lstStyle/>
          <a:p>
            <a:r>
              <a:rPr lang="zh-CN" altLang="en-US" sz="4000" b="1" dirty="0" smtClean="0"/>
              <a:t>寄存器堆</a:t>
            </a:r>
            <a:r>
              <a:rPr lang="en-US" altLang="zh-CN" sz="4000" b="1" dirty="0">
                <a:solidFill>
                  <a:srgbClr val="FF0000"/>
                </a:solidFill>
                <a:latin typeface="Comic Sans MS" panose="030F0702030302020204" pitchFamily="66" charset="0"/>
              </a:rPr>
              <a:t>WB</a:t>
            </a:r>
            <a:r>
              <a:rPr lang="zh-CN" altLang="en-US" sz="4000" b="1" dirty="0">
                <a:solidFill>
                  <a:srgbClr val="FF0000"/>
                </a:solidFill>
                <a:latin typeface="Comic Sans MS" panose="030F0702030302020204" pitchFamily="66" charset="0"/>
              </a:rPr>
              <a:t>段先写，</a:t>
            </a:r>
            <a:r>
              <a:rPr lang="en-US" altLang="zh-CN" sz="4000" b="1" dirty="0">
                <a:solidFill>
                  <a:srgbClr val="FF0000"/>
                </a:solidFill>
                <a:latin typeface="Comic Sans MS" panose="030F0702030302020204" pitchFamily="66" charset="0"/>
              </a:rPr>
              <a:t>ID</a:t>
            </a:r>
            <a:r>
              <a:rPr lang="zh-CN" altLang="en-US" sz="4000" b="1" dirty="0">
                <a:solidFill>
                  <a:srgbClr val="FF0000"/>
                </a:solidFill>
                <a:latin typeface="Comic Sans MS" panose="030F0702030302020204" pitchFamily="66" charset="0"/>
              </a:rPr>
              <a:t>段后读</a:t>
            </a:r>
            <a:endParaRPr lang="en-US" altLang="zh-CN" sz="4000" b="1" dirty="0"/>
          </a:p>
        </p:txBody>
      </p:sp>
      <p:graphicFrame>
        <p:nvGraphicFramePr>
          <p:cNvPr id="26627" name="Object 3"/>
          <p:cNvGraphicFramePr>
            <a:graphicFrameLocks noChangeAspect="1"/>
          </p:cNvGraphicFramePr>
          <p:nvPr/>
        </p:nvGraphicFramePr>
        <p:xfrm>
          <a:off x="304800" y="1447800"/>
          <a:ext cx="8534400" cy="4953000"/>
        </p:xfrm>
        <a:graphic>
          <a:graphicData uri="http://schemas.openxmlformats.org/presentationml/2006/ole">
            <mc:AlternateContent xmlns:mc="http://schemas.openxmlformats.org/markup-compatibility/2006">
              <mc:Choice xmlns:v="urn:schemas-microsoft-com:vml" Requires="v">
                <p:oleObj spid="_x0000_s68755" name="Picture" r:id="rId1" imgW="4467225" imgH="2752725" progId="Word.Picture.8">
                  <p:embed/>
                </p:oleObj>
              </mc:Choice>
              <mc:Fallback>
                <p:oleObj name="Picture" r:id="rId1" imgW="4467225" imgH="2752725" progId="Word.Picture.8">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534400" cy="49530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tx1"/>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sz="3200" b="1" dirty="0" smtClean="0">
                <a:solidFill>
                  <a:srgbClr val="000000"/>
                </a:solidFill>
              </a:rPr>
              <a:t>提出的解决方法</a:t>
            </a:r>
            <a:endParaRPr lang="en-US" altLang="zh-CN" sz="3200" b="1" dirty="0">
              <a:solidFill>
                <a:srgbClr val="000000"/>
              </a:solidFill>
            </a:endParaRPr>
          </a:p>
        </p:txBody>
      </p:sp>
      <p:sp>
        <p:nvSpPr>
          <p:cNvPr id="27651" name="Rectangle 3"/>
          <p:cNvSpPr>
            <a:spLocks noGrp="1" noChangeArrowheads="1"/>
          </p:cNvSpPr>
          <p:nvPr>
            <p:ph type="body" idx="1"/>
          </p:nvPr>
        </p:nvSpPr>
        <p:spPr/>
        <p:txBody>
          <a:bodyPr>
            <a:normAutofit/>
          </a:bodyPr>
          <a:lstStyle/>
          <a:p>
            <a:r>
              <a:rPr lang="zh-CN" altLang="en-US" sz="2800" b="1" dirty="0" smtClean="0">
                <a:solidFill>
                  <a:srgbClr val="000000"/>
                </a:solidFill>
                <a:latin typeface="Comic Sans MS" panose="030F0702030302020204" pitchFamily="66" charset="0"/>
              </a:rPr>
              <a:t>提出的解决方法</a:t>
            </a:r>
            <a:endParaRPr lang="en-US" altLang="zh-CN" sz="2800" dirty="0">
              <a:solidFill>
                <a:srgbClr val="000000"/>
              </a:solidFill>
              <a:latin typeface="Comic Sans MS" panose="030F0702030302020204" pitchFamily="66" charset="0"/>
            </a:endParaRPr>
          </a:p>
          <a:p>
            <a:pPr lvl="1"/>
            <a:r>
              <a:rPr lang="zh-CN" altLang="en-US" sz="2400" b="1" dirty="0" smtClean="0">
                <a:solidFill>
                  <a:srgbClr val="0000CC"/>
                </a:solidFill>
                <a:latin typeface="Comic Sans MS" panose="030F0702030302020204" pitchFamily="66" charset="0"/>
              </a:rPr>
              <a:t>不要让</a:t>
            </a:r>
            <a:r>
              <a:rPr lang="zh-CN" altLang="en-US" sz="2400" b="1" dirty="0" smtClean="0">
                <a:latin typeface="Comic Sans MS" panose="030F0702030302020204" pitchFamily="66" charset="0"/>
              </a:rPr>
              <a:t>指令在数据冒险时</a:t>
            </a:r>
            <a:r>
              <a:rPr lang="zh-CN" altLang="en-US" sz="2400" b="1" dirty="0" smtClean="0">
                <a:solidFill>
                  <a:srgbClr val="FF0000"/>
                </a:solidFill>
                <a:latin typeface="Comic Sans MS" panose="030F0702030302020204" pitchFamily="66" charset="0"/>
              </a:rPr>
              <a:t>重叠执行</a:t>
            </a:r>
            <a:endParaRPr lang="en-US" altLang="zh-CN" sz="2400" dirty="0">
              <a:solidFill>
                <a:srgbClr val="000000"/>
              </a:solidFill>
              <a:latin typeface="Comic Sans MS" panose="030F0702030302020204" pitchFamily="66" charset="0"/>
            </a:endParaRPr>
          </a:p>
          <a:p>
            <a:r>
              <a:rPr lang="zh-CN" altLang="en-US" sz="2800" b="1" dirty="0" smtClean="0">
                <a:solidFill>
                  <a:srgbClr val="000000"/>
                </a:solidFill>
                <a:latin typeface="Comic Sans MS" panose="030F0702030302020204" pitchFamily="66" charset="0"/>
              </a:rPr>
              <a:t>实施技术</a:t>
            </a:r>
            <a:endParaRPr lang="en-US" altLang="zh-CN" sz="2800"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不要让有冒险的指令流过流水线</a:t>
            </a:r>
            <a:endParaRPr lang="en-US" altLang="zh-CN" sz="2400" b="1" dirty="0">
              <a:solidFill>
                <a:srgbClr val="000000"/>
              </a:solidFill>
              <a:latin typeface="Comic Sans MS" panose="030F0702030302020204" pitchFamily="66" charset="0"/>
            </a:endParaRPr>
          </a:p>
          <a:p>
            <a:pPr lvl="1"/>
            <a:r>
              <a:rPr lang="zh-CN" altLang="en-US" sz="2400" b="1" dirty="0" smtClean="0">
                <a:solidFill>
                  <a:srgbClr val="FF0000"/>
                </a:solidFill>
                <a:latin typeface="Comic Sans MS" panose="030F0702030302020204" pitchFamily="66" charset="0"/>
              </a:rPr>
              <a:t>尤其是，</a:t>
            </a:r>
            <a:r>
              <a:rPr lang="zh-CN" altLang="en-US" sz="2400" b="1" dirty="0" smtClean="0">
                <a:solidFill>
                  <a:srgbClr val="000000"/>
                </a:solidFill>
                <a:latin typeface="Comic Sans MS" panose="030F0702030302020204" pitchFamily="66" charset="0"/>
              </a:rPr>
              <a:t>不要在冒险时</a:t>
            </a:r>
            <a:r>
              <a:rPr lang="zh-CN" altLang="en-US" sz="2400" b="1" dirty="0" smtClean="0">
                <a:solidFill>
                  <a:srgbClr val="FF0000"/>
                </a:solidFill>
                <a:latin typeface="Comic Sans MS" panose="030F0702030302020204" pitchFamily="66" charset="0"/>
              </a:rPr>
              <a:t>写</a:t>
            </a:r>
            <a:r>
              <a:rPr lang="zh-CN" altLang="en-US" sz="2400" b="1" dirty="0" smtClean="0">
                <a:latin typeface="Comic Sans MS" panose="030F0702030302020204" pitchFamily="66" charset="0"/>
              </a:rPr>
              <a:t>有</a:t>
            </a:r>
            <a:r>
              <a:rPr lang="en-US" altLang="zh-CN" sz="2400" b="1" dirty="0" smtClean="0">
                <a:latin typeface="Comic Sans MS" panose="030F0702030302020204" pitchFamily="66" charset="0"/>
              </a:rPr>
              <a:t>C</a:t>
            </a:r>
            <a:r>
              <a:rPr lang="en-US" altLang="zh-CN" sz="2400" b="1" dirty="0" smtClean="0">
                <a:solidFill>
                  <a:srgbClr val="000000"/>
                </a:solidFill>
                <a:latin typeface="Comic Sans MS" panose="030F0702030302020204" pitchFamily="66" charset="0"/>
              </a:rPr>
              <a:t>PU</a:t>
            </a:r>
            <a:r>
              <a:rPr lang="zh-CN" altLang="en-US" sz="2400" b="1" dirty="0" smtClean="0">
                <a:solidFill>
                  <a:srgbClr val="000000"/>
                </a:solidFill>
                <a:latin typeface="Comic Sans MS" panose="030F0702030302020204" pitchFamily="66" charset="0"/>
              </a:rPr>
              <a:t>状态的流水线硬件（如，寄存器堆、存储器）</a:t>
            </a:r>
            <a:endParaRPr lang="en-US" altLang="zh-CN" sz="2400"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让指令</a:t>
            </a:r>
            <a:r>
              <a:rPr lang="zh-CN" altLang="en-US" sz="2400" b="1" dirty="0" smtClean="0">
                <a:solidFill>
                  <a:srgbClr val="FF0000"/>
                </a:solidFill>
                <a:latin typeface="Comic Sans MS" panose="030F0702030302020204" pitchFamily="66" charset="0"/>
              </a:rPr>
              <a:t>等待</a:t>
            </a:r>
            <a:r>
              <a:rPr lang="zh-CN" altLang="en-US" sz="2400" b="1" dirty="0" smtClean="0">
                <a:solidFill>
                  <a:srgbClr val="000000"/>
                </a:solidFill>
                <a:latin typeface="Comic Sans MS" panose="030F0702030302020204" pitchFamily="66" charset="0"/>
              </a:rPr>
              <a:t>直到冒险消除</a:t>
            </a:r>
            <a:r>
              <a:rPr lang="en-US" altLang="zh-CN" sz="2400" b="1" dirty="0" smtClean="0">
                <a:solidFill>
                  <a:srgbClr val="000000"/>
                </a:solidFill>
                <a:latin typeface="Comic Sans MS" panose="030F0702030302020204" pitchFamily="66" charset="0"/>
              </a:rPr>
              <a:t> </a:t>
            </a:r>
            <a:endParaRPr lang="en-US" altLang="zh-CN" sz="2400" b="1" dirty="0">
              <a:solidFill>
                <a:srgbClr val="000000"/>
              </a:solidFill>
              <a:latin typeface="Comic Sans MS" panose="030F0702030302020204" pitchFamily="66" charset="0"/>
            </a:endParaRPr>
          </a:p>
          <a:p>
            <a:pPr lvl="1">
              <a:buNone/>
            </a:pPr>
            <a:r>
              <a:rPr lang="zh-CN" altLang="en-US" sz="2400" b="1" dirty="0" smtClean="0">
                <a:latin typeface="Comic Sans MS" panose="030F0702030302020204" pitchFamily="66" charset="0"/>
              </a:rPr>
              <a:t>  操作名称：</a:t>
            </a:r>
            <a:r>
              <a:rPr lang="zh-CN" altLang="en-US" sz="2400" b="1" dirty="0" smtClean="0">
                <a:solidFill>
                  <a:srgbClr val="FF0000"/>
                </a:solidFill>
                <a:latin typeface="Comic Sans MS" panose="030F0702030302020204" pitchFamily="66" charset="0"/>
              </a:rPr>
              <a:t>流水线停顿</a:t>
            </a:r>
            <a:endParaRPr lang="en-US" altLang="zh-CN" sz="2400" dirty="0">
              <a:solidFill>
                <a:srgbClr val="000000"/>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3052756" y="1844660"/>
            <a:ext cx="965200" cy="3175"/>
          </a:xfrm>
          <a:prstGeom prst="line">
            <a:avLst/>
          </a:prstGeom>
          <a:noFill/>
          <a:ln w="28575">
            <a:solidFill>
              <a:schemeClr val="tx1"/>
            </a:solidFill>
            <a:round/>
            <a:tailEnd type="arrow" w="med" len="med"/>
          </a:ln>
        </p:spPr>
        <p:txBody>
          <a:bodyPr/>
          <a:lstStyle/>
          <a:p>
            <a:endParaRPr lang="zh-CN" altLang="en-US"/>
          </a:p>
        </p:txBody>
      </p:sp>
      <p:sp>
        <p:nvSpPr>
          <p:cNvPr id="7" name="Line 7"/>
          <p:cNvSpPr>
            <a:spLocks noChangeShapeType="1"/>
          </p:cNvSpPr>
          <p:nvPr/>
        </p:nvSpPr>
        <p:spPr bwMode="auto">
          <a:xfrm>
            <a:off x="4767268" y="1844660"/>
            <a:ext cx="749300" cy="0"/>
          </a:xfrm>
          <a:prstGeom prst="line">
            <a:avLst/>
          </a:prstGeom>
          <a:noFill/>
          <a:ln w="28575">
            <a:solidFill>
              <a:schemeClr val="tx1"/>
            </a:solidFill>
            <a:round/>
            <a:tailEnd type="arrow" w="med" len="med"/>
          </a:ln>
        </p:spPr>
        <p:txBody>
          <a:bodyPr/>
          <a:lstStyle/>
          <a:p>
            <a:endParaRPr lang="zh-CN" altLang="en-US"/>
          </a:p>
        </p:txBody>
      </p:sp>
      <p:sp>
        <p:nvSpPr>
          <p:cNvPr id="8" name="Line 8"/>
          <p:cNvSpPr>
            <a:spLocks noChangeShapeType="1"/>
          </p:cNvSpPr>
          <p:nvPr/>
        </p:nvSpPr>
        <p:spPr bwMode="auto">
          <a:xfrm>
            <a:off x="6410342" y="1844660"/>
            <a:ext cx="749300" cy="0"/>
          </a:xfrm>
          <a:prstGeom prst="line">
            <a:avLst/>
          </a:prstGeom>
          <a:noFill/>
          <a:ln w="28575">
            <a:solidFill>
              <a:schemeClr val="tx1"/>
            </a:solidFill>
            <a:round/>
            <a:tailEnd type="arrow" w="med" len="med"/>
          </a:ln>
        </p:spPr>
        <p:txBody>
          <a:bodyPr/>
          <a:lstStyle/>
          <a:p>
            <a:endParaRPr lang="zh-CN" altLang="en-US"/>
          </a:p>
        </p:txBody>
      </p:sp>
      <p:sp>
        <p:nvSpPr>
          <p:cNvPr id="19" name="Line 19"/>
          <p:cNvSpPr>
            <a:spLocks noChangeShapeType="1"/>
          </p:cNvSpPr>
          <p:nvPr/>
        </p:nvSpPr>
        <p:spPr bwMode="auto">
          <a:xfrm>
            <a:off x="1695434" y="1844660"/>
            <a:ext cx="534987" cy="3175"/>
          </a:xfrm>
          <a:prstGeom prst="line">
            <a:avLst/>
          </a:prstGeom>
          <a:noFill/>
          <a:ln w="28575">
            <a:solidFill>
              <a:schemeClr val="tx1"/>
            </a:solidFill>
            <a:round/>
            <a:tailEnd type="arrow" w="med" len="med"/>
          </a:ln>
        </p:spPr>
        <p:txBody>
          <a:bodyPr/>
          <a:lstStyle/>
          <a:p>
            <a:endParaRPr lang="zh-CN" altLang="en-US"/>
          </a:p>
        </p:txBody>
      </p:sp>
      <p:sp>
        <p:nvSpPr>
          <p:cNvPr id="26" name="Rectangle 26"/>
          <p:cNvSpPr>
            <a:spLocks noChangeArrowheads="1"/>
          </p:cNvSpPr>
          <p:nvPr/>
        </p:nvSpPr>
        <p:spPr bwMode="auto">
          <a:xfrm>
            <a:off x="195236" y="1344594"/>
            <a:ext cx="1928826" cy="461665"/>
          </a:xfrm>
          <a:prstGeom prst="rect">
            <a:avLst/>
          </a:prstGeom>
          <a:noFill/>
          <a:ln w="28575">
            <a:noFill/>
            <a:miter lim="800000"/>
          </a:ln>
          <a:effectLst/>
        </p:spPr>
        <p:txBody>
          <a:bodyPr wrap="square">
            <a:spAutoFit/>
          </a:bodyPr>
          <a:lstStyle/>
          <a:p>
            <a:pPr algn="l"/>
            <a:r>
              <a:rPr lang="zh-CN" altLang="en-US" sz="2400" dirty="0" smtClean="0"/>
              <a:t>指令流入</a:t>
            </a:r>
            <a:endParaRPr lang="en-US" altLang="zh-CN" sz="2400" dirty="0"/>
          </a:p>
        </p:txBody>
      </p:sp>
      <p:grpSp>
        <p:nvGrpSpPr>
          <p:cNvPr id="2" name="Group 27"/>
          <p:cNvGrpSpPr/>
          <p:nvPr/>
        </p:nvGrpSpPr>
        <p:grpSpPr bwMode="auto">
          <a:xfrm>
            <a:off x="2232032" y="1071546"/>
            <a:ext cx="809625" cy="1408112"/>
            <a:chOff x="363" y="403"/>
            <a:chExt cx="363" cy="403"/>
          </a:xfrm>
        </p:grpSpPr>
        <p:sp>
          <p:nvSpPr>
            <p:cNvPr id="28" name="Rectangle 28"/>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r>
                <a:rPr lang="zh-CN" altLang="en-US" sz="2400" dirty="0" smtClean="0"/>
                <a:t>取指</a:t>
              </a:r>
              <a:endParaRPr lang="en-US" altLang="zh-CN" sz="2400" dirty="0" smtClean="0"/>
            </a:p>
            <a:p>
              <a:r>
                <a:rPr lang="zh-CN" altLang="en-US" sz="2400" dirty="0" smtClean="0"/>
                <a:t>令</a:t>
              </a:r>
              <a:endParaRPr lang="en-US" altLang="zh-CN" sz="2400" dirty="0" smtClean="0"/>
            </a:p>
            <a:p>
              <a:r>
                <a:rPr lang="zh-CN" altLang="en-US" sz="2400" dirty="0" smtClean="0"/>
                <a:t>部件</a:t>
              </a:r>
              <a:endParaRPr lang="en-US" altLang="zh-CN" sz="2400" dirty="0"/>
            </a:p>
          </p:txBody>
        </p:sp>
        <p:sp>
          <p:nvSpPr>
            <p:cNvPr id="29" name="Rectangle 29"/>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endParaRPr lang="zh-CN" altLang="en-US"/>
            </a:p>
          </p:txBody>
        </p:sp>
      </p:grpSp>
      <p:grpSp>
        <p:nvGrpSpPr>
          <p:cNvPr id="3" name="Group 30"/>
          <p:cNvGrpSpPr/>
          <p:nvPr/>
        </p:nvGrpSpPr>
        <p:grpSpPr bwMode="auto">
          <a:xfrm>
            <a:off x="3952882" y="1071546"/>
            <a:ext cx="809625" cy="1408112"/>
            <a:chOff x="1134" y="403"/>
            <a:chExt cx="363" cy="403"/>
          </a:xfrm>
        </p:grpSpPr>
        <p:sp>
          <p:nvSpPr>
            <p:cNvPr id="31" name="Rectangle 31"/>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r>
                <a:rPr lang="zh-CN" altLang="en-US" sz="2400" dirty="0" smtClean="0"/>
                <a:t>分析</a:t>
              </a:r>
              <a:endParaRPr lang="en-US" altLang="zh-CN" sz="2400" dirty="0" smtClean="0"/>
            </a:p>
            <a:p>
              <a:endParaRPr lang="en-US" altLang="zh-CN" sz="2400" dirty="0" smtClean="0"/>
            </a:p>
            <a:p>
              <a:r>
                <a:rPr lang="zh-CN" altLang="en-US" sz="2400" dirty="0" smtClean="0"/>
                <a:t>部件</a:t>
              </a:r>
              <a:endParaRPr lang="en-US" altLang="zh-CN" sz="2400" dirty="0"/>
            </a:p>
          </p:txBody>
        </p:sp>
        <p:sp>
          <p:nvSpPr>
            <p:cNvPr id="32" name="Rectangle 32"/>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endParaRPr lang="zh-CN" altLang="en-US"/>
            </a:p>
          </p:txBody>
        </p:sp>
      </p:grpSp>
      <p:grpSp>
        <p:nvGrpSpPr>
          <p:cNvPr id="5" name="Group 33"/>
          <p:cNvGrpSpPr/>
          <p:nvPr/>
        </p:nvGrpSpPr>
        <p:grpSpPr bwMode="auto">
          <a:xfrm>
            <a:off x="5572132" y="1071546"/>
            <a:ext cx="809625" cy="1408112"/>
            <a:chOff x="1860" y="403"/>
            <a:chExt cx="363" cy="403"/>
          </a:xfrm>
        </p:grpSpPr>
        <p:sp>
          <p:nvSpPr>
            <p:cNvPr id="34" name="Rectangle 34"/>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r>
                <a:rPr lang="zh-CN" altLang="en-US" sz="2400" dirty="0" smtClean="0"/>
                <a:t>执行</a:t>
              </a:r>
              <a:endParaRPr lang="en-US" altLang="zh-CN" sz="2400" dirty="0" smtClean="0"/>
            </a:p>
            <a:p>
              <a:endParaRPr lang="en-US" altLang="zh-CN" sz="2400" dirty="0" smtClean="0"/>
            </a:p>
            <a:p>
              <a:r>
                <a:rPr lang="zh-CN" altLang="en-US" sz="2400" dirty="0" smtClean="0"/>
                <a:t>部件</a:t>
              </a:r>
              <a:endParaRPr lang="en-US" altLang="zh-CN" sz="2400" dirty="0"/>
            </a:p>
          </p:txBody>
        </p:sp>
        <p:sp>
          <p:nvSpPr>
            <p:cNvPr id="35" name="Rectangle 35"/>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endParaRPr lang="zh-CN" altLang="en-US"/>
            </a:p>
          </p:txBody>
        </p:sp>
      </p:grpSp>
      <p:sp>
        <p:nvSpPr>
          <p:cNvPr id="39" name="Rectangle 39"/>
          <p:cNvSpPr>
            <a:spLocks noChangeArrowheads="1"/>
          </p:cNvSpPr>
          <p:nvPr/>
        </p:nvSpPr>
        <p:spPr bwMode="auto">
          <a:xfrm>
            <a:off x="7196160" y="1416032"/>
            <a:ext cx="1785950" cy="658803"/>
          </a:xfrm>
          <a:prstGeom prst="rect">
            <a:avLst/>
          </a:prstGeom>
          <a:noFill/>
          <a:ln w="28575">
            <a:noFill/>
            <a:miter lim="800000"/>
          </a:ln>
          <a:effectLst/>
        </p:spPr>
        <p:txBody>
          <a:bodyPr/>
          <a:lstStyle/>
          <a:p>
            <a:pPr algn="l" eaLnBrk="1" hangingPunct="1"/>
            <a:r>
              <a:rPr lang="en-US" altLang="zh-CN" sz="2400" dirty="0"/>
              <a:t> </a:t>
            </a:r>
            <a:r>
              <a:rPr lang="zh-CN" altLang="en-US" sz="2400" dirty="0" smtClean="0"/>
              <a:t>指令流出</a:t>
            </a:r>
            <a:endParaRPr lang="zh-CN" altLang="en-US" sz="2800" dirty="0"/>
          </a:p>
          <a:p>
            <a:pPr algn="l"/>
            <a:endParaRPr lang="en-US" altLang="zh-CN" sz="2400" dirty="0"/>
          </a:p>
        </p:txBody>
      </p:sp>
      <p:sp>
        <p:nvSpPr>
          <p:cNvPr id="40" name="TextBox 39"/>
          <p:cNvSpPr txBox="1"/>
          <p:nvPr/>
        </p:nvSpPr>
        <p:spPr>
          <a:xfrm>
            <a:off x="357158" y="214290"/>
            <a:ext cx="5929354" cy="523220"/>
          </a:xfrm>
          <a:prstGeom prst="rect">
            <a:avLst/>
          </a:prstGeom>
          <a:noFill/>
        </p:spPr>
        <p:txBody>
          <a:bodyPr wrap="square" rtlCol="0">
            <a:spAutoFit/>
          </a:bodyPr>
          <a:lstStyle/>
          <a:p>
            <a:r>
              <a:rPr lang="zh-CN" altLang="en-US" sz="2800" b="1" dirty="0" smtClean="0"/>
              <a:t>二次重叠执行方式的</a:t>
            </a:r>
            <a:r>
              <a:rPr lang="zh-CN" altLang="en-US" sz="2800" b="1" dirty="0" smtClean="0">
                <a:solidFill>
                  <a:srgbClr val="C00000"/>
                </a:solidFill>
              </a:rPr>
              <a:t>指令流水线：</a:t>
            </a:r>
            <a:endParaRPr lang="zh-CN" altLang="en-US" sz="2800" b="1" dirty="0">
              <a:solidFill>
                <a:srgbClr val="C00000"/>
              </a:solidFill>
            </a:endParaRPr>
          </a:p>
        </p:txBody>
      </p:sp>
      <p:sp>
        <p:nvSpPr>
          <p:cNvPr id="41" name="TextBox 40"/>
          <p:cNvSpPr txBox="1"/>
          <p:nvPr/>
        </p:nvSpPr>
        <p:spPr>
          <a:xfrm>
            <a:off x="500034" y="2643182"/>
            <a:ext cx="7786742" cy="3046988"/>
          </a:xfrm>
          <a:prstGeom prst="rect">
            <a:avLst/>
          </a:prstGeom>
          <a:noFill/>
        </p:spPr>
        <p:txBody>
          <a:bodyPr wrap="square" rtlCol="0">
            <a:spAutoFit/>
          </a:bodyPr>
          <a:lstStyle/>
          <a:p>
            <a:pPr>
              <a:lnSpc>
                <a:spcPct val="150000"/>
              </a:lnSpc>
            </a:pPr>
            <a:r>
              <a:rPr lang="zh-CN" altLang="en-US" sz="2800" b="1" dirty="0" smtClean="0">
                <a:solidFill>
                  <a:srgbClr val="FF0000"/>
                </a:solidFill>
              </a:rPr>
              <a:t>机器周期（流水线周期）：</a:t>
            </a:r>
            <a:r>
              <a:rPr lang="zh-CN" altLang="en-US" sz="2400" b="1" dirty="0" smtClean="0"/>
              <a:t>指令沿流水线移动一个流水段的时间。长度取决于最慢的流水段，一般是</a:t>
            </a:r>
            <a:r>
              <a:rPr lang="zh-CN" altLang="en-US" sz="2400" b="1" dirty="0" smtClean="0">
                <a:solidFill>
                  <a:srgbClr val="C00000"/>
                </a:solidFill>
              </a:rPr>
              <a:t>一个时钟周期</a:t>
            </a:r>
            <a:r>
              <a:rPr lang="zh-CN" altLang="en-US" sz="2400" b="1" dirty="0" smtClean="0"/>
              <a:t>（有时是两个时钟周期）。</a:t>
            </a:r>
            <a:endParaRPr lang="en-US" altLang="zh-CN" sz="2400" b="1" dirty="0" smtClean="0"/>
          </a:p>
          <a:p>
            <a:pPr>
              <a:lnSpc>
                <a:spcPct val="150000"/>
              </a:lnSpc>
            </a:pPr>
            <a:r>
              <a:rPr lang="zh-CN" altLang="en-US" sz="2400" b="1" i="1" dirty="0" smtClean="0">
                <a:solidFill>
                  <a:srgbClr val="00B050"/>
                </a:solidFill>
              </a:rPr>
              <a:t>每个流水线周期从指令流水线流出一条指令。</a:t>
            </a:r>
            <a:endParaRPr lang="en-US" altLang="zh-CN" sz="2400" b="1" i="1" dirty="0" smtClean="0">
              <a:solidFill>
                <a:srgbClr val="00B050"/>
              </a:solidFill>
            </a:endParaRPr>
          </a:p>
          <a:p>
            <a:pPr>
              <a:lnSpc>
                <a:spcPct val="150000"/>
              </a:lnSpc>
            </a:pPr>
            <a:r>
              <a:rPr lang="zh-CN" altLang="en-US" sz="2800" b="1" dirty="0" smtClean="0">
                <a:solidFill>
                  <a:srgbClr val="FF0000"/>
                </a:solidFill>
              </a:rPr>
              <a:t>吞吐量：</a:t>
            </a:r>
            <a:r>
              <a:rPr lang="zh-CN" altLang="en-US" sz="2400" b="1" dirty="0" smtClean="0"/>
              <a:t>单位时间从流水线流出的指令数。</a:t>
            </a:r>
            <a:endParaRPr lang="zh-CN" altLang="en-US" sz="2400" b="1" dirty="0"/>
          </a:p>
        </p:txBody>
      </p:sp>
      <p:sp>
        <p:nvSpPr>
          <p:cNvPr id="20" name="矩形 19"/>
          <p:cNvSpPr/>
          <p:nvPr/>
        </p:nvSpPr>
        <p:spPr>
          <a:xfrm>
            <a:off x="3428992" y="100010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072066" y="100010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stCxn id="22" idx="0"/>
          </p:cNvCxnSpPr>
          <p:nvPr/>
        </p:nvCxnSpPr>
        <p:spPr>
          <a:xfrm rot="5400000" flipH="1" flipV="1">
            <a:off x="5554272" y="339307"/>
            <a:ext cx="214314" cy="11072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86512" y="500042"/>
            <a:ext cx="1857388" cy="646331"/>
          </a:xfrm>
          <a:prstGeom prst="rect">
            <a:avLst/>
          </a:prstGeom>
          <a:noFill/>
        </p:spPr>
        <p:txBody>
          <a:bodyPr wrap="square" rtlCol="0">
            <a:spAutoFit/>
          </a:bodyPr>
          <a:lstStyle/>
          <a:p>
            <a:r>
              <a:rPr lang="zh-CN" altLang="en-US" b="1" dirty="0" smtClean="0">
                <a:solidFill>
                  <a:srgbClr val="0070C0"/>
                </a:solidFill>
              </a:rPr>
              <a:t>流水线寄存器</a:t>
            </a:r>
            <a:endParaRPr lang="en-US" altLang="zh-CN" b="1" dirty="0" smtClean="0">
              <a:solidFill>
                <a:srgbClr val="0070C0"/>
              </a:solidFill>
            </a:endParaRPr>
          </a:p>
          <a:p>
            <a:r>
              <a:rPr lang="zh-CN" altLang="en-US" b="1" dirty="0" smtClean="0">
                <a:solidFill>
                  <a:srgbClr val="0070C0"/>
                </a:solidFill>
              </a:rPr>
              <a:t>（锁存器）</a:t>
            </a:r>
            <a:endParaRPr lang="zh-CN" altLang="en-US" b="1" dirty="0">
              <a:solidFill>
                <a:srgbClr val="0070C0"/>
              </a:solidFill>
            </a:endParaRPr>
          </a:p>
        </p:txBody>
      </p:sp>
      <p:sp>
        <p:nvSpPr>
          <p:cNvPr id="23" name="灯片编号占位符 22"/>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971800" y="2971800"/>
            <a:ext cx="5827713" cy="609600"/>
            <a:chOff x="1872" y="1872"/>
            <a:chExt cx="3671" cy="384"/>
          </a:xfrm>
        </p:grpSpPr>
        <p:sp>
          <p:nvSpPr>
            <p:cNvPr id="28675" name="AutoShape 3"/>
            <p:cNvSpPr>
              <a:spLocks noChangeArrowheads="1"/>
            </p:cNvSpPr>
            <p:nvPr/>
          </p:nvSpPr>
          <p:spPr bwMode="auto">
            <a:xfrm>
              <a:off x="1872" y="1872"/>
              <a:ext cx="633" cy="384"/>
            </a:xfrm>
            <a:prstGeom prst="cloudCallout">
              <a:avLst>
                <a:gd name="adj1" fmla="val 21875"/>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28676" name="AutoShape 4"/>
            <p:cNvSpPr>
              <a:spLocks noChangeArrowheads="1"/>
            </p:cNvSpPr>
            <p:nvPr/>
          </p:nvSpPr>
          <p:spPr bwMode="auto">
            <a:xfrm>
              <a:off x="2569" y="1872"/>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28677" name="AutoShape 5"/>
            <p:cNvSpPr>
              <a:spLocks noChangeArrowheads="1"/>
            </p:cNvSpPr>
            <p:nvPr/>
          </p:nvSpPr>
          <p:spPr bwMode="auto">
            <a:xfrm>
              <a:off x="4848" y="1872"/>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28678" name="AutoShape 6"/>
            <p:cNvSpPr>
              <a:spLocks noChangeArrowheads="1"/>
            </p:cNvSpPr>
            <p:nvPr/>
          </p:nvSpPr>
          <p:spPr bwMode="auto">
            <a:xfrm>
              <a:off x="4080" y="1872"/>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28679" name="AutoShape 7"/>
            <p:cNvSpPr>
              <a:spLocks noChangeArrowheads="1"/>
            </p:cNvSpPr>
            <p:nvPr/>
          </p:nvSpPr>
          <p:spPr bwMode="auto">
            <a:xfrm>
              <a:off x="3312" y="1872"/>
              <a:ext cx="695" cy="384"/>
            </a:xfrm>
            <a:prstGeom prst="cloudCallout">
              <a:avLst>
                <a:gd name="adj1" fmla="val -22519"/>
                <a:gd name="adj2" fmla="val 161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grpSp>
      <p:grpSp>
        <p:nvGrpSpPr>
          <p:cNvPr id="3" name="Group 8"/>
          <p:cNvGrpSpPr/>
          <p:nvPr/>
        </p:nvGrpSpPr>
        <p:grpSpPr bwMode="auto">
          <a:xfrm>
            <a:off x="4191000" y="3810000"/>
            <a:ext cx="4608513" cy="609600"/>
            <a:chOff x="2640" y="2400"/>
            <a:chExt cx="2903" cy="384"/>
          </a:xfrm>
        </p:grpSpPr>
        <p:sp>
          <p:nvSpPr>
            <p:cNvPr id="28681" name="AutoShape 9"/>
            <p:cNvSpPr>
              <a:spLocks noChangeArrowheads="1"/>
            </p:cNvSpPr>
            <p:nvPr/>
          </p:nvSpPr>
          <p:spPr bwMode="auto">
            <a:xfrm>
              <a:off x="2640" y="2400"/>
              <a:ext cx="633" cy="384"/>
            </a:xfrm>
            <a:prstGeom prst="cloudCallout">
              <a:avLst>
                <a:gd name="adj1" fmla="val 21875"/>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28682" name="AutoShape 10"/>
            <p:cNvSpPr>
              <a:spLocks noChangeArrowheads="1"/>
            </p:cNvSpPr>
            <p:nvPr/>
          </p:nvSpPr>
          <p:spPr bwMode="auto">
            <a:xfrm>
              <a:off x="3337"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28683" name="AutoShape 11"/>
            <p:cNvSpPr>
              <a:spLocks noChangeArrowheads="1"/>
            </p:cNvSpPr>
            <p:nvPr/>
          </p:nvSpPr>
          <p:spPr bwMode="auto">
            <a:xfrm>
              <a:off x="4848"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28684" name="AutoShape 12"/>
            <p:cNvSpPr>
              <a:spLocks noChangeArrowheads="1"/>
            </p:cNvSpPr>
            <p:nvPr/>
          </p:nvSpPr>
          <p:spPr bwMode="auto">
            <a:xfrm>
              <a:off x="4080" y="2400"/>
              <a:ext cx="695" cy="384"/>
            </a:xfrm>
            <a:prstGeom prst="cloudCallout">
              <a:avLst>
                <a:gd name="adj1" fmla="val -22519"/>
                <a:gd name="adj2" fmla="val 161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grpSp>
      <p:graphicFrame>
        <p:nvGraphicFramePr>
          <p:cNvPr id="28685" name="Object 13"/>
          <p:cNvGraphicFramePr>
            <a:graphicFrameLocks noChangeAspect="1"/>
          </p:cNvGraphicFramePr>
          <p:nvPr/>
        </p:nvGraphicFramePr>
        <p:xfrm>
          <a:off x="304800" y="1447800"/>
          <a:ext cx="8534400" cy="4953000"/>
        </p:xfrm>
        <a:graphic>
          <a:graphicData uri="http://schemas.openxmlformats.org/presentationml/2006/ole">
            <mc:AlternateContent xmlns:mc="http://schemas.openxmlformats.org/markup-compatibility/2006">
              <mc:Choice xmlns:v="urn:schemas-microsoft-com:vml" Requires="v">
                <p:oleObj spid="_x0000_s6145" name="Picture" r:id="rId1" imgW="4467225" imgH="2752725" progId="Word.Picture.8">
                  <p:embed/>
                </p:oleObj>
              </mc:Choice>
              <mc:Fallback>
                <p:oleObj name="Picture" r:id="rId1" imgW="4467225" imgH="2752725" progId="Word.Picture.8">
                  <p:embed/>
                  <p:pic>
                    <p:nvPicPr>
                      <p:cNvPr id="0" name="图片 6144"/>
                      <p:cNvPicPr>
                        <a:picLocks noChangeAspect="1"/>
                      </p:cNvPicPr>
                      <p:nvPr/>
                    </p:nvPicPr>
                    <p:blipFill>
                      <a:blip r:embed="rId2"/>
                      <a:stretch>
                        <a:fillRect/>
                      </a:stretch>
                    </p:blipFill>
                    <p:spPr>
                      <a:xfrm>
                        <a:off x="304800" y="1447800"/>
                        <a:ext cx="8534400" cy="4953000"/>
                      </a:xfrm>
                      <a:prstGeom prst="rect">
                        <a:avLst/>
                      </a:prstGeom>
                      <a:noFill/>
                      <a:ln w="9525">
                        <a:noFill/>
                        <a:miter/>
                      </a:ln>
                    </p:spPr>
                  </p:pic>
                </p:oleObj>
              </mc:Fallback>
            </mc:AlternateContent>
          </a:graphicData>
        </a:graphic>
      </p:graphicFrame>
      <p:sp>
        <p:nvSpPr>
          <p:cNvPr id="28686" name="Rectangle 14"/>
          <p:cNvSpPr>
            <a:spLocks noGrp="1" noChangeArrowheads="1"/>
          </p:cNvSpPr>
          <p:nvPr>
            <p:ph type="title"/>
          </p:nvPr>
        </p:nvSpPr>
        <p:spPr/>
        <p:txBody>
          <a:bodyPr>
            <a:normAutofit fontScale="90000"/>
          </a:bodyPr>
          <a:lstStyle/>
          <a:p>
            <a:r>
              <a:rPr lang="zh-CN" altLang="en-US" b="1" dirty="0" smtClean="0"/>
              <a:t>怎样停顿？</a:t>
            </a:r>
            <a:br>
              <a:rPr lang="en-US" altLang="zh-CN" b="1" dirty="0"/>
            </a:br>
            <a:r>
              <a:rPr lang="zh-CN" altLang="en-US" b="1" dirty="0" smtClean="0"/>
              <a:t>由编译器插入</a:t>
            </a:r>
            <a:r>
              <a:rPr lang="en-US" altLang="zh-CN" b="1" dirty="0" smtClean="0"/>
              <a:t> </a:t>
            </a:r>
            <a:r>
              <a:rPr lang="en-US" altLang="zh-CN" b="1" dirty="0" err="1">
                <a:solidFill>
                  <a:srgbClr val="0000CC"/>
                </a:solidFill>
              </a:rPr>
              <a:t>nop</a:t>
            </a:r>
            <a:r>
              <a:rPr lang="en-US" altLang="zh-CN" b="1" dirty="0"/>
              <a:t> </a:t>
            </a:r>
            <a:r>
              <a:rPr lang="zh-CN" altLang="en-US" b="1" dirty="0" smtClean="0"/>
              <a:t>指令（</a:t>
            </a:r>
            <a:r>
              <a:rPr lang="zh-CN" altLang="en-US" b="1" dirty="0" smtClean="0">
                <a:solidFill>
                  <a:srgbClr val="FF0000"/>
                </a:solidFill>
              </a:rPr>
              <a:t>软件</a:t>
            </a:r>
            <a:r>
              <a:rPr lang="zh-CN" altLang="en-US" b="1" dirty="0" smtClean="0"/>
              <a:t>）</a:t>
            </a:r>
            <a:endParaRPr lang="en-US" altLang="zh-CN" b="1" dirty="0"/>
          </a:p>
        </p:txBody>
      </p:sp>
      <p:sp>
        <p:nvSpPr>
          <p:cNvPr id="15" name="灯片编号占位符 1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r>
              <a:rPr lang="zh-CN" altLang="en-US" b="1" dirty="0" smtClean="0">
                <a:solidFill>
                  <a:srgbClr val="FF0000"/>
                </a:solidFill>
              </a:rPr>
              <a:t>怎样停顿？</a:t>
            </a:r>
            <a:br>
              <a:rPr lang="en-US" altLang="zh-CN" b="1" dirty="0">
                <a:solidFill>
                  <a:srgbClr val="FF0000"/>
                </a:solidFill>
              </a:rPr>
            </a:br>
            <a:r>
              <a:rPr lang="zh-CN" altLang="en-US" b="1" dirty="0" smtClean="0">
                <a:solidFill>
                  <a:srgbClr val="FF0000"/>
                </a:solidFill>
              </a:rPr>
              <a:t>增加硬件</a:t>
            </a:r>
            <a:r>
              <a:rPr lang="zh-CN" altLang="en-US" b="1" dirty="0" smtClean="0">
                <a:solidFill>
                  <a:srgbClr val="0070C0"/>
                </a:solidFill>
              </a:rPr>
              <a:t>互锁</a:t>
            </a:r>
            <a:r>
              <a:rPr lang="zh-CN" altLang="en-US" dirty="0" smtClean="0">
                <a:solidFill>
                  <a:srgbClr val="0070C0"/>
                </a:solidFill>
              </a:rPr>
              <a:t>（</a:t>
            </a:r>
            <a:r>
              <a:rPr lang="en-US" altLang="zh-CN" dirty="0" smtClean="0">
                <a:solidFill>
                  <a:srgbClr val="0000CC"/>
                </a:solidFill>
              </a:rPr>
              <a:t>Interlock</a:t>
            </a:r>
            <a:r>
              <a:rPr lang="zh-CN" altLang="en-US" dirty="0" smtClean="0">
                <a:solidFill>
                  <a:srgbClr val="0000CC"/>
                </a:solidFill>
              </a:rPr>
              <a:t>）</a:t>
            </a:r>
            <a:r>
              <a:rPr lang="en-US" altLang="zh-CN" dirty="0" smtClean="0">
                <a:solidFill>
                  <a:srgbClr val="FF0000"/>
                </a:solidFill>
              </a:rPr>
              <a:t> </a:t>
            </a:r>
            <a:r>
              <a:rPr lang="en-US" altLang="zh-CN" dirty="0">
                <a:solidFill>
                  <a:srgbClr val="FF0000"/>
                </a:solidFill>
              </a:rPr>
              <a:t>!</a:t>
            </a:r>
            <a:endParaRPr lang="en-US" altLang="zh-CN" dirty="0">
              <a:solidFill>
                <a:srgbClr val="000000"/>
              </a:solidFill>
              <a:latin typeface="Arial" panose="020B0604020202020204" pitchFamily="34" charset="0"/>
            </a:endParaRPr>
          </a:p>
        </p:txBody>
      </p:sp>
      <p:sp>
        <p:nvSpPr>
          <p:cNvPr id="29699" name="Rectangle 3"/>
          <p:cNvSpPr>
            <a:spLocks noGrp="1" noChangeArrowheads="1"/>
          </p:cNvSpPr>
          <p:nvPr>
            <p:ph type="body" idx="1"/>
          </p:nvPr>
        </p:nvSpPr>
        <p:spPr>
          <a:xfrm>
            <a:off x="304800" y="1714488"/>
            <a:ext cx="8839200" cy="4338654"/>
          </a:xfrm>
        </p:spPr>
        <p:txBody>
          <a:bodyPr>
            <a:normAutofit/>
          </a:bodyPr>
          <a:lstStyle/>
          <a:p>
            <a:pPr>
              <a:lnSpc>
                <a:spcPts val="3500"/>
              </a:lnSpc>
            </a:pPr>
            <a:r>
              <a:rPr lang="zh-CN" altLang="en-US" sz="2800" b="1" dirty="0" smtClean="0">
                <a:solidFill>
                  <a:srgbClr val="0000CC"/>
                </a:solidFill>
                <a:latin typeface="Comic Sans MS" panose="030F0702030302020204" pitchFamily="66" charset="0"/>
              </a:rPr>
              <a:t>增加额外硬件</a:t>
            </a:r>
            <a:r>
              <a:rPr lang="zh-CN" altLang="en-US" sz="2800" b="1" dirty="0" smtClean="0">
                <a:solidFill>
                  <a:srgbClr val="FF0000"/>
                </a:solidFill>
                <a:latin typeface="Comic Sans MS" panose="030F0702030302020204" pitchFamily="66" charset="0"/>
              </a:rPr>
              <a:t>检测</a:t>
            </a:r>
            <a:r>
              <a:rPr lang="zh-CN" altLang="en-US" sz="2800" b="1" dirty="0" smtClean="0">
                <a:solidFill>
                  <a:srgbClr val="0000CC"/>
                </a:solidFill>
                <a:latin typeface="Comic Sans MS" panose="030F0702030302020204" pitchFamily="66" charset="0"/>
              </a:rPr>
              <a:t>需要停顿的情况</a:t>
            </a:r>
            <a:endParaRPr lang="en-US" altLang="zh-CN" sz="2800" b="1" dirty="0">
              <a:solidFill>
                <a:srgbClr val="000000"/>
              </a:solidFill>
              <a:latin typeface="Comic Sans MS" panose="030F0702030302020204" pitchFamily="66" charset="0"/>
            </a:endParaRPr>
          </a:p>
          <a:p>
            <a:pPr lvl="1">
              <a:lnSpc>
                <a:spcPts val="3500"/>
              </a:lnSpc>
            </a:pPr>
            <a:r>
              <a:rPr lang="zh-CN" altLang="en-US" sz="2400" b="1" dirty="0" smtClean="0">
                <a:solidFill>
                  <a:srgbClr val="000000"/>
                </a:solidFill>
                <a:latin typeface="Comic Sans MS" panose="030F0702030302020204" pitchFamily="66" charset="0"/>
              </a:rPr>
              <a:t>观察指令字段位（如，寄存器字段）</a:t>
            </a:r>
            <a:endParaRPr lang="en-US" altLang="zh-CN" sz="2400" b="1" dirty="0">
              <a:solidFill>
                <a:srgbClr val="000000"/>
              </a:solidFill>
              <a:latin typeface="Comic Sans MS" panose="030F0702030302020204" pitchFamily="66" charset="0"/>
            </a:endParaRPr>
          </a:p>
          <a:p>
            <a:pPr lvl="1">
              <a:lnSpc>
                <a:spcPts val="3500"/>
              </a:lnSpc>
            </a:pPr>
            <a:r>
              <a:rPr lang="zh-CN" altLang="en-US" sz="2400" b="1" dirty="0" smtClean="0">
                <a:solidFill>
                  <a:srgbClr val="000000"/>
                </a:solidFill>
                <a:latin typeface="Comic Sans MS" panose="030F0702030302020204" pitchFamily="66" charset="0"/>
              </a:rPr>
              <a:t>在流水线特定段检测是否有</a:t>
            </a:r>
            <a:r>
              <a:rPr lang="en-US" altLang="zh-CN" sz="2400" b="1" dirty="0" smtClean="0">
                <a:solidFill>
                  <a:srgbClr val="000000"/>
                </a:solidFill>
                <a:latin typeface="Comic Sans MS" panose="030F0702030302020204" pitchFamily="66" charset="0"/>
              </a:rPr>
              <a:t>“</a:t>
            </a:r>
            <a:r>
              <a:rPr lang="zh-CN" altLang="en-US" sz="2400" b="1" dirty="0" smtClean="0">
                <a:solidFill>
                  <a:srgbClr val="FF0000"/>
                </a:solidFill>
                <a:latin typeface="Comic Sans MS" panose="030F0702030302020204" pitchFamily="66" charset="0"/>
              </a:rPr>
              <a:t>先写后</a:t>
            </a:r>
            <a:r>
              <a:rPr lang="zh-CN" altLang="en-US" sz="2400" b="1" dirty="0">
                <a:solidFill>
                  <a:srgbClr val="FF0000"/>
                </a:solidFill>
                <a:latin typeface="Comic Sans MS" panose="030F0702030302020204" pitchFamily="66" charset="0"/>
              </a:rPr>
              <a:t>读</a:t>
            </a:r>
            <a:r>
              <a:rPr lang="en-US" altLang="zh-CN" sz="2400" b="1" dirty="0" smtClean="0">
                <a:solidFill>
                  <a:srgbClr val="000000"/>
                </a:solidFill>
                <a:latin typeface="Comic Sans MS" panose="030F0702030302020204" pitchFamily="66" charset="0"/>
              </a:rPr>
              <a:t>” </a:t>
            </a:r>
            <a:r>
              <a:rPr lang="zh-CN" altLang="en-US" sz="2400" b="1" dirty="0" smtClean="0">
                <a:solidFill>
                  <a:srgbClr val="000000"/>
                </a:solidFill>
                <a:latin typeface="Comic Sans MS" panose="030F0702030302020204" pitchFamily="66" charset="0"/>
              </a:rPr>
              <a:t>冲突</a:t>
            </a:r>
            <a:endParaRPr lang="en-US" altLang="zh-CN" sz="2400" b="1" dirty="0">
              <a:solidFill>
                <a:srgbClr val="000000"/>
              </a:solidFill>
            </a:endParaRPr>
          </a:p>
          <a:p>
            <a:pPr>
              <a:lnSpc>
                <a:spcPts val="3500"/>
              </a:lnSpc>
            </a:pPr>
            <a:r>
              <a:rPr lang="zh-CN" altLang="en-US" sz="2800" b="1" dirty="0" smtClean="0">
                <a:solidFill>
                  <a:srgbClr val="0000CC"/>
                </a:solidFill>
                <a:latin typeface="Comic Sans MS" panose="030F0702030302020204" pitchFamily="66" charset="0"/>
              </a:rPr>
              <a:t>增加额外硬件</a:t>
            </a:r>
            <a:r>
              <a:rPr lang="zh-CN" altLang="en-US" sz="2800" b="1" dirty="0" smtClean="0">
                <a:solidFill>
                  <a:srgbClr val="FF0000"/>
                </a:solidFill>
                <a:latin typeface="Comic Sans MS" panose="030F0702030302020204" pitchFamily="66" charset="0"/>
              </a:rPr>
              <a:t>放“气泡”</a:t>
            </a:r>
            <a:r>
              <a:rPr lang="zh-CN" altLang="en-US" sz="2800" b="1" dirty="0" smtClean="0">
                <a:solidFill>
                  <a:srgbClr val="0000CC"/>
                </a:solidFill>
                <a:latin typeface="Comic Sans MS" panose="030F0702030302020204" pitchFamily="66" charset="0"/>
              </a:rPr>
              <a:t>（</a:t>
            </a:r>
            <a:r>
              <a:rPr lang="zh-CN" altLang="en-US" sz="2800" b="1" dirty="0" smtClean="0">
                <a:solidFill>
                  <a:srgbClr val="FF0000"/>
                </a:solidFill>
                <a:latin typeface="Comic Sans MS" panose="030F0702030302020204" pitchFamily="66" charset="0"/>
              </a:rPr>
              <a:t>暂停）</a:t>
            </a:r>
            <a:r>
              <a:rPr lang="zh-CN" altLang="en-US" sz="2800" b="1" dirty="0" smtClean="0">
                <a:solidFill>
                  <a:srgbClr val="0070C0"/>
                </a:solidFill>
                <a:latin typeface="Comic Sans MS" panose="030F0702030302020204" pitchFamily="66" charset="0"/>
              </a:rPr>
              <a:t>到</a:t>
            </a:r>
            <a:r>
              <a:rPr lang="zh-CN" altLang="en-US" sz="2800" b="1" dirty="0" smtClean="0">
                <a:solidFill>
                  <a:srgbClr val="0000CC"/>
                </a:solidFill>
                <a:latin typeface="Comic Sans MS" panose="030F0702030302020204" pitchFamily="66" charset="0"/>
              </a:rPr>
              <a:t>流水线</a:t>
            </a:r>
            <a:endParaRPr lang="en-US" altLang="zh-CN" sz="2800" b="1" dirty="0">
              <a:solidFill>
                <a:srgbClr val="000000"/>
              </a:solidFill>
              <a:latin typeface="Comic Sans MS" panose="030F0702030302020204" pitchFamily="66" charset="0"/>
            </a:endParaRPr>
          </a:p>
          <a:p>
            <a:pPr lvl="1">
              <a:lnSpc>
                <a:spcPts val="3500"/>
              </a:lnSpc>
            </a:pPr>
            <a:r>
              <a:rPr lang="zh-CN" altLang="en-US" sz="2400" b="1" dirty="0" smtClean="0">
                <a:solidFill>
                  <a:srgbClr val="000000"/>
                </a:solidFill>
                <a:latin typeface="Comic Sans MS" panose="030F0702030302020204" pitchFamily="66" charset="0"/>
              </a:rPr>
              <a:t>实际操作：让有冒险的指令通过流水线，但是禁止允许任何结果写入机器状态的位</a:t>
            </a:r>
            <a:endParaRPr lang="en-US" altLang="zh-CN" sz="2400" b="1" dirty="0" smtClean="0">
              <a:solidFill>
                <a:srgbClr val="000000"/>
              </a:solidFill>
              <a:latin typeface="Comic Sans MS" panose="030F0702030302020204" pitchFamily="66" charset="0"/>
            </a:endParaRPr>
          </a:p>
          <a:p>
            <a:pPr lvl="1">
              <a:lnSpc>
                <a:spcPts val="3500"/>
              </a:lnSpc>
            </a:pPr>
            <a:r>
              <a:rPr lang="zh-CN" altLang="en-US" sz="2400" b="1" dirty="0" smtClean="0">
                <a:solidFill>
                  <a:srgbClr val="000000"/>
                </a:solidFill>
                <a:latin typeface="Comic Sans MS" panose="030F0702030302020204" pitchFamily="66" charset="0"/>
              </a:rPr>
              <a:t>因此</a:t>
            </a:r>
            <a:r>
              <a:rPr lang="en-US" altLang="zh-CN" sz="2400" b="1" dirty="0" smtClean="0">
                <a:solidFill>
                  <a:srgbClr val="000000"/>
                </a:solidFill>
                <a:latin typeface="Comic Sans MS" panose="030F0702030302020204" pitchFamily="66" charset="0"/>
              </a:rPr>
              <a:t>, </a:t>
            </a:r>
            <a:r>
              <a:rPr lang="zh-CN" altLang="en-US" sz="2400" b="1" dirty="0" smtClean="0">
                <a:solidFill>
                  <a:srgbClr val="FF0000"/>
                </a:solidFill>
                <a:latin typeface="Comic Sans MS" panose="030F0702030302020204" pitchFamily="66" charset="0"/>
              </a:rPr>
              <a:t>有冒险的指令“执行”，但是不能“存入”</a:t>
            </a:r>
            <a:endParaRPr lang="en-US" altLang="zh-CN" sz="2400" b="1"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a:t>Interlock:  insert stalls </a:t>
            </a:r>
            <a:endParaRPr lang="en-US" altLang="zh-CN"/>
          </a:p>
        </p:txBody>
      </p:sp>
      <p:graphicFrame>
        <p:nvGraphicFramePr>
          <p:cNvPr id="30723" name="Object 3"/>
          <p:cNvGraphicFramePr>
            <a:graphicFrameLocks noChangeAspect="1"/>
          </p:cNvGraphicFramePr>
          <p:nvPr/>
        </p:nvGraphicFramePr>
        <p:xfrm>
          <a:off x="304800" y="1447800"/>
          <a:ext cx="8515350" cy="4302125"/>
        </p:xfrm>
        <a:graphic>
          <a:graphicData uri="http://schemas.openxmlformats.org/presentationml/2006/ole">
            <mc:AlternateContent xmlns:mc="http://schemas.openxmlformats.org/markup-compatibility/2006">
              <mc:Choice xmlns:v="urn:schemas-microsoft-com:vml" Requires="v">
                <p:oleObj spid="_x0000_s7169" name="Picture" r:id="rId1" imgW="4457700" imgH="2390775" progId="Word.Picture.8">
                  <p:embed/>
                </p:oleObj>
              </mc:Choice>
              <mc:Fallback>
                <p:oleObj name="Picture" r:id="rId1" imgW="4457700" imgH="2390775" progId="Word.Picture.8">
                  <p:embed/>
                  <p:pic>
                    <p:nvPicPr>
                      <p:cNvPr id="0" name="图片 7168"/>
                      <p:cNvPicPr>
                        <a:picLocks noChangeAspect="1"/>
                      </p:cNvPicPr>
                      <p:nvPr/>
                    </p:nvPicPr>
                    <p:blipFill>
                      <a:blip r:embed="rId2"/>
                      <a:stretch>
                        <a:fillRect/>
                      </a:stretch>
                    </p:blipFill>
                    <p:spPr>
                      <a:xfrm>
                        <a:off x="304800" y="1447800"/>
                        <a:ext cx="8515350" cy="4302125"/>
                      </a:xfrm>
                      <a:prstGeom prst="rect">
                        <a:avLst/>
                      </a:prstGeom>
                      <a:noFill/>
                      <a:ln w="9525">
                        <a:noFill/>
                        <a:miter/>
                      </a:ln>
                    </p:spPr>
                  </p:pic>
                </p:oleObj>
              </mc:Fallback>
            </mc:AlternateContent>
          </a:graphicData>
        </a:graphic>
      </p:graphicFrame>
      <p:grpSp>
        <p:nvGrpSpPr>
          <p:cNvPr id="2" name="Group 4"/>
          <p:cNvGrpSpPr/>
          <p:nvPr/>
        </p:nvGrpSpPr>
        <p:grpSpPr bwMode="auto">
          <a:xfrm>
            <a:off x="4191000" y="3352800"/>
            <a:ext cx="2087563" cy="609600"/>
            <a:chOff x="1920" y="1824"/>
            <a:chExt cx="1315" cy="384"/>
          </a:xfrm>
        </p:grpSpPr>
        <p:sp>
          <p:nvSpPr>
            <p:cNvPr id="30725" name="AutoShape 5"/>
            <p:cNvSpPr>
              <a:spLocks noChangeArrowheads="1"/>
            </p:cNvSpPr>
            <p:nvPr/>
          </p:nvSpPr>
          <p:spPr bwMode="auto">
            <a:xfrm>
              <a:off x="1920" y="1824"/>
              <a:ext cx="598" cy="384"/>
            </a:xfrm>
            <a:prstGeom prst="cloudCallout">
              <a:avLst>
                <a:gd name="adj1" fmla="val 21875"/>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30726" name="AutoShape 6"/>
            <p:cNvSpPr>
              <a:spLocks noChangeArrowheads="1"/>
            </p:cNvSpPr>
            <p:nvPr/>
          </p:nvSpPr>
          <p:spPr bwMode="auto">
            <a:xfrm>
              <a:off x="2578" y="1824"/>
              <a:ext cx="657"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grpSp>
      <p:sp>
        <p:nvSpPr>
          <p:cNvPr id="30727" name="Text Box 7"/>
          <p:cNvSpPr txBox="1">
            <a:spLocks noChangeArrowheads="1"/>
          </p:cNvSpPr>
          <p:nvPr/>
        </p:nvSpPr>
        <p:spPr bwMode="auto">
          <a:xfrm>
            <a:off x="3886200" y="4495800"/>
            <a:ext cx="2619375" cy="16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000" b="1">
                <a:solidFill>
                  <a:srgbClr val="339966"/>
                </a:solidFill>
              </a:rPr>
              <a:t>Empty slots in the </a:t>
            </a:r>
            <a:endParaRPr lang="en-US" altLang="zh-CN" sz="2000" b="1">
              <a:solidFill>
                <a:srgbClr val="339966"/>
              </a:solidFill>
            </a:endParaRPr>
          </a:p>
          <a:p>
            <a:pPr eaLnBrk="1" hangingPunct="1"/>
            <a:r>
              <a:rPr lang="en-US" altLang="zh-CN" sz="2000" b="1">
                <a:solidFill>
                  <a:srgbClr val="339966"/>
                </a:solidFill>
              </a:rPr>
              <a:t>pipe called bubbles;</a:t>
            </a:r>
            <a:endParaRPr lang="en-US" altLang="zh-CN" sz="2000" b="1">
              <a:solidFill>
                <a:srgbClr val="339966"/>
              </a:solidFill>
            </a:endParaRPr>
          </a:p>
          <a:p>
            <a:pPr eaLnBrk="1" hangingPunct="1"/>
            <a:r>
              <a:rPr lang="en-US" altLang="zh-CN" sz="2000" b="1">
                <a:solidFill>
                  <a:srgbClr val="339966"/>
                </a:solidFill>
              </a:rPr>
              <a:t>means no real </a:t>
            </a:r>
            <a:endParaRPr lang="en-US" altLang="zh-CN" sz="2000" b="1">
              <a:solidFill>
                <a:srgbClr val="339966"/>
              </a:solidFill>
            </a:endParaRPr>
          </a:p>
          <a:p>
            <a:pPr eaLnBrk="1" hangingPunct="1"/>
            <a:r>
              <a:rPr lang="en-US" altLang="zh-CN" sz="2000" b="1">
                <a:solidFill>
                  <a:srgbClr val="339966"/>
                </a:solidFill>
              </a:rPr>
              <a:t>instruction work </a:t>
            </a:r>
            <a:endParaRPr lang="en-US" altLang="zh-CN" sz="2000" b="1">
              <a:solidFill>
                <a:srgbClr val="339966"/>
              </a:solidFill>
            </a:endParaRPr>
          </a:p>
          <a:p>
            <a:pPr eaLnBrk="1" hangingPunct="1"/>
            <a:r>
              <a:rPr lang="en-US" altLang="zh-CN" sz="2000" b="1">
                <a:solidFill>
                  <a:srgbClr val="339966"/>
                </a:solidFill>
              </a:rPr>
              <a:t>getting saved here</a:t>
            </a:r>
            <a:endParaRPr lang="en-US" altLang="zh-CN" sz="2400" b="1">
              <a:latin typeface="Times New Roman" panose="02020603050405020304" pitchFamily="18" charset="0"/>
            </a:endParaRPr>
          </a:p>
        </p:txBody>
      </p:sp>
      <p:sp>
        <p:nvSpPr>
          <p:cNvPr id="30728" name="Text Box 8"/>
          <p:cNvSpPr txBox="1">
            <a:spLocks noChangeArrowheads="1"/>
          </p:cNvSpPr>
          <p:nvPr/>
        </p:nvSpPr>
        <p:spPr bwMode="auto">
          <a:xfrm>
            <a:off x="288925" y="6065838"/>
            <a:ext cx="54737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a:solidFill>
                  <a:srgbClr val="FF0000"/>
                </a:solidFill>
              </a:rPr>
              <a:t>How the interlock is implementated ?</a:t>
            </a:r>
            <a:endParaRPr lang="en-US" altLang="zh-CN" sz="2400" b="1">
              <a:latin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143000" y="228600"/>
            <a:ext cx="7467600" cy="990600"/>
          </a:xfrm>
        </p:spPr>
        <p:txBody>
          <a:bodyPr/>
          <a:lstStyle/>
          <a:p>
            <a:r>
              <a:rPr lang="zh-CN" altLang="en-US"/>
              <a:t>回忆</a:t>
            </a:r>
            <a:r>
              <a:rPr lang="en-US" altLang="zh-CN"/>
              <a:t> MIPS Instruction format</a:t>
            </a:r>
            <a:endParaRPr lang="en-US" altLang="zh-CN" b="0">
              <a:solidFill>
                <a:srgbClr val="000000"/>
              </a:solidFill>
              <a:latin typeface="Arial" panose="020B0604020202020204" pitchFamily="34" charset="0"/>
            </a:endParaRPr>
          </a:p>
        </p:txBody>
      </p:sp>
      <p:sp>
        <p:nvSpPr>
          <p:cNvPr id="31747" name="Rectangle 3"/>
          <p:cNvSpPr>
            <a:spLocks noGrp="1" noChangeArrowheads="1"/>
          </p:cNvSpPr>
          <p:nvPr>
            <p:ph type="body" idx="1"/>
          </p:nvPr>
        </p:nvSpPr>
        <p:spPr>
          <a:xfrm>
            <a:off x="304800" y="1663065"/>
            <a:ext cx="8610600" cy="5029200"/>
          </a:xfrm>
        </p:spPr>
        <p:txBody>
          <a:bodyPr/>
          <a:lstStyle/>
          <a:p>
            <a:pPr>
              <a:lnSpc>
                <a:spcPct val="90000"/>
              </a:lnSpc>
            </a:pPr>
            <a:r>
              <a:rPr lang="en-US" altLang="zh-CN" sz="2800">
                <a:solidFill>
                  <a:srgbClr val="000000"/>
                </a:solidFill>
              </a:rPr>
              <a:t>add R8, R17, R18</a:t>
            </a:r>
            <a:endParaRPr lang="en-US" altLang="zh-CN">
              <a:solidFill>
                <a:srgbClr val="000000"/>
              </a:solidFill>
            </a:endParaRPr>
          </a:p>
          <a:p>
            <a:pPr lvl="1">
              <a:lnSpc>
                <a:spcPct val="90000"/>
              </a:lnSpc>
            </a:pPr>
            <a:r>
              <a:rPr lang="en-US" altLang="zh-CN" sz="2000">
                <a:solidFill>
                  <a:srgbClr val="000000"/>
                </a:solidFill>
              </a:rPr>
              <a:t>is stored in binary format as</a:t>
            </a:r>
            <a:endParaRPr lang="en-US" altLang="zh-CN" sz="2000">
              <a:solidFill>
                <a:srgbClr val="000000"/>
              </a:solidFill>
            </a:endParaRPr>
          </a:p>
          <a:p>
            <a:pPr lvl="1">
              <a:lnSpc>
                <a:spcPct val="90000"/>
              </a:lnSpc>
            </a:pPr>
            <a:r>
              <a:rPr lang="en-US" altLang="zh-CN" sz="2000">
                <a:solidFill>
                  <a:srgbClr val="000000"/>
                </a:solidFill>
              </a:rPr>
              <a:t>00000010 00110010 01000000 00100000</a:t>
            </a:r>
            <a:endParaRPr lang="en-US" altLang="zh-CN">
              <a:solidFill>
                <a:srgbClr val="000000"/>
              </a:solidFill>
            </a:endParaRPr>
          </a:p>
          <a:p>
            <a:pPr>
              <a:lnSpc>
                <a:spcPct val="90000"/>
              </a:lnSpc>
            </a:pPr>
            <a:endParaRPr lang="en-US" altLang="zh-CN" sz="2800">
              <a:solidFill>
                <a:srgbClr val="000000"/>
              </a:solidFill>
            </a:endParaRPr>
          </a:p>
          <a:p>
            <a:pPr>
              <a:lnSpc>
                <a:spcPct val="90000"/>
              </a:lnSpc>
            </a:pPr>
            <a:endParaRPr lang="en-US" altLang="zh-CN" sz="2800">
              <a:solidFill>
                <a:srgbClr val="000000"/>
              </a:solidFill>
            </a:endParaRPr>
          </a:p>
          <a:p>
            <a:pPr>
              <a:lnSpc>
                <a:spcPct val="90000"/>
              </a:lnSpc>
            </a:pPr>
            <a:endParaRPr lang="en-US" altLang="zh-CN" sz="2800">
              <a:solidFill>
                <a:srgbClr val="000000"/>
              </a:solidFill>
            </a:endParaRPr>
          </a:p>
          <a:p>
            <a:pPr>
              <a:lnSpc>
                <a:spcPct val="90000"/>
              </a:lnSpc>
            </a:pPr>
            <a:r>
              <a:rPr lang="en-US" altLang="zh-CN" sz="2800">
                <a:solidFill>
                  <a:srgbClr val="000000"/>
                </a:solidFill>
                <a:latin typeface="Comic Sans MS" panose="030F0702030302020204" pitchFamily="66" charset="0"/>
              </a:rPr>
              <a:t>MIPS lays out instructions into “fields”</a:t>
            </a:r>
            <a:endParaRPr lang="en-US" altLang="zh-CN" sz="2800">
              <a:solidFill>
                <a:srgbClr val="000000"/>
              </a:solidFill>
              <a:latin typeface="Comic Sans MS" panose="030F0702030302020204" pitchFamily="66" charset="0"/>
            </a:endParaRPr>
          </a:p>
          <a:p>
            <a:pPr lvl="1">
              <a:lnSpc>
                <a:spcPct val="80000"/>
              </a:lnSpc>
            </a:pPr>
            <a:r>
              <a:rPr lang="en-US" altLang="zh-CN" sz="2000">
                <a:solidFill>
                  <a:srgbClr val="000000"/>
                </a:solidFill>
                <a:latin typeface="Comic Sans MS" panose="030F0702030302020204" pitchFamily="66" charset="0"/>
              </a:rPr>
              <a:t>op   operation of the instruction</a:t>
            </a:r>
            <a:endParaRPr lang="en-US" altLang="zh-CN" sz="2000">
              <a:solidFill>
                <a:srgbClr val="000000"/>
              </a:solidFill>
              <a:latin typeface="Comic Sans MS" panose="030F0702030302020204" pitchFamily="66" charset="0"/>
            </a:endParaRPr>
          </a:p>
          <a:p>
            <a:pPr lvl="1">
              <a:lnSpc>
                <a:spcPct val="80000"/>
              </a:lnSpc>
            </a:pPr>
            <a:r>
              <a:rPr lang="en-US" altLang="zh-CN" sz="2000">
                <a:solidFill>
                  <a:srgbClr val="000000"/>
                </a:solidFill>
                <a:latin typeface="Comic Sans MS" panose="030F0702030302020204" pitchFamily="66" charset="0"/>
              </a:rPr>
              <a:t>rs    first register source operand</a:t>
            </a:r>
            <a:endParaRPr lang="en-US" altLang="zh-CN" sz="2000">
              <a:solidFill>
                <a:srgbClr val="000000"/>
              </a:solidFill>
              <a:latin typeface="Comic Sans MS" panose="030F0702030302020204" pitchFamily="66" charset="0"/>
            </a:endParaRPr>
          </a:p>
          <a:p>
            <a:pPr lvl="1">
              <a:lnSpc>
                <a:spcPct val="80000"/>
              </a:lnSpc>
            </a:pPr>
            <a:r>
              <a:rPr lang="en-US" altLang="zh-CN" sz="2000">
                <a:solidFill>
                  <a:srgbClr val="000000"/>
                </a:solidFill>
                <a:latin typeface="Comic Sans MS" panose="030F0702030302020204" pitchFamily="66" charset="0"/>
              </a:rPr>
              <a:t>rt     second register source operand</a:t>
            </a:r>
            <a:endParaRPr lang="en-US" altLang="zh-CN" sz="2000">
              <a:solidFill>
                <a:srgbClr val="000000"/>
              </a:solidFill>
              <a:latin typeface="Comic Sans MS" panose="030F0702030302020204" pitchFamily="66" charset="0"/>
            </a:endParaRPr>
          </a:p>
          <a:p>
            <a:pPr lvl="1">
              <a:lnSpc>
                <a:spcPct val="80000"/>
              </a:lnSpc>
            </a:pPr>
            <a:r>
              <a:rPr lang="en-US" altLang="zh-CN" sz="2000">
                <a:solidFill>
                  <a:srgbClr val="000000"/>
                </a:solidFill>
                <a:latin typeface="Comic Sans MS" panose="030F0702030302020204" pitchFamily="66" charset="0"/>
              </a:rPr>
              <a:t>rd    register destination operand</a:t>
            </a:r>
            <a:endParaRPr lang="en-US" altLang="zh-CN" sz="2000">
              <a:solidFill>
                <a:srgbClr val="000000"/>
              </a:solidFill>
              <a:latin typeface="Comic Sans MS" panose="030F0702030302020204" pitchFamily="66" charset="0"/>
            </a:endParaRPr>
          </a:p>
          <a:p>
            <a:pPr lvl="1">
              <a:lnSpc>
                <a:spcPct val="80000"/>
              </a:lnSpc>
            </a:pPr>
            <a:r>
              <a:rPr lang="en-US" altLang="zh-CN" sz="2000">
                <a:solidFill>
                  <a:srgbClr val="000000"/>
                </a:solidFill>
                <a:latin typeface="Comic Sans MS" panose="030F0702030302020204" pitchFamily="66" charset="0"/>
              </a:rPr>
              <a:t>shamt   shift amount</a:t>
            </a:r>
            <a:endParaRPr lang="en-US" altLang="zh-CN" sz="2000">
              <a:solidFill>
                <a:srgbClr val="000000"/>
              </a:solidFill>
              <a:latin typeface="Comic Sans MS" panose="030F0702030302020204" pitchFamily="66" charset="0"/>
            </a:endParaRPr>
          </a:p>
          <a:p>
            <a:pPr lvl="1">
              <a:lnSpc>
                <a:spcPct val="80000"/>
              </a:lnSpc>
            </a:pPr>
            <a:r>
              <a:rPr lang="en-US" altLang="zh-CN" sz="2000">
                <a:solidFill>
                  <a:srgbClr val="000000"/>
                </a:solidFill>
                <a:latin typeface="Comic Sans MS" panose="030F0702030302020204" pitchFamily="66" charset="0"/>
              </a:rPr>
              <a:t>funct     function (select type of operation)</a:t>
            </a:r>
            <a:endParaRPr lang="en-US" altLang="zh-CN">
              <a:latin typeface="Comic Sans MS" panose="030F0702030302020204" pitchFamily="66" charset="0"/>
            </a:endParaRPr>
          </a:p>
        </p:txBody>
      </p:sp>
      <p:pic>
        <p:nvPicPr>
          <p:cNvPr id="317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2743200"/>
            <a:ext cx="7620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 name="文本框 1"/>
          <p:cNvSpPr txBox="1"/>
          <p:nvPr/>
        </p:nvSpPr>
        <p:spPr>
          <a:xfrm>
            <a:off x="3968115" y="932815"/>
            <a:ext cx="5180965" cy="1437640"/>
          </a:xfrm>
          <a:prstGeom prst="rect">
            <a:avLst/>
          </a:prstGeom>
          <a:noFill/>
        </p:spPr>
        <p:txBody>
          <a:bodyPr wrap="square" rtlCol="0" anchor="t">
            <a:spAutoFit/>
          </a:bodyPr>
          <a:p>
            <a:pPr>
              <a:lnSpc>
                <a:spcPts val="3500"/>
              </a:lnSpc>
            </a:pPr>
            <a:r>
              <a:rPr lang="zh-CN" altLang="en-US" b="1" dirty="0" smtClean="0">
                <a:solidFill>
                  <a:srgbClr val="0000CC"/>
                </a:solidFill>
                <a:latin typeface="Comic Sans MS" panose="030F0702030302020204" pitchFamily="66" charset="0"/>
                <a:sym typeface="+mn-ea"/>
              </a:rPr>
              <a:t>增加额外硬件</a:t>
            </a:r>
            <a:r>
              <a:rPr lang="zh-CN" altLang="en-US" b="1" dirty="0" smtClean="0">
                <a:solidFill>
                  <a:srgbClr val="FF0000"/>
                </a:solidFill>
                <a:latin typeface="Comic Sans MS" panose="030F0702030302020204" pitchFamily="66" charset="0"/>
                <a:sym typeface="+mn-ea"/>
              </a:rPr>
              <a:t>检测</a:t>
            </a:r>
            <a:r>
              <a:rPr lang="zh-CN" altLang="en-US" b="1" dirty="0" smtClean="0">
                <a:solidFill>
                  <a:srgbClr val="0000CC"/>
                </a:solidFill>
                <a:latin typeface="Comic Sans MS" panose="030F0702030302020204" pitchFamily="66" charset="0"/>
                <a:sym typeface="+mn-ea"/>
              </a:rPr>
              <a:t>需要停顿的情况</a:t>
            </a:r>
            <a:endParaRPr lang="en-US" altLang="zh-CN" b="1" dirty="0">
              <a:solidFill>
                <a:srgbClr val="000000"/>
              </a:solidFill>
              <a:latin typeface="Comic Sans MS" panose="030F0702030302020204" pitchFamily="66" charset="0"/>
            </a:endParaRPr>
          </a:p>
          <a:p>
            <a:pPr lvl="1">
              <a:lnSpc>
                <a:spcPts val="3500"/>
              </a:lnSpc>
            </a:pPr>
            <a:r>
              <a:rPr lang="zh-CN" altLang="en-US" b="1" dirty="0" smtClean="0">
                <a:solidFill>
                  <a:srgbClr val="000000"/>
                </a:solidFill>
                <a:latin typeface="Comic Sans MS" panose="030F0702030302020204" pitchFamily="66" charset="0"/>
                <a:sym typeface="+mn-ea"/>
              </a:rPr>
              <a:t>观察指令字段位（如，寄存器字段）</a:t>
            </a:r>
            <a:endParaRPr lang="en-US" altLang="zh-CN" b="1" dirty="0">
              <a:solidFill>
                <a:srgbClr val="000000"/>
              </a:solidFill>
              <a:latin typeface="Comic Sans MS" panose="030F0702030302020204" pitchFamily="66" charset="0"/>
            </a:endParaRPr>
          </a:p>
          <a:p>
            <a:pPr lvl="1">
              <a:lnSpc>
                <a:spcPts val="3500"/>
              </a:lnSpc>
            </a:pPr>
            <a:r>
              <a:rPr lang="zh-CN" altLang="en-US" b="1" dirty="0" smtClean="0">
                <a:solidFill>
                  <a:srgbClr val="000000"/>
                </a:solidFill>
                <a:latin typeface="Comic Sans MS" panose="030F0702030302020204" pitchFamily="66" charset="0"/>
                <a:sym typeface="+mn-ea"/>
              </a:rPr>
              <a:t>在流水线特定段检测是否有</a:t>
            </a:r>
            <a:r>
              <a:rPr lang="en-US" altLang="zh-CN" b="1" dirty="0" smtClean="0">
                <a:solidFill>
                  <a:srgbClr val="000000"/>
                </a:solidFill>
                <a:latin typeface="Comic Sans MS" panose="030F0702030302020204" pitchFamily="66" charset="0"/>
                <a:sym typeface="+mn-ea"/>
              </a:rPr>
              <a:t>“</a:t>
            </a:r>
            <a:r>
              <a:rPr lang="zh-CN" altLang="en-US" b="1" dirty="0" smtClean="0">
                <a:solidFill>
                  <a:srgbClr val="FF0000"/>
                </a:solidFill>
                <a:latin typeface="Comic Sans MS" panose="030F0702030302020204" pitchFamily="66" charset="0"/>
                <a:sym typeface="+mn-ea"/>
              </a:rPr>
              <a:t>先写后</a:t>
            </a:r>
            <a:r>
              <a:rPr lang="zh-CN" altLang="en-US" b="1" dirty="0">
                <a:solidFill>
                  <a:srgbClr val="FF0000"/>
                </a:solidFill>
                <a:latin typeface="Comic Sans MS" panose="030F0702030302020204" pitchFamily="66" charset="0"/>
                <a:sym typeface="+mn-ea"/>
              </a:rPr>
              <a:t>读</a:t>
            </a:r>
            <a:r>
              <a:rPr lang="en-US" altLang="zh-CN" b="1" dirty="0" smtClean="0">
                <a:solidFill>
                  <a:srgbClr val="000000"/>
                </a:solidFill>
                <a:latin typeface="Comic Sans MS" panose="030F0702030302020204" pitchFamily="66" charset="0"/>
                <a:sym typeface="+mn-ea"/>
              </a:rPr>
              <a:t>” </a:t>
            </a:r>
            <a:r>
              <a:rPr lang="zh-CN" altLang="en-US" b="1" dirty="0" smtClean="0">
                <a:solidFill>
                  <a:srgbClr val="000000"/>
                </a:solidFill>
                <a:latin typeface="Comic Sans MS" panose="030F0702030302020204" pitchFamily="66" charset="0"/>
                <a:sym typeface="+mn-ea"/>
              </a:rPr>
              <a:t>冲突</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b="0">
                <a:solidFill>
                  <a:srgbClr val="FF0000"/>
                </a:solidFill>
              </a:rPr>
              <a:t>Detect: Data Hazard Logic</a:t>
            </a:r>
            <a:endParaRPr lang="en-US" altLang="zh-CN" b="0">
              <a:solidFill>
                <a:srgbClr val="000000"/>
              </a:solidFill>
              <a:latin typeface="Arial" panose="020B0604020202020204" pitchFamily="34" charset="0"/>
            </a:endParaRPr>
          </a:p>
        </p:txBody>
      </p:sp>
      <p:pic>
        <p:nvPicPr>
          <p:cNvPr id="32771" name="Picture 3" descr="chap3_4-5n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3352800"/>
            <a:ext cx="8305800" cy="3124200"/>
          </a:xfrm>
          <a:prstGeom prst="rect">
            <a:avLst/>
          </a:prstGeom>
          <a:noFill/>
          <a:extLst>
            <a:ext uri="{909E8E84-426E-40DD-AFC4-6F175D3DCCD1}">
              <a14:hiddenFill xmlns:a14="http://schemas.microsoft.com/office/drawing/2010/main">
                <a:solidFill>
                  <a:srgbClr val="FFFFFF"/>
                </a:solidFill>
              </a14:hiddenFill>
            </a:ext>
          </a:extLst>
        </p:spPr>
      </p:pic>
      <p:sp>
        <p:nvSpPr>
          <p:cNvPr id="32772" name="Text Box 4"/>
          <p:cNvSpPr txBox="1">
            <a:spLocks noChangeArrowheads="1"/>
          </p:cNvSpPr>
          <p:nvPr/>
        </p:nvSpPr>
        <p:spPr bwMode="auto">
          <a:xfrm>
            <a:off x="2438400" y="2667000"/>
            <a:ext cx="476250" cy="711200"/>
          </a:xfrm>
          <a:prstGeom prst="rect">
            <a:avLst/>
          </a:prstGeom>
          <a:noFill/>
          <a:ln w="9525">
            <a:solidFill>
              <a:srgbClr val="006600"/>
            </a:solidFill>
            <a:miter lim="800000"/>
          </a:ln>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r>
              <a:rPr lang="en-US" altLang="zh-CN" sz="2000" b="1">
                <a:latin typeface="Times New Roman" panose="02020603050405020304" pitchFamily="18" charset="0"/>
              </a:rPr>
              <a:t>Rs</a:t>
            </a:r>
            <a:endParaRPr lang="en-US" altLang="zh-CN" sz="2000" b="1">
              <a:latin typeface="Times New Roman" panose="02020603050405020304" pitchFamily="18" charset="0"/>
            </a:endParaRPr>
          </a:p>
          <a:p>
            <a:pPr eaLnBrk="1" hangingPunct="1"/>
            <a:r>
              <a:rPr lang="en-US" altLang="zh-CN" sz="2000" b="1">
                <a:latin typeface="Times New Roman" panose="02020603050405020304" pitchFamily="18" charset="0"/>
              </a:rPr>
              <a:t>Rt</a:t>
            </a:r>
            <a:endParaRPr lang="en-US" altLang="zh-CN" sz="2400" b="1">
              <a:latin typeface="Times New Roman" panose="02020603050405020304" pitchFamily="18" charset="0"/>
            </a:endParaRPr>
          </a:p>
        </p:txBody>
      </p:sp>
      <p:sp>
        <p:nvSpPr>
          <p:cNvPr id="32773" name="Text Box 5"/>
          <p:cNvSpPr txBox="1">
            <a:spLocks noChangeArrowheads="1"/>
          </p:cNvSpPr>
          <p:nvPr/>
        </p:nvSpPr>
        <p:spPr bwMode="auto">
          <a:xfrm>
            <a:off x="4114800" y="2971800"/>
            <a:ext cx="519113" cy="406400"/>
          </a:xfrm>
          <a:prstGeom prst="rect">
            <a:avLst/>
          </a:prstGeom>
          <a:noFill/>
          <a:ln w="9525">
            <a:solidFill>
              <a:srgbClr val="006600"/>
            </a:solidFill>
            <a:miter lim="800000"/>
          </a:ln>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r>
              <a:rPr lang="en-US" altLang="zh-CN" sz="2000" b="1">
                <a:latin typeface="Times New Roman" panose="02020603050405020304" pitchFamily="18" charset="0"/>
              </a:rPr>
              <a:t>Rd</a:t>
            </a:r>
            <a:endParaRPr lang="en-US" altLang="zh-CN" sz="2400" b="1">
              <a:latin typeface="Times New Roman" panose="02020603050405020304" pitchFamily="18" charset="0"/>
            </a:endParaRPr>
          </a:p>
        </p:txBody>
      </p:sp>
      <p:sp>
        <p:nvSpPr>
          <p:cNvPr id="32774" name="Text Box 6"/>
          <p:cNvSpPr txBox="1">
            <a:spLocks noChangeArrowheads="1"/>
          </p:cNvSpPr>
          <p:nvPr/>
        </p:nvSpPr>
        <p:spPr bwMode="auto">
          <a:xfrm>
            <a:off x="6096000" y="2971800"/>
            <a:ext cx="533400" cy="406400"/>
          </a:xfrm>
          <a:prstGeom prst="rect">
            <a:avLst/>
          </a:prstGeom>
          <a:noFill/>
          <a:ln w="9525">
            <a:solidFill>
              <a:srgbClr val="006600"/>
            </a:solidFill>
            <a:miter lim="800000"/>
          </a:ln>
          <a:extLst>
            <a:ext uri="{909E8E84-426E-40DD-AFC4-6F175D3DCCD1}">
              <a14:hiddenFill xmlns:a14="http://schemas.microsoft.com/office/drawing/2010/main">
                <a:solidFill>
                  <a:schemeClr val="accent1"/>
                </a:solidFill>
              </a14:hiddenFill>
            </a:ext>
          </a:extLst>
        </p:spPr>
        <p:txBody>
          <a:bodyPr>
            <a:spAutoFit/>
          </a:bodyPr>
          <a:lstStyle/>
          <a:p>
            <a:pPr eaLnBrk="1" hangingPunct="1"/>
            <a:r>
              <a:rPr lang="en-US" altLang="zh-CN" sz="2000" b="1">
                <a:latin typeface="Times New Roman" panose="02020603050405020304" pitchFamily="18" charset="0"/>
              </a:rPr>
              <a:t>Rd</a:t>
            </a:r>
            <a:endParaRPr lang="en-US" altLang="zh-CN" sz="2400" b="1">
              <a:latin typeface="Times New Roman" panose="02020603050405020304" pitchFamily="18" charset="0"/>
            </a:endParaRPr>
          </a:p>
        </p:txBody>
      </p:sp>
      <p:sp>
        <p:nvSpPr>
          <p:cNvPr id="32775" name="Text Box 7"/>
          <p:cNvSpPr txBox="1">
            <a:spLocks noChangeArrowheads="1"/>
          </p:cNvSpPr>
          <p:nvPr/>
        </p:nvSpPr>
        <p:spPr bwMode="auto">
          <a:xfrm>
            <a:off x="7543800" y="2971800"/>
            <a:ext cx="533400" cy="406400"/>
          </a:xfrm>
          <a:prstGeom prst="rect">
            <a:avLst/>
          </a:prstGeom>
          <a:noFill/>
          <a:ln w="9525">
            <a:solidFill>
              <a:srgbClr val="006600"/>
            </a:solidFill>
            <a:miter lim="800000"/>
          </a:ln>
          <a:extLst>
            <a:ext uri="{909E8E84-426E-40DD-AFC4-6F175D3DCCD1}">
              <a14:hiddenFill xmlns:a14="http://schemas.microsoft.com/office/drawing/2010/main">
                <a:solidFill>
                  <a:schemeClr val="accent1"/>
                </a:solidFill>
              </a14:hiddenFill>
            </a:ext>
          </a:extLst>
        </p:spPr>
        <p:txBody>
          <a:bodyPr>
            <a:spAutoFit/>
          </a:bodyPr>
          <a:lstStyle/>
          <a:p>
            <a:pPr eaLnBrk="1" hangingPunct="1"/>
            <a:r>
              <a:rPr lang="en-US" altLang="zh-CN" sz="2000" b="1">
                <a:latin typeface="Times New Roman" panose="02020603050405020304" pitchFamily="18" charset="0"/>
              </a:rPr>
              <a:t>Rd</a:t>
            </a:r>
            <a:endParaRPr lang="en-US" altLang="zh-CN" sz="2400" b="1">
              <a:latin typeface="Times New Roman" panose="02020603050405020304" pitchFamily="18" charset="0"/>
            </a:endParaRPr>
          </a:p>
        </p:txBody>
      </p:sp>
      <p:sp>
        <p:nvSpPr>
          <p:cNvPr id="32776" name="Oval 8"/>
          <p:cNvSpPr>
            <a:spLocks noChangeArrowheads="1"/>
          </p:cNvSpPr>
          <p:nvPr/>
        </p:nvSpPr>
        <p:spPr bwMode="auto">
          <a:xfrm>
            <a:off x="2590800" y="1371600"/>
            <a:ext cx="4038600" cy="1447800"/>
          </a:xfrm>
          <a:prstGeom prst="ellipse">
            <a:avLst/>
          </a:prstGeom>
          <a:noFill/>
          <a:ln w="28575">
            <a:solidFill>
              <a:srgbClr val="006600"/>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2777" name="Text Box 9"/>
          <p:cNvSpPr txBox="1">
            <a:spLocks noChangeArrowheads="1"/>
          </p:cNvSpPr>
          <p:nvPr/>
        </p:nvSpPr>
        <p:spPr bwMode="auto">
          <a:xfrm>
            <a:off x="2895600" y="1371600"/>
            <a:ext cx="3222625" cy="131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sz="2000" b="1"/>
              <a:t>Rs =? Rd</a:t>
            </a:r>
            <a:endParaRPr lang="en-US" altLang="zh-CN" sz="2000" b="1"/>
          </a:p>
          <a:p>
            <a:pPr algn="ctr"/>
            <a:r>
              <a:rPr lang="en-US" altLang="zh-CN" sz="2000" b="1"/>
              <a:t>Rt =? Rd</a:t>
            </a:r>
            <a:endParaRPr lang="en-US" altLang="zh-CN" sz="2000" b="1"/>
          </a:p>
          <a:p>
            <a:pPr algn="ctr"/>
            <a:r>
              <a:rPr lang="en-US" altLang="zh-CN" sz="2000" b="1"/>
              <a:t>between IF/ID and </a:t>
            </a:r>
            <a:endParaRPr lang="en-US" altLang="zh-CN" sz="2000" b="1"/>
          </a:p>
          <a:p>
            <a:pPr algn="ctr"/>
            <a:r>
              <a:rPr lang="en-US" altLang="zh-CN" sz="2000" b="1"/>
              <a:t>ID/EX, EX/MEM Stages</a:t>
            </a:r>
            <a:endParaRPr lang="en-US" altLang="zh-CN" sz="2400" b="1">
              <a:latin typeface="Times New Roman" panose="02020603050405020304" pitchFamily="18" charset="0"/>
            </a:endParaRPr>
          </a:p>
        </p:txBody>
      </p:sp>
      <p:grpSp>
        <p:nvGrpSpPr>
          <p:cNvPr id="2" name="Group 10"/>
          <p:cNvGrpSpPr/>
          <p:nvPr/>
        </p:nvGrpSpPr>
        <p:grpSpPr bwMode="auto">
          <a:xfrm>
            <a:off x="4648200" y="2743200"/>
            <a:ext cx="838200" cy="457200"/>
            <a:chOff x="2928" y="1728"/>
            <a:chExt cx="528" cy="288"/>
          </a:xfrm>
        </p:grpSpPr>
        <p:sp>
          <p:nvSpPr>
            <p:cNvPr id="32779" name="Line 11"/>
            <p:cNvSpPr>
              <a:spLocks noChangeShapeType="1"/>
            </p:cNvSpPr>
            <p:nvPr/>
          </p:nvSpPr>
          <p:spPr bwMode="auto">
            <a:xfrm>
              <a:off x="2928" y="2016"/>
              <a:ext cx="528"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12"/>
            <p:cNvSpPr>
              <a:spLocks noChangeShapeType="1"/>
            </p:cNvSpPr>
            <p:nvPr/>
          </p:nvSpPr>
          <p:spPr bwMode="auto">
            <a:xfrm flipV="1">
              <a:off x="3456" y="1728"/>
              <a:ext cx="0" cy="288"/>
            </a:xfrm>
            <a:prstGeom prst="line">
              <a:avLst/>
            </a:prstGeom>
            <a:noFill/>
            <a:ln w="28575">
              <a:solidFill>
                <a:srgbClr val="00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3"/>
          <p:cNvGrpSpPr/>
          <p:nvPr/>
        </p:nvGrpSpPr>
        <p:grpSpPr bwMode="auto">
          <a:xfrm>
            <a:off x="6629400" y="2743200"/>
            <a:ext cx="685800" cy="457200"/>
            <a:chOff x="2928" y="1728"/>
            <a:chExt cx="528" cy="288"/>
          </a:xfrm>
        </p:grpSpPr>
        <p:sp>
          <p:nvSpPr>
            <p:cNvPr id="32782" name="Line 14"/>
            <p:cNvSpPr>
              <a:spLocks noChangeShapeType="1"/>
            </p:cNvSpPr>
            <p:nvPr/>
          </p:nvSpPr>
          <p:spPr bwMode="auto">
            <a:xfrm>
              <a:off x="2928" y="2016"/>
              <a:ext cx="528"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3" name="Line 15"/>
            <p:cNvSpPr>
              <a:spLocks noChangeShapeType="1"/>
            </p:cNvSpPr>
            <p:nvPr/>
          </p:nvSpPr>
          <p:spPr bwMode="auto">
            <a:xfrm flipV="1">
              <a:off x="3456" y="1728"/>
              <a:ext cx="0" cy="288"/>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6"/>
          <p:cNvGrpSpPr/>
          <p:nvPr/>
        </p:nvGrpSpPr>
        <p:grpSpPr bwMode="auto">
          <a:xfrm>
            <a:off x="8077200" y="2743200"/>
            <a:ext cx="685800" cy="457200"/>
            <a:chOff x="2928" y="1728"/>
            <a:chExt cx="528" cy="288"/>
          </a:xfrm>
        </p:grpSpPr>
        <p:sp>
          <p:nvSpPr>
            <p:cNvPr id="32785" name="Line 17"/>
            <p:cNvSpPr>
              <a:spLocks noChangeShapeType="1"/>
            </p:cNvSpPr>
            <p:nvPr/>
          </p:nvSpPr>
          <p:spPr bwMode="auto">
            <a:xfrm>
              <a:off x="2928" y="2016"/>
              <a:ext cx="528"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6" name="Line 18"/>
            <p:cNvSpPr>
              <a:spLocks noChangeShapeType="1"/>
            </p:cNvSpPr>
            <p:nvPr/>
          </p:nvSpPr>
          <p:spPr bwMode="auto">
            <a:xfrm flipV="1">
              <a:off x="3456" y="1728"/>
              <a:ext cx="0" cy="288"/>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87" name="Line 19"/>
          <p:cNvSpPr>
            <a:spLocks noChangeShapeType="1"/>
          </p:cNvSpPr>
          <p:nvPr/>
        </p:nvSpPr>
        <p:spPr bwMode="auto">
          <a:xfrm flipH="1" flipV="1">
            <a:off x="6477000" y="2362200"/>
            <a:ext cx="838200" cy="381000"/>
          </a:xfrm>
          <a:prstGeom prst="line">
            <a:avLst/>
          </a:prstGeom>
          <a:noFill/>
          <a:ln w="28575">
            <a:solidFill>
              <a:srgbClr val="00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8" name="Line 20"/>
          <p:cNvSpPr>
            <a:spLocks noChangeShapeType="1"/>
          </p:cNvSpPr>
          <p:nvPr/>
        </p:nvSpPr>
        <p:spPr bwMode="auto">
          <a:xfrm flipH="1" flipV="1">
            <a:off x="6629400" y="2133600"/>
            <a:ext cx="2133600" cy="609600"/>
          </a:xfrm>
          <a:prstGeom prst="line">
            <a:avLst/>
          </a:prstGeom>
          <a:noFill/>
          <a:ln w="28575">
            <a:solidFill>
              <a:srgbClr val="00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21"/>
          <p:cNvGrpSpPr/>
          <p:nvPr/>
        </p:nvGrpSpPr>
        <p:grpSpPr bwMode="auto">
          <a:xfrm flipH="1">
            <a:off x="1600200" y="2590800"/>
            <a:ext cx="838200" cy="457200"/>
            <a:chOff x="2928" y="1728"/>
            <a:chExt cx="528" cy="288"/>
          </a:xfrm>
        </p:grpSpPr>
        <p:sp>
          <p:nvSpPr>
            <p:cNvPr id="32790" name="Line 22"/>
            <p:cNvSpPr>
              <a:spLocks noChangeShapeType="1"/>
            </p:cNvSpPr>
            <p:nvPr/>
          </p:nvSpPr>
          <p:spPr bwMode="auto">
            <a:xfrm>
              <a:off x="2928" y="2016"/>
              <a:ext cx="528"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1" name="Line 23"/>
            <p:cNvSpPr>
              <a:spLocks noChangeShapeType="1"/>
            </p:cNvSpPr>
            <p:nvPr/>
          </p:nvSpPr>
          <p:spPr bwMode="auto">
            <a:xfrm flipV="1">
              <a:off x="3456" y="1728"/>
              <a:ext cx="0" cy="288"/>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92" name="Line 24"/>
          <p:cNvSpPr>
            <a:spLocks noChangeShapeType="1"/>
          </p:cNvSpPr>
          <p:nvPr/>
        </p:nvSpPr>
        <p:spPr bwMode="auto">
          <a:xfrm flipV="1">
            <a:off x="1600200" y="2209800"/>
            <a:ext cx="990600" cy="381000"/>
          </a:xfrm>
          <a:prstGeom prst="line">
            <a:avLst/>
          </a:prstGeom>
          <a:noFill/>
          <a:ln w="28575">
            <a:solidFill>
              <a:srgbClr val="00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灯片编号占位符 2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3180" y="249555"/>
            <a:ext cx="4352925" cy="1143000"/>
          </a:xfrm>
        </p:spPr>
        <p:txBody>
          <a:bodyPr/>
          <a:lstStyle/>
          <a:p>
            <a:r>
              <a:rPr lang="en-US" altLang="zh-CN" b="0">
                <a:solidFill>
                  <a:srgbClr val="FF0000"/>
                </a:solidFill>
              </a:rPr>
              <a:t>Example</a:t>
            </a:r>
            <a:endParaRPr lang="en-US" altLang="zh-CN" b="0">
              <a:solidFill>
                <a:srgbClr val="000000"/>
              </a:solidFill>
              <a:latin typeface="Arial" panose="020B0604020202020204" pitchFamily="34" charset="0"/>
            </a:endParaRPr>
          </a:p>
        </p:txBody>
      </p:sp>
      <p:sp>
        <p:nvSpPr>
          <p:cNvPr id="33795" name="Rectangle 3"/>
          <p:cNvSpPr>
            <a:spLocks noGrp="1" noChangeArrowheads="1"/>
          </p:cNvSpPr>
          <p:nvPr>
            <p:ph type="body" idx="1"/>
          </p:nvPr>
        </p:nvSpPr>
        <p:spPr>
          <a:xfrm>
            <a:off x="457200" y="2389505"/>
            <a:ext cx="8229600" cy="4525963"/>
          </a:xfrm>
        </p:spPr>
        <p:txBody>
          <a:bodyPr>
            <a:normAutofit lnSpcReduction="10000"/>
          </a:bodyPr>
          <a:lstStyle/>
          <a:p>
            <a:pPr>
              <a:buFontTx/>
              <a:buNone/>
            </a:pPr>
            <a:r>
              <a:rPr lang="en-US" altLang="zh-CN" sz="2400">
                <a:solidFill>
                  <a:srgbClr val="000000"/>
                </a:solidFill>
                <a:latin typeface="Comic Sans MS" panose="030F0702030302020204" pitchFamily="66" charset="0"/>
              </a:rPr>
              <a:t>DSUB </a:t>
            </a:r>
            <a:r>
              <a:rPr lang="en-US" altLang="zh-CN" sz="2400" u="sng">
                <a:solidFill>
                  <a:srgbClr val="FF0000"/>
                </a:solidFill>
                <a:latin typeface="Comic Sans MS" panose="030F0702030302020204" pitchFamily="66" charset="0"/>
              </a:rPr>
              <a:t>R2</a:t>
            </a:r>
            <a:r>
              <a:rPr lang="en-US" altLang="zh-CN" sz="2400">
                <a:solidFill>
                  <a:srgbClr val="000000"/>
                </a:solidFill>
                <a:latin typeface="Comic Sans MS" panose="030F0702030302020204" pitchFamily="66" charset="0"/>
              </a:rPr>
              <a:t>, R1, R3          	Rd = R2     Rs = R1    Rt = R3</a:t>
            </a:r>
            <a:endParaRPr lang="en-US" altLang="zh-CN" sz="2400">
              <a:solidFill>
                <a:srgbClr val="000000"/>
              </a:solidFill>
              <a:latin typeface="Comic Sans MS" panose="030F0702030302020204" pitchFamily="66" charset="0"/>
            </a:endParaRPr>
          </a:p>
          <a:p>
            <a:pPr>
              <a:buFontTx/>
              <a:buNone/>
            </a:pPr>
            <a:r>
              <a:rPr lang="en-US" altLang="zh-CN" sz="2400">
                <a:solidFill>
                  <a:srgbClr val="000000"/>
                </a:solidFill>
                <a:latin typeface="Comic Sans MS" panose="030F0702030302020204" pitchFamily="66" charset="0"/>
              </a:rPr>
              <a:t>AND  	R12, </a:t>
            </a:r>
            <a:r>
              <a:rPr lang="en-US" altLang="zh-CN" sz="2400" u="sng">
                <a:solidFill>
                  <a:srgbClr val="FF0000"/>
                </a:solidFill>
                <a:latin typeface="Comic Sans MS" panose="030F0702030302020204" pitchFamily="66" charset="0"/>
              </a:rPr>
              <a:t>R2</a:t>
            </a:r>
            <a:r>
              <a:rPr lang="en-US" altLang="zh-CN" sz="2400">
                <a:solidFill>
                  <a:srgbClr val="000000"/>
                </a:solidFill>
                <a:latin typeface="Comic Sans MS" panose="030F0702030302020204" pitchFamily="66" charset="0"/>
              </a:rPr>
              <a:t>, R5            	Rd = R12   Rs = R2    Rt = R5</a:t>
            </a:r>
            <a:endParaRPr lang="en-US" altLang="zh-CN" sz="2400">
              <a:solidFill>
                <a:srgbClr val="000000"/>
              </a:solidFill>
              <a:latin typeface="Comic Sans MS" panose="030F0702030302020204" pitchFamily="66" charset="0"/>
            </a:endParaRPr>
          </a:p>
          <a:p>
            <a:pPr>
              <a:buFontTx/>
              <a:buNone/>
            </a:pPr>
            <a:r>
              <a:rPr lang="en-US" altLang="zh-CN" sz="2400">
                <a:solidFill>
                  <a:srgbClr val="000000"/>
                </a:solidFill>
                <a:latin typeface="Comic Sans MS" panose="030F0702030302020204" pitchFamily="66" charset="0"/>
              </a:rPr>
              <a:t>OR     	R13, R6, </a:t>
            </a:r>
            <a:r>
              <a:rPr lang="en-US" altLang="zh-CN" sz="2400" u="sng">
                <a:solidFill>
                  <a:srgbClr val="FF0000"/>
                </a:solidFill>
                <a:latin typeface="Comic Sans MS" panose="030F0702030302020204" pitchFamily="66" charset="0"/>
              </a:rPr>
              <a:t>R2</a:t>
            </a:r>
            <a:r>
              <a:rPr lang="en-US" altLang="zh-CN" sz="2400">
                <a:solidFill>
                  <a:srgbClr val="000000"/>
                </a:solidFill>
                <a:latin typeface="Comic Sans MS" panose="030F0702030302020204" pitchFamily="66" charset="0"/>
              </a:rPr>
              <a:t>            	Rd = R13   Rs = R6    Rt = R2</a:t>
            </a:r>
            <a:endParaRPr lang="en-US" altLang="zh-CN" sz="2400">
              <a:solidFill>
                <a:srgbClr val="000000"/>
              </a:solidFill>
              <a:latin typeface="Comic Sans MS" panose="030F0702030302020204" pitchFamily="66" charset="0"/>
            </a:endParaRPr>
          </a:p>
          <a:p>
            <a:pPr>
              <a:buFontTx/>
              <a:buNone/>
            </a:pPr>
            <a:r>
              <a:rPr lang="en-US" altLang="zh-CN" sz="2400">
                <a:solidFill>
                  <a:srgbClr val="000000"/>
                </a:solidFill>
                <a:latin typeface="Comic Sans MS" panose="030F0702030302020204" pitchFamily="66" charset="0"/>
              </a:rPr>
              <a:t>DADD	R14, R2, R2            	Rd = R14   Rs = R2    Rt = R2</a:t>
            </a:r>
            <a:endParaRPr lang="en-US" altLang="zh-CN" sz="2400">
              <a:solidFill>
                <a:srgbClr val="000000"/>
              </a:solidFill>
              <a:latin typeface="Comic Sans MS" panose="030F0702030302020204" pitchFamily="66" charset="0"/>
            </a:endParaRPr>
          </a:p>
          <a:p>
            <a:pPr>
              <a:buFontTx/>
              <a:buNone/>
            </a:pPr>
            <a:r>
              <a:rPr lang="en-US" altLang="zh-CN" sz="2400">
                <a:solidFill>
                  <a:srgbClr val="000000"/>
                </a:solidFill>
                <a:latin typeface="Comic Sans MS" panose="030F0702030302020204" pitchFamily="66" charset="0"/>
              </a:rPr>
              <a:t>SW	R15, 100(R2)          	Rd = R15   Rs = R2    Rt = XX</a:t>
            </a:r>
            <a:endParaRPr lang="en-US" altLang="zh-CN" sz="2400">
              <a:solidFill>
                <a:srgbClr val="000000"/>
              </a:solidFill>
              <a:latin typeface="Comic Sans MS" panose="030F0702030302020204" pitchFamily="66" charset="0"/>
            </a:endParaRPr>
          </a:p>
          <a:p>
            <a:r>
              <a:rPr lang="en-US" altLang="zh-CN" sz="2400">
                <a:solidFill>
                  <a:srgbClr val="000000"/>
                </a:solidFill>
                <a:latin typeface="Comic Sans MS" panose="030F0702030302020204" pitchFamily="66" charset="0"/>
              </a:rPr>
              <a:t>D</a:t>
            </a:r>
            <a:r>
              <a:rPr lang="en-US" altLang="zh-CN" sz="2400">
                <a:solidFill>
                  <a:srgbClr val="000000"/>
                </a:solidFill>
                <a:latin typeface="Comic Sans MS" panose="030F0702030302020204" pitchFamily="66" charset="0"/>
              </a:rPr>
              <a:t>SUB-AND Hazard</a:t>
            </a:r>
            <a:endParaRPr lang="en-US" altLang="zh-CN" sz="2400">
              <a:solidFill>
                <a:srgbClr val="000000"/>
              </a:solidFill>
              <a:latin typeface="Comic Sans MS" panose="030F0702030302020204" pitchFamily="66" charset="0"/>
            </a:endParaRPr>
          </a:p>
          <a:p>
            <a:pPr lvl="1"/>
            <a:r>
              <a:rPr lang="en-US" altLang="zh-CN" sz="2000">
                <a:solidFill>
                  <a:srgbClr val="081D58"/>
                </a:solidFill>
                <a:latin typeface="Comic Sans MS" panose="030F0702030302020204" pitchFamily="66" charset="0"/>
              </a:rPr>
              <a:t>ID/</a:t>
            </a:r>
            <a:r>
              <a:rPr lang="en-US" altLang="zh-CN" sz="2000">
                <a:solidFill>
                  <a:srgbClr val="000000"/>
                </a:solidFill>
                <a:latin typeface="Comic Sans MS" panose="030F0702030302020204" pitchFamily="66" charset="0"/>
              </a:rPr>
              <a:t>EX.RegRd(d</a:t>
            </a:r>
            <a:r>
              <a:rPr lang="en-US" altLang="zh-CN" sz="2000">
                <a:solidFill>
                  <a:srgbClr val="000000"/>
                </a:solidFill>
                <a:latin typeface="Comic Sans MS" panose="030F0702030302020204" pitchFamily="66" charset="0"/>
              </a:rPr>
              <a:t>sub) == IF/ID. RegRs(and) == R2</a:t>
            </a:r>
            <a:endParaRPr lang="en-US" altLang="zh-CN" sz="2000">
              <a:solidFill>
                <a:srgbClr val="000000"/>
              </a:solidFill>
              <a:latin typeface="Comic Sans MS" panose="030F0702030302020204" pitchFamily="66" charset="0"/>
            </a:endParaRPr>
          </a:p>
          <a:p>
            <a:r>
              <a:rPr lang="en-US" altLang="zh-CN" sz="2400">
                <a:solidFill>
                  <a:srgbClr val="000000"/>
                </a:solidFill>
                <a:latin typeface="Comic Sans MS" panose="030F0702030302020204" pitchFamily="66" charset="0"/>
              </a:rPr>
              <a:t>D</a:t>
            </a:r>
            <a:r>
              <a:rPr lang="en-US" altLang="zh-CN" sz="2400">
                <a:solidFill>
                  <a:srgbClr val="000000"/>
                </a:solidFill>
                <a:latin typeface="Comic Sans MS" panose="030F0702030302020204" pitchFamily="66" charset="0"/>
              </a:rPr>
              <a:t>SUB-OR Hazard</a:t>
            </a:r>
            <a:endParaRPr lang="en-US" altLang="zh-CN" sz="2400">
              <a:solidFill>
                <a:srgbClr val="000000"/>
              </a:solidFill>
              <a:latin typeface="Comic Sans MS" panose="030F0702030302020204" pitchFamily="66" charset="0"/>
            </a:endParaRPr>
          </a:p>
          <a:p>
            <a:pPr lvl="1"/>
            <a:r>
              <a:rPr lang="en-US" altLang="zh-CN" sz="2000">
                <a:solidFill>
                  <a:srgbClr val="000000"/>
                </a:solidFill>
                <a:latin typeface="Comic Sans MS" panose="030F0702030302020204" pitchFamily="66" charset="0"/>
              </a:rPr>
              <a:t>EX/MEM.RegRd(d</a:t>
            </a:r>
            <a:r>
              <a:rPr lang="en-US" altLang="zh-CN" sz="2000">
                <a:solidFill>
                  <a:srgbClr val="000000"/>
                </a:solidFill>
                <a:latin typeface="Comic Sans MS" panose="030F0702030302020204" pitchFamily="66" charset="0"/>
              </a:rPr>
              <a:t>sub) == IF/ID. RegRt(or) == R2</a:t>
            </a:r>
            <a:endParaRPr lang="en-US" altLang="zh-CN" sz="2000">
              <a:solidFill>
                <a:srgbClr val="000000"/>
              </a:solidFill>
              <a:latin typeface="Comic Sans MS" panose="030F0702030302020204" pitchFamily="66" charset="0"/>
            </a:endParaRPr>
          </a:p>
          <a:p>
            <a:r>
              <a:rPr lang="en-US" altLang="zh-CN" sz="2400">
                <a:solidFill>
                  <a:srgbClr val="000000"/>
                </a:solidFill>
                <a:latin typeface="Comic Sans MS" panose="030F0702030302020204" pitchFamily="66" charset="0"/>
              </a:rPr>
              <a:t>AND-OR: No Hazard</a:t>
            </a:r>
            <a:endParaRPr lang="en-US" altLang="zh-CN" sz="2400">
              <a:solidFill>
                <a:srgbClr val="000000"/>
              </a:solidFill>
              <a:latin typeface="Comic Sans MS" panose="030F0702030302020204" pitchFamily="66" charset="0"/>
            </a:endParaRPr>
          </a:p>
          <a:p>
            <a:pPr lvl="1"/>
            <a:r>
              <a:rPr lang="en-US" altLang="zh-CN" sz="2000">
                <a:latin typeface="Comic Sans MS" panose="030F0702030302020204" pitchFamily="66" charset="0"/>
              </a:rPr>
              <a:t>ID/EX.RegRd(and)==R12 </a:t>
            </a:r>
            <a:r>
              <a:rPr lang="en-US" altLang="zh-CN" sz="2000">
                <a:latin typeface="Comic Sans MS" panose="030F0702030302020204" pitchFamily="66" charset="0"/>
                <a:sym typeface="Symbol" panose="05050102010706020507" pitchFamily="18" charset="2"/>
              </a:rPr>
              <a:t> IF/ID.RegRt  Or  IF/ID.RegRs</a:t>
            </a:r>
            <a:r>
              <a:rPr lang="en-US" altLang="zh-CN">
                <a:sym typeface="Symbol" panose="05050102010706020507" pitchFamily="18" charset="2"/>
              </a:rPr>
              <a:t>  </a:t>
            </a:r>
            <a:endParaRPr lang="en-US" altLang="zh-CN"/>
          </a:p>
        </p:txBody>
      </p:sp>
      <p:grpSp>
        <p:nvGrpSpPr>
          <p:cNvPr id="2" name="Group 4"/>
          <p:cNvGrpSpPr/>
          <p:nvPr/>
        </p:nvGrpSpPr>
        <p:grpSpPr bwMode="auto">
          <a:xfrm>
            <a:off x="4071934" y="2431085"/>
            <a:ext cx="4114800" cy="1152525"/>
            <a:chOff x="2496" y="1137"/>
            <a:chExt cx="2592" cy="726"/>
          </a:xfrm>
        </p:grpSpPr>
        <p:sp>
          <p:nvSpPr>
            <p:cNvPr id="33797" name="Rectangle 5"/>
            <p:cNvSpPr>
              <a:spLocks noChangeArrowheads="1"/>
            </p:cNvSpPr>
            <p:nvPr/>
          </p:nvSpPr>
          <p:spPr bwMode="auto">
            <a:xfrm>
              <a:off x="2496" y="1137"/>
              <a:ext cx="768" cy="240"/>
            </a:xfrm>
            <a:prstGeom prst="rect">
              <a:avLst/>
            </a:prstGeom>
            <a:noFill/>
            <a:ln w="28575">
              <a:solidFill>
                <a:srgbClr val="0000FF"/>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3798" name="Rectangle 6"/>
            <p:cNvSpPr>
              <a:spLocks noChangeArrowheads="1"/>
            </p:cNvSpPr>
            <p:nvPr/>
          </p:nvSpPr>
          <p:spPr bwMode="auto">
            <a:xfrm>
              <a:off x="3456" y="1380"/>
              <a:ext cx="768" cy="240"/>
            </a:xfrm>
            <a:prstGeom prst="rect">
              <a:avLst/>
            </a:prstGeom>
            <a:noFill/>
            <a:ln w="28575">
              <a:solidFill>
                <a:srgbClr val="0000FF"/>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3799" name="Rectangle 7"/>
            <p:cNvSpPr>
              <a:spLocks noChangeArrowheads="1"/>
            </p:cNvSpPr>
            <p:nvPr/>
          </p:nvSpPr>
          <p:spPr bwMode="auto">
            <a:xfrm>
              <a:off x="4320" y="1623"/>
              <a:ext cx="768" cy="240"/>
            </a:xfrm>
            <a:prstGeom prst="rect">
              <a:avLst/>
            </a:prstGeom>
            <a:noFill/>
            <a:ln w="28575">
              <a:solidFill>
                <a:srgbClr val="0000FF"/>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4693285" y="53975"/>
            <a:ext cx="3905250" cy="236855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a:t>How to delay the instruction ?</a:t>
            </a:r>
            <a:endParaRPr lang="en-US" altLang="zh-CN"/>
          </a:p>
        </p:txBody>
      </p:sp>
      <p:sp>
        <p:nvSpPr>
          <p:cNvPr id="34819" name="Rectangle 3"/>
          <p:cNvSpPr>
            <a:spLocks noGrp="1" noChangeArrowheads="1"/>
          </p:cNvSpPr>
          <p:nvPr>
            <p:ph type="body" idx="1"/>
          </p:nvPr>
        </p:nvSpPr>
        <p:spPr>
          <a:xfrm>
            <a:off x="457200" y="1600200"/>
            <a:ext cx="7997825" cy="2773680"/>
          </a:xfrm>
        </p:spPr>
        <p:txBody>
          <a:bodyPr>
            <a:normAutofit fontScale="90000" lnSpcReduction="20000"/>
          </a:bodyPr>
          <a:lstStyle/>
          <a:p>
            <a:r>
              <a:rPr lang="en-US" altLang="zh-CN">
                <a:latin typeface="Comic Sans MS" panose="030F0702030302020204" pitchFamily="66" charset="0"/>
              </a:rPr>
              <a:t>The Interlock can </a:t>
            </a:r>
            <a:r>
              <a:rPr lang="en-US" altLang="zh-CN">
                <a:solidFill>
                  <a:srgbClr val="FF0000"/>
                </a:solidFill>
                <a:latin typeface="Comic Sans MS" panose="030F0702030302020204" pitchFamily="66" charset="0"/>
              </a:rPr>
              <a:t>simulate</a:t>
            </a:r>
            <a:r>
              <a:rPr lang="en-US" altLang="zh-CN">
                <a:latin typeface="Comic Sans MS" panose="030F0702030302020204" pitchFamily="66" charset="0"/>
              </a:rPr>
              <a:t> the </a:t>
            </a:r>
            <a:r>
              <a:rPr lang="en-US" altLang="zh-CN">
                <a:solidFill>
                  <a:srgbClr val="FF0000"/>
                </a:solidFill>
                <a:latin typeface="Comic Sans MS" panose="030F0702030302020204" pitchFamily="66" charset="0"/>
              </a:rPr>
              <a:t>NOP</a:t>
            </a:r>
            <a:r>
              <a:rPr lang="en-US" altLang="zh-CN">
                <a:latin typeface="Comic Sans MS" panose="030F0702030302020204" pitchFamily="66" charset="0"/>
              </a:rPr>
              <a:t>:</a:t>
            </a:r>
            <a:endParaRPr lang="en-US" altLang="zh-CN">
              <a:latin typeface="Comic Sans MS" panose="030F0702030302020204" pitchFamily="66" charset="0"/>
            </a:endParaRPr>
          </a:p>
          <a:p>
            <a:pPr lvl="1">
              <a:buFontTx/>
              <a:buNone/>
            </a:pPr>
            <a:r>
              <a:rPr lang="en-US" altLang="zh-CN">
                <a:latin typeface="Comic Sans MS" panose="030F0702030302020204" pitchFamily="66" charset="0"/>
              </a:rPr>
              <a:t>Once it is detected need to add a stall, then </a:t>
            </a:r>
            <a:endParaRPr lang="en-US" altLang="zh-CN">
              <a:latin typeface="Comic Sans MS" panose="030F0702030302020204" pitchFamily="66" charset="0"/>
            </a:endParaRPr>
          </a:p>
          <a:p>
            <a:pPr lvl="1"/>
            <a:r>
              <a:rPr lang="en-US" altLang="zh-CN">
                <a:latin typeface="Comic Sans MS" panose="030F0702030302020204" pitchFamily="66" charset="0"/>
              </a:rPr>
              <a:t>Clear  the ID/EX.IR to be the instruction of </a:t>
            </a:r>
            <a:r>
              <a:rPr lang="en-US" altLang="zh-CN">
                <a:solidFill>
                  <a:schemeClr val="accent2"/>
                </a:solidFill>
                <a:latin typeface="Comic Sans MS" panose="030F0702030302020204" pitchFamily="66" charset="0"/>
              </a:rPr>
              <a:t>NOP</a:t>
            </a:r>
            <a:r>
              <a:rPr lang="en-US" altLang="zh-CN">
                <a:latin typeface="Comic Sans MS" panose="030F0702030302020204" pitchFamily="66" charset="0"/>
              </a:rPr>
              <a:t>.</a:t>
            </a:r>
            <a:r>
              <a:rPr lang="zh-CN" altLang="en-US">
                <a:solidFill>
                  <a:srgbClr val="FF0000"/>
                </a:solidFill>
                <a:latin typeface="Comic Sans MS" panose="030F0702030302020204" pitchFamily="66" charset="0"/>
              </a:rPr>
              <a:t>（</a:t>
            </a:r>
            <a:r>
              <a:rPr lang="en-US" altLang="zh-CN">
                <a:solidFill>
                  <a:srgbClr val="FF0000"/>
                </a:solidFill>
                <a:latin typeface="Comic Sans MS" panose="030F0702030302020204" pitchFamily="66" charset="0"/>
              </a:rPr>
              <a:t> </a:t>
            </a:r>
            <a:r>
              <a:rPr lang="zh-CN" altLang="en-US">
                <a:solidFill>
                  <a:srgbClr val="FF0000"/>
                </a:solidFill>
                <a:latin typeface="Comic Sans MS" panose="030F0702030302020204" pitchFamily="66" charset="0"/>
              </a:rPr>
              <a:t>将</a:t>
            </a:r>
            <a:r>
              <a:rPr lang="en-US" altLang="zh-CN">
                <a:solidFill>
                  <a:srgbClr val="FF0000"/>
                </a:solidFill>
                <a:latin typeface="Comic Sans MS" panose="030F0702030302020204" pitchFamily="66" charset="0"/>
                <a:sym typeface="+mn-ea"/>
              </a:rPr>
              <a:t>ID/EX.IR</a:t>
            </a:r>
            <a:r>
              <a:rPr lang="zh-CN" altLang="en-US">
                <a:solidFill>
                  <a:srgbClr val="FF0000"/>
                </a:solidFill>
                <a:latin typeface="Comic Sans MS" panose="030F0702030302020204" pitchFamily="66" charset="0"/>
                <a:sym typeface="+mn-ea"/>
              </a:rPr>
              <a:t>变为</a:t>
            </a:r>
            <a:r>
              <a:rPr lang="en-US" altLang="zh-CN">
                <a:solidFill>
                  <a:srgbClr val="FF0000"/>
                </a:solidFill>
                <a:latin typeface="Comic Sans MS" panose="030F0702030302020204" pitchFamily="66" charset="0"/>
                <a:sym typeface="+mn-ea"/>
              </a:rPr>
              <a:t>NOP</a:t>
            </a:r>
            <a:r>
              <a:rPr lang="zh-CN" altLang="en-US">
                <a:solidFill>
                  <a:srgbClr val="FF0000"/>
                </a:solidFill>
                <a:latin typeface="Comic Sans MS" panose="030F0702030302020204" pitchFamily="66" charset="0"/>
                <a:sym typeface="+mn-ea"/>
              </a:rPr>
              <a:t>指令）</a:t>
            </a:r>
            <a:endParaRPr lang="en-US" altLang="zh-CN">
              <a:latin typeface="Comic Sans MS" panose="030F0702030302020204" pitchFamily="66" charset="0"/>
            </a:endParaRPr>
          </a:p>
          <a:p>
            <a:pPr lvl="1"/>
            <a:r>
              <a:rPr lang="en-US" altLang="zh-CN">
                <a:latin typeface="Comic Sans MS" panose="030F0702030302020204" pitchFamily="66" charset="0"/>
              </a:rPr>
              <a:t>Reserve the IF/ID.IR </a:t>
            </a:r>
            <a:r>
              <a:rPr lang="en-US" altLang="zh-CN">
                <a:solidFill>
                  <a:schemeClr val="accent2"/>
                </a:solidFill>
                <a:latin typeface="Comic Sans MS" panose="030F0702030302020204" pitchFamily="66" charset="0"/>
              </a:rPr>
              <a:t>unchanged</a:t>
            </a:r>
            <a:r>
              <a:rPr lang="en-US" altLang="zh-CN">
                <a:latin typeface="Comic Sans MS" panose="030F0702030302020204" pitchFamily="66" charset="0"/>
              </a:rPr>
              <a:t> for one more clock cycle. </a:t>
            </a:r>
            <a:r>
              <a:rPr lang="zh-CN" altLang="en-US">
                <a:solidFill>
                  <a:srgbClr val="FF0000"/>
                </a:solidFill>
                <a:latin typeface="Comic Sans MS" panose="030F0702030302020204" pitchFamily="66" charset="0"/>
              </a:rPr>
              <a:t>（在一个或多个周期都保持</a:t>
            </a:r>
            <a:r>
              <a:rPr lang="en-US" altLang="zh-CN">
                <a:solidFill>
                  <a:srgbClr val="FF0000"/>
                </a:solidFill>
                <a:latin typeface="Comic Sans MS" panose="030F0702030302020204" pitchFamily="66" charset="0"/>
                <a:sym typeface="+mn-ea"/>
              </a:rPr>
              <a:t>IF/ID.IR</a:t>
            </a:r>
            <a:r>
              <a:rPr lang="zh-CN" altLang="en-US">
                <a:solidFill>
                  <a:srgbClr val="FF0000"/>
                </a:solidFill>
                <a:latin typeface="Comic Sans MS" panose="030F0702030302020204" pitchFamily="66" charset="0"/>
                <a:sym typeface="+mn-ea"/>
              </a:rPr>
              <a:t>不变，即取出同一条指令）</a:t>
            </a:r>
            <a:endParaRPr lang="zh-CN" altLang="en-US">
              <a:solidFill>
                <a:srgbClr val="FF0000"/>
              </a:solidFill>
              <a:latin typeface="Comic Sans MS" panose="030F0702030302020204" pitchFamily="66" charset="0"/>
              <a:sym typeface="+mn-ea"/>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4549775" y="4235450"/>
            <a:ext cx="3905250" cy="236855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191000" y="2971800"/>
            <a:ext cx="4608513" cy="609600"/>
            <a:chOff x="2640" y="2400"/>
            <a:chExt cx="2903" cy="384"/>
          </a:xfrm>
        </p:grpSpPr>
        <p:sp>
          <p:nvSpPr>
            <p:cNvPr id="35843" name="AutoShape 3"/>
            <p:cNvSpPr>
              <a:spLocks noChangeArrowheads="1"/>
            </p:cNvSpPr>
            <p:nvPr/>
          </p:nvSpPr>
          <p:spPr bwMode="auto">
            <a:xfrm>
              <a:off x="2640" y="2400"/>
              <a:ext cx="633" cy="384"/>
            </a:xfrm>
            <a:prstGeom prst="cloudCallout">
              <a:avLst>
                <a:gd name="adj1" fmla="val 21875"/>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35844" name="AutoShape 4"/>
            <p:cNvSpPr>
              <a:spLocks noChangeArrowheads="1"/>
            </p:cNvSpPr>
            <p:nvPr/>
          </p:nvSpPr>
          <p:spPr bwMode="auto">
            <a:xfrm>
              <a:off x="3337"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35845" name="AutoShape 5"/>
            <p:cNvSpPr>
              <a:spLocks noChangeArrowheads="1"/>
            </p:cNvSpPr>
            <p:nvPr/>
          </p:nvSpPr>
          <p:spPr bwMode="auto">
            <a:xfrm>
              <a:off x="4848"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35846" name="AutoShape 6"/>
            <p:cNvSpPr>
              <a:spLocks noChangeArrowheads="1"/>
            </p:cNvSpPr>
            <p:nvPr/>
          </p:nvSpPr>
          <p:spPr bwMode="auto">
            <a:xfrm>
              <a:off x="4080" y="2400"/>
              <a:ext cx="695" cy="384"/>
            </a:xfrm>
            <a:prstGeom prst="cloudCallout">
              <a:avLst>
                <a:gd name="adj1" fmla="val -22519"/>
                <a:gd name="adj2" fmla="val 161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grpSp>
      <p:grpSp>
        <p:nvGrpSpPr>
          <p:cNvPr id="3" name="Group 7"/>
          <p:cNvGrpSpPr/>
          <p:nvPr/>
        </p:nvGrpSpPr>
        <p:grpSpPr bwMode="auto">
          <a:xfrm>
            <a:off x="5297488" y="3810000"/>
            <a:ext cx="3502025" cy="609600"/>
            <a:chOff x="3337" y="2400"/>
            <a:chExt cx="2206" cy="384"/>
          </a:xfrm>
        </p:grpSpPr>
        <p:sp>
          <p:nvSpPr>
            <p:cNvPr id="35848" name="AutoShape 8"/>
            <p:cNvSpPr>
              <a:spLocks noChangeArrowheads="1"/>
            </p:cNvSpPr>
            <p:nvPr/>
          </p:nvSpPr>
          <p:spPr bwMode="auto">
            <a:xfrm>
              <a:off x="3337"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35849" name="AutoShape 9"/>
            <p:cNvSpPr>
              <a:spLocks noChangeArrowheads="1"/>
            </p:cNvSpPr>
            <p:nvPr/>
          </p:nvSpPr>
          <p:spPr bwMode="auto">
            <a:xfrm>
              <a:off x="4848"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35850" name="AutoShape 10"/>
            <p:cNvSpPr>
              <a:spLocks noChangeArrowheads="1"/>
            </p:cNvSpPr>
            <p:nvPr/>
          </p:nvSpPr>
          <p:spPr bwMode="auto">
            <a:xfrm>
              <a:off x="4080" y="2400"/>
              <a:ext cx="695" cy="384"/>
            </a:xfrm>
            <a:prstGeom prst="cloudCallout">
              <a:avLst>
                <a:gd name="adj1" fmla="val -22519"/>
                <a:gd name="adj2" fmla="val 161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grpSp>
      <p:sp>
        <p:nvSpPr>
          <p:cNvPr id="35851" name="Rectangle 11"/>
          <p:cNvSpPr>
            <a:spLocks noGrp="1" noChangeArrowheads="1"/>
          </p:cNvSpPr>
          <p:nvPr>
            <p:ph type="title"/>
          </p:nvPr>
        </p:nvSpPr>
        <p:spPr/>
        <p:txBody>
          <a:bodyPr/>
          <a:lstStyle/>
          <a:p>
            <a:r>
              <a:rPr lang="en-US" altLang="zh-CN"/>
              <a:t>Hardware simulates NOP</a:t>
            </a:r>
            <a:endParaRPr lang="en-US" altLang="zh-CN"/>
          </a:p>
        </p:txBody>
      </p:sp>
      <p:graphicFrame>
        <p:nvGraphicFramePr>
          <p:cNvPr id="35852" name="Object 12"/>
          <p:cNvGraphicFramePr>
            <a:graphicFrameLocks noChangeAspect="1"/>
          </p:cNvGraphicFramePr>
          <p:nvPr/>
        </p:nvGraphicFramePr>
        <p:xfrm>
          <a:off x="304800" y="1447800"/>
          <a:ext cx="8534400" cy="4953000"/>
        </p:xfrm>
        <a:graphic>
          <a:graphicData uri="http://schemas.openxmlformats.org/presentationml/2006/ole">
            <mc:AlternateContent xmlns:mc="http://schemas.openxmlformats.org/markup-compatibility/2006">
              <mc:Choice xmlns:v="urn:schemas-microsoft-com:vml" Requires="v">
                <p:oleObj spid="_x0000_s8193" name="Picture" r:id="rId1" imgW="4467225" imgH="2752725" progId="Word.Picture.8">
                  <p:embed/>
                </p:oleObj>
              </mc:Choice>
              <mc:Fallback>
                <p:oleObj name="Picture" r:id="rId1" imgW="4467225" imgH="2752725" progId="Word.Picture.8">
                  <p:embed/>
                  <p:pic>
                    <p:nvPicPr>
                      <p:cNvPr id="0" name="图片 8192"/>
                      <p:cNvPicPr>
                        <a:picLocks noChangeAspect="1"/>
                      </p:cNvPicPr>
                      <p:nvPr/>
                    </p:nvPicPr>
                    <p:blipFill>
                      <a:blip r:embed="rId2"/>
                      <a:stretch>
                        <a:fillRect/>
                      </a:stretch>
                    </p:blipFill>
                    <p:spPr>
                      <a:xfrm>
                        <a:off x="304800" y="1447800"/>
                        <a:ext cx="8534400" cy="4953000"/>
                      </a:xfrm>
                      <a:prstGeom prst="rect">
                        <a:avLst/>
                      </a:prstGeom>
                      <a:noFill/>
                      <a:ln w="9525">
                        <a:noFill/>
                        <a:miter/>
                      </a:ln>
                    </p:spPr>
                  </p:pic>
                </p:oleObj>
              </mc:Fallback>
            </mc:AlternateContent>
          </a:graphicData>
        </a:graphic>
      </p:graphicFrame>
      <p:sp>
        <p:nvSpPr>
          <p:cNvPr id="13" name="灯片编号占位符 12"/>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r>
              <a:rPr lang="en-US" altLang="zh-CN" b="1" dirty="0" smtClean="0"/>
              <a:t>Forwarding</a:t>
            </a:r>
            <a:br>
              <a:rPr lang="en-US" altLang="zh-CN" sz="4000" dirty="0" smtClean="0"/>
            </a:br>
            <a:r>
              <a:rPr lang="zh-CN" altLang="en-US" sz="4000" b="1" dirty="0" smtClean="0"/>
              <a:t>（</a:t>
            </a:r>
            <a:r>
              <a:rPr lang="zh-CN" altLang="en-US" sz="3600" b="1" dirty="0" smtClean="0"/>
              <a:t>前推、直通、转发、相关数据通路</a:t>
            </a:r>
            <a:r>
              <a:rPr lang="zh-CN" altLang="en-US" sz="4000" b="1" dirty="0" smtClean="0"/>
              <a:t>）</a:t>
            </a:r>
            <a:endParaRPr lang="en-US" altLang="zh-CN" sz="4000" b="1" dirty="0"/>
          </a:p>
        </p:txBody>
      </p:sp>
      <p:sp>
        <p:nvSpPr>
          <p:cNvPr id="37891" name="Rectangle 3"/>
          <p:cNvSpPr>
            <a:spLocks noGrp="1" noChangeArrowheads="1"/>
          </p:cNvSpPr>
          <p:nvPr>
            <p:ph type="body" idx="1"/>
          </p:nvPr>
        </p:nvSpPr>
        <p:spPr/>
        <p:txBody>
          <a:bodyPr/>
          <a:lstStyle/>
          <a:p>
            <a:r>
              <a:rPr lang="en-US" altLang="zh-CN" sz="2800" dirty="0">
                <a:solidFill>
                  <a:srgbClr val="000000"/>
                </a:solidFill>
                <a:latin typeface="Comic Sans MS" panose="030F0702030302020204" pitchFamily="66" charset="0"/>
              </a:rPr>
              <a:t>Generic name: </a:t>
            </a:r>
            <a:r>
              <a:rPr lang="en-US" altLang="zh-CN" sz="2800" dirty="0">
                <a:solidFill>
                  <a:srgbClr val="FD0128"/>
                </a:solidFill>
                <a:latin typeface="Comic Sans MS" panose="030F0702030302020204" pitchFamily="66" charset="0"/>
              </a:rPr>
              <a:t>forwarding ( bypass, short-circuiting)</a:t>
            </a:r>
            <a:endParaRPr lang="en-US" altLang="zh-CN" sz="2800" dirty="0">
              <a:solidFill>
                <a:srgbClr val="FD0128"/>
              </a:solidFill>
            </a:endParaRPr>
          </a:p>
          <a:p>
            <a:pPr lvl="1">
              <a:lnSpc>
                <a:spcPts val="3400"/>
              </a:lnSpc>
            </a:pPr>
            <a:r>
              <a:rPr lang="zh-CN" altLang="en-US" sz="2400" b="1" dirty="0" smtClean="0">
                <a:solidFill>
                  <a:srgbClr val="000000"/>
                </a:solidFill>
                <a:latin typeface="Comic Sans MS" panose="030F0702030302020204" pitchFamily="66" charset="0"/>
              </a:rPr>
              <a:t>仔细观察，发现有冒险指令需要的</a:t>
            </a:r>
            <a:r>
              <a:rPr lang="zh-CN" altLang="en-US" sz="2400" b="1" dirty="0" smtClean="0">
                <a:solidFill>
                  <a:srgbClr val="0070C0"/>
                </a:solidFill>
                <a:latin typeface="Comic Sans MS" panose="030F0702030302020204" pitchFamily="66" charset="0"/>
              </a:rPr>
              <a:t>结果</a:t>
            </a:r>
            <a:r>
              <a:rPr lang="zh-CN" altLang="en-US" sz="2400" b="1" dirty="0" smtClean="0">
                <a:solidFill>
                  <a:srgbClr val="000000"/>
                </a:solidFill>
                <a:latin typeface="Comic Sans MS" panose="030F0702030302020204" pitchFamily="66" charset="0"/>
              </a:rPr>
              <a:t>可能</a:t>
            </a:r>
            <a:r>
              <a:rPr lang="zh-CN" altLang="en-US" sz="2400" b="1" dirty="0" smtClean="0">
                <a:solidFill>
                  <a:srgbClr val="0070C0"/>
                </a:solidFill>
                <a:latin typeface="Comic Sans MS" panose="030F0702030302020204" pitchFamily="66" charset="0"/>
              </a:rPr>
              <a:t>已经计算</a:t>
            </a:r>
            <a:r>
              <a:rPr lang="zh-CN" altLang="en-US" sz="2400" b="1" dirty="0" smtClean="0">
                <a:solidFill>
                  <a:srgbClr val="000000"/>
                </a:solidFill>
                <a:latin typeface="Comic Sans MS" panose="030F0702030302020204" pitchFamily="66" charset="0"/>
              </a:rPr>
              <a:t>出来，存放在</a:t>
            </a:r>
            <a:r>
              <a:rPr lang="zh-CN" altLang="en-US" sz="2400" b="1" dirty="0" smtClean="0">
                <a:solidFill>
                  <a:srgbClr val="0070C0"/>
                </a:solidFill>
                <a:latin typeface="Comic Sans MS" panose="030F0702030302020204" pitchFamily="66" charset="0"/>
              </a:rPr>
              <a:t>流水线寄存器中</a:t>
            </a:r>
            <a:endParaRPr lang="en-US" altLang="zh-CN" sz="2400" b="1" dirty="0">
              <a:solidFill>
                <a:srgbClr val="0070C0"/>
              </a:solidFill>
              <a:latin typeface="Comic Sans MS" panose="030F0702030302020204" pitchFamily="66" charset="0"/>
            </a:endParaRPr>
          </a:p>
          <a:p>
            <a:pPr lvl="1">
              <a:lnSpc>
                <a:spcPts val="3400"/>
              </a:lnSpc>
            </a:pPr>
            <a:r>
              <a:rPr lang="zh-CN" altLang="en-US" sz="2400" b="1" dirty="0" smtClean="0">
                <a:solidFill>
                  <a:srgbClr val="000000"/>
                </a:solidFill>
                <a:latin typeface="Comic Sans MS" panose="030F0702030302020204" pitchFamily="66" charset="0"/>
              </a:rPr>
              <a:t>可以在数据通路上增加数据线（</a:t>
            </a:r>
            <a:r>
              <a:rPr lang="en-US" altLang="zh-CN" sz="2400" b="1" dirty="0" smtClean="0">
                <a:solidFill>
                  <a:srgbClr val="C00000"/>
                </a:solidFill>
                <a:latin typeface="Comic Sans MS" panose="030F0702030302020204" pitchFamily="66" charset="0"/>
              </a:rPr>
              <a:t> buses </a:t>
            </a:r>
            <a:r>
              <a:rPr lang="zh-CN" altLang="en-US" sz="2400" b="1" dirty="0" smtClean="0">
                <a:solidFill>
                  <a:srgbClr val="000000"/>
                </a:solidFill>
                <a:latin typeface="Comic Sans MS" panose="030F0702030302020204" pitchFamily="66" charset="0"/>
              </a:rPr>
              <a:t>）传送这些结果</a:t>
            </a:r>
            <a:endParaRPr lang="en-US" altLang="zh-CN" sz="2400" b="1" dirty="0">
              <a:solidFill>
                <a:srgbClr val="000000"/>
              </a:solidFill>
              <a:latin typeface="Comic Sans MS" panose="030F0702030302020204" pitchFamily="66" charset="0"/>
            </a:endParaRPr>
          </a:p>
          <a:p>
            <a:pPr lvl="1">
              <a:lnSpc>
                <a:spcPts val="3400"/>
              </a:lnSpc>
            </a:pPr>
            <a:r>
              <a:rPr lang="zh-CN" altLang="en-US" sz="2400" b="1" dirty="0" smtClean="0">
                <a:solidFill>
                  <a:srgbClr val="000000"/>
                </a:solidFill>
                <a:latin typeface="Comic Sans MS" panose="030F0702030302020204" pitchFamily="66" charset="0"/>
              </a:rPr>
              <a:t>这些</a:t>
            </a:r>
            <a:r>
              <a:rPr lang="en-US" altLang="zh-CN" sz="2400" b="1" dirty="0" smtClean="0">
                <a:solidFill>
                  <a:srgbClr val="000000"/>
                </a:solidFill>
                <a:latin typeface="Comic Sans MS" panose="030F0702030302020204" pitchFamily="66" charset="0"/>
              </a:rPr>
              <a:t> </a:t>
            </a:r>
            <a:r>
              <a:rPr lang="en-US" altLang="zh-CN" sz="2400" b="1" dirty="0" smtClean="0">
                <a:solidFill>
                  <a:srgbClr val="C00000"/>
                </a:solidFill>
                <a:latin typeface="Comic Sans MS" panose="030F0702030302020204" pitchFamily="66" charset="0"/>
              </a:rPr>
              <a:t>buses</a:t>
            </a:r>
            <a:r>
              <a:rPr lang="zh-CN" altLang="en-US" sz="2400" b="1" dirty="0" smtClean="0">
                <a:latin typeface="Comic Sans MS" panose="030F0702030302020204" pitchFamily="66" charset="0"/>
              </a:rPr>
              <a:t>在数据通路中总是</a:t>
            </a:r>
            <a:r>
              <a:rPr lang="en-US" altLang="zh-CN" sz="2400" b="1" dirty="0" smtClean="0">
                <a:latin typeface="Comic Sans MS" panose="030F0702030302020204" pitchFamily="66" charset="0"/>
              </a:rPr>
              <a:t>“</a:t>
            </a:r>
            <a:r>
              <a:rPr lang="en-US" altLang="zh-CN" sz="2400" b="1" dirty="0" smtClean="0">
                <a:solidFill>
                  <a:srgbClr val="000000"/>
                </a:solidFill>
                <a:latin typeface="Comic Sans MS" panose="030F0702030302020204" pitchFamily="66" charset="0"/>
              </a:rPr>
              <a:t>point </a:t>
            </a:r>
            <a:r>
              <a:rPr lang="en-US" altLang="zh-CN" sz="2400" b="1" dirty="0">
                <a:solidFill>
                  <a:srgbClr val="000000"/>
                </a:solidFill>
                <a:latin typeface="Comic Sans MS" panose="030F0702030302020204" pitchFamily="66" charset="0"/>
              </a:rPr>
              <a:t>backwards</a:t>
            </a:r>
            <a:r>
              <a:rPr lang="en-US" altLang="zh-CN" sz="2400" b="1" dirty="0" smtClean="0">
                <a:solidFill>
                  <a:srgbClr val="000000"/>
                </a:solidFill>
                <a:latin typeface="Comic Sans MS" panose="030F0702030302020204" pitchFamily="66" charset="0"/>
              </a:rPr>
              <a:t>”</a:t>
            </a:r>
            <a:r>
              <a:rPr lang="zh-CN" altLang="en-US" sz="2400" b="1" dirty="0" smtClean="0">
                <a:solidFill>
                  <a:srgbClr val="000000"/>
                </a:solidFill>
                <a:latin typeface="Comic Sans MS" panose="030F0702030302020204" pitchFamily="66" charset="0"/>
              </a:rPr>
              <a:t>，</a:t>
            </a:r>
            <a:r>
              <a:rPr lang="zh-CN" altLang="en-US" sz="2400" b="1" dirty="0" smtClean="0">
                <a:solidFill>
                  <a:srgbClr val="C00000"/>
                </a:solidFill>
                <a:latin typeface="Comic Sans MS" panose="030F0702030302020204" pitchFamily="66" charset="0"/>
              </a:rPr>
              <a:t>从后面的流水段连接到前面的流水段</a:t>
            </a:r>
            <a:endParaRPr lang="en-US" altLang="zh-CN" sz="2400" b="1" dirty="0">
              <a:solidFill>
                <a:srgbClr val="C00000"/>
              </a:solidFill>
              <a:latin typeface="Comic Sans MS" panose="030F0702030302020204" pitchFamily="66" charset="0"/>
            </a:endParaRPr>
          </a:p>
          <a:p>
            <a:endParaRPr lang="en-US" altLang="zh-CN" sz="36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fontScale="90000"/>
          </a:bodyPr>
          <a:lstStyle/>
          <a:p>
            <a:r>
              <a:rPr lang="zh-CN" altLang="en-US" b="1" dirty="0" smtClean="0"/>
              <a:t>直通技术：</a:t>
            </a:r>
            <a:br>
              <a:rPr lang="en-US" altLang="zh-CN" b="1" dirty="0"/>
            </a:br>
            <a:r>
              <a:rPr lang="zh-CN" altLang="en-US" b="1" dirty="0" smtClean="0"/>
              <a:t>减少数据冒险</a:t>
            </a:r>
            <a:r>
              <a:rPr lang="zh-CN" altLang="en-US" b="1" dirty="0" smtClean="0">
                <a:solidFill>
                  <a:srgbClr val="FF0000"/>
                </a:solidFill>
              </a:rPr>
              <a:t>停顿</a:t>
            </a:r>
            <a:endParaRPr lang="en-US" altLang="zh-CN" b="1" dirty="0">
              <a:solidFill>
                <a:srgbClr val="FF0000"/>
              </a:solidFill>
              <a:latin typeface="Arial" panose="020B0604020202020204" pitchFamily="34" charset="0"/>
            </a:endParaRPr>
          </a:p>
        </p:txBody>
      </p:sp>
      <p:sp>
        <p:nvSpPr>
          <p:cNvPr id="38915" name="Rectangle 3"/>
          <p:cNvSpPr>
            <a:spLocks noGrp="1" noChangeArrowheads="1"/>
          </p:cNvSpPr>
          <p:nvPr>
            <p:ph type="body" idx="1"/>
          </p:nvPr>
        </p:nvSpPr>
        <p:spPr>
          <a:xfrm>
            <a:off x="304800" y="1447800"/>
            <a:ext cx="8534400" cy="552440"/>
          </a:xfrm>
        </p:spPr>
        <p:txBody>
          <a:bodyPr>
            <a:normAutofit/>
          </a:bodyPr>
          <a:lstStyle/>
          <a:p>
            <a:r>
              <a:rPr lang="zh-CN" altLang="en-US" sz="2800" b="1" dirty="0" smtClean="0">
                <a:solidFill>
                  <a:srgbClr val="0070C0"/>
                </a:solidFill>
                <a:latin typeface="Comic Sans MS" panose="030F0702030302020204" pitchFamily="66" charset="0"/>
              </a:rPr>
              <a:t>数据可能已经</a:t>
            </a:r>
            <a:r>
              <a:rPr lang="zh-CN" altLang="en-US" sz="2800" b="1" dirty="0" smtClean="0">
                <a:solidFill>
                  <a:srgbClr val="FF0000"/>
                </a:solidFill>
                <a:latin typeface="Comic Sans MS" panose="030F0702030302020204" pitchFamily="66" charset="0"/>
              </a:rPr>
              <a:t>计算好</a:t>
            </a:r>
            <a:r>
              <a:rPr lang="en-US" altLang="zh-CN" sz="2800" b="1" dirty="0" smtClean="0">
                <a:solidFill>
                  <a:srgbClr val="000000"/>
                </a:solidFill>
                <a:latin typeface="Comic Sans MS" panose="030F0702030302020204" pitchFamily="66" charset="0"/>
              </a:rPr>
              <a:t>—</a:t>
            </a:r>
            <a:r>
              <a:rPr lang="zh-CN" altLang="en-US" sz="2800" b="1" dirty="0" smtClean="0">
                <a:solidFill>
                  <a:srgbClr val="0070C0"/>
                </a:solidFill>
                <a:latin typeface="Comic Sans MS" panose="030F0702030302020204" pitchFamily="66" charset="0"/>
              </a:rPr>
              <a:t>只是</a:t>
            </a:r>
            <a:r>
              <a:rPr lang="zh-CN" altLang="en-US" sz="2800" b="1" dirty="0" smtClean="0">
                <a:solidFill>
                  <a:srgbClr val="FF0000"/>
                </a:solidFill>
                <a:latin typeface="Comic Sans MS" panose="030F0702030302020204" pitchFamily="66" charset="0"/>
              </a:rPr>
              <a:t>不在</a:t>
            </a:r>
            <a:r>
              <a:rPr lang="zh-CN" altLang="en-US" sz="2800" b="1" dirty="0" smtClean="0">
                <a:solidFill>
                  <a:srgbClr val="0070C0"/>
                </a:solidFill>
                <a:latin typeface="Comic Sans MS" panose="030F0702030302020204" pitchFamily="66" charset="0"/>
              </a:rPr>
              <a:t>寄存器堆中</a:t>
            </a:r>
            <a:endParaRPr lang="en-US" altLang="zh-CN" b="1" dirty="0">
              <a:solidFill>
                <a:srgbClr val="0070C0"/>
              </a:solidFill>
            </a:endParaRPr>
          </a:p>
        </p:txBody>
      </p:sp>
      <p:graphicFrame>
        <p:nvGraphicFramePr>
          <p:cNvPr id="38916" name="Object 4"/>
          <p:cNvGraphicFramePr>
            <a:graphicFrameLocks noChangeAspect="1"/>
          </p:cNvGraphicFramePr>
          <p:nvPr/>
        </p:nvGraphicFramePr>
        <p:xfrm>
          <a:off x="304483" y="2367757"/>
          <a:ext cx="8552815" cy="11741150"/>
        </p:xfrm>
        <a:graphic>
          <a:graphicData uri="http://schemas.openxmlformats.org/presentationml/2006/ole">
            <mc:AlternateContent xmlns:mc="http://schemas.openxmlformats.org/markup-compatibility/2006">
              <mc:Choice xmlns:v="urn:schemas-microsoft-com:vml" Requires="v">
                <p:oleObj spid="_x0000_s9217" name="Picture" r:id="rId1" imgW="4476750" imgH="6524625" progId="Word.Picture.8">
                  <p:embed/>
                </p:oleObj>
              </mc:Choice>
              <mc:Fallback>
                <p:oleObj name="Picture" r:id="rId1" imgW="4476750" imgH="6524625" progId="Word.Picture.8">
                  <p:embed/>
                  <p:pic>
                    <p:nvPicPr>
                      <p:cNvPr id="0" name="图片 9216"/>
                      <p:cNvPicPr>
                        <a:picLocks noChangeAspect="1"/>
                      </p:cNvPicPr>
                      <p:nvPr/>
                    </p:nvPicPr>
                    <p:blipFill>
                      <a:blip r:embed="rId2"/>
                      <a:stretch>
                        <a:fillRect/>
                      </a:stretch>
                    </p:blipFill>
                    <p:spPr>
                      <a:xfrm>
                        <a:off x="304483" y="2367757"/>
                        <a:ext cx="8552815" cy="11741150"/>
                      </a:xfrm>
                      <a:prstGeom prst="rect">
                        <a:avLst/>
                      </a:prstGeom>
                      <a:noFill/>
                      <a:ln w="9525">
                        <a:noFill/>
                        <a:miter/>
                      </a:ln>
                    </p:spPr>
                  </p:pic>
                </p:oleObj>
              </mc:Fallback>
            </mc:AlternateContent>
          </a:graphicData>
        </a:graphic>
      </p:graphicFrame>
      <p:sp>
        <p:nvSpPr>
          <p:cNvPr id="38917" name="Line 5"/>
          <p:cNvSpPr>
            <a:spLocks noChangeShapeType="1"/>
          </p:cNvSpPr>
          <p:nvPr/>
        </p:nvSpPr>
        <p:spPr bwMode="auto">
          <a:xfrm>
            <a:off x="3566160" y="1871345"/>
            <a:ext cx="1348105" cy="1132205"/>
          </a:xfrm>
          <a:prstGeom prst="line">
            <a:avLst/>
          </a:prstGeom>
          <a:noFill/>
          <a:ln w="12700" cmpd="sng">
            <a:solidFill>
              <a:srgbClr val="66FF33"/>
            </a:solidFill>
            <a:prstDash val="solid"/>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18" name="Line 6"/>
          <p:cNvSpPr>
            <a:spLocks noChangeShapeType="1"/>
          </p:cNvSpPr>
          <p:nvPr/>
        </p:nvSpPr>
        <p:spPr bwMode="auto">
          <a:xfrm flipH="1">
            <a:off x="7044690" y="1905000"/>
            <a:ext cx="194310" cy="1098550"/>
          </a:xfrm>
          <a:prstGeom prst="line">
            <a:avLst/>
          </a:prstGeom>
          <a:noFill/>
          <a:ln w="12700" cmpd="sng">
            <a:solidFill>
              <a:srgbClr val="66FF33"/>
            </a:solidFill>
            <a:prstDash val="solid"/>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19" name="Text Box 7"/>
          <p:cNvSpPr txBox="1">
            <a:spLocks noChangeArrowheads="1"/>
          </p:cNvSpPr>
          <p:nvPr/>
        </p:nvSpPr>
        <p:spPr bwMode="auto">
          <a:xfrm>
            <a:off x="1600200" y="5715000"/>
            <a:ext cx="4816475"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sz="2000" b="1">
                <a:solidFill>
                  <a:srgbClr val="CC0099"/>
                </a:solidFill>
                <a:latin typeface="Times New Roman" panose="02020603050405020304" pitchFamily="18" charset="0"/>
                <a:sym typeface="Symbol" panose="05050102010706020507" pitchFamily="18" charset="2"/>
              </a:rPr>
              <a:t>EX/MEM.ALUoutput  ALU input port</a:t>
            </a:r>
            <a:endParaRPr lang="en-US" altLang="zh-CN" sz="2000" b="1">
              <a:latin typeface="Times New Roman" panose="02020603050405020304" pitchFamily="18" charset="0"/>
              <a:sym typeface="Symbol" panose="05050102010706020507" pitchFamily="18" charset="2"/>
            </a:endParaRPr>
          </a:p>
          <a:p>
            <a:pPr eaLnBrk="1" hangingPunct="1"/>
            <a:r>
              <a:rPr lang="en-US" altLang="zh-CN" sz="2000" b="1">
                <a:solidFill>
                  <a:srgbClr val="FF3300"/>
                </a:solidFill>
                <a:latin typeface="Times New Roman" panose="02020603050405020304" pitchFamily="18" charset="0"/>
                <a:sym typeface="Symbol" panose="05050102010706020507" pitchFamily="18" charset="2"/>
              </a:rPr>
              <a:t>MEM/WB.ALUoutput  ALU input port</a:t>
            </a:r>
            <a:r>
              <a:rPr lang="en-US" altLang="zh-CN" sz="2400" b="1">
                <a:solidFill>
                  <a:srgbClr val="FF3300"/>
                </a:solidFill>
                <a:latin typeface="Times New Roman" panose="02020603050405020304" pitchFamily="18" charset="0"/>
                <a:sym typeface="Symbol" panose="05050102010706020507" pitchFamily="18" charset="2"/>
              </a:rPr>
              <a:t>  </a:t>
            </a:r>
            <a:endParaRPr lang="en-US" altLang="zh-CN" sz="2400" b="1">
              <a:solidFill>
                <a:srgbClr val="FF3300"/>
              </a:solidFill>
              <a:latin typeface="Times New Roman" panose="02020603050405020304" pitchFamily="18" charset="0"/>
              <a:sym typeface="Symbol" panose="05050102010706020507" pitchFamily="18" charset="2"/>
            </a:endParaRPr>
          </a:p>
        </p:txBody>
      </p:sp>
      <p:sp>
        <p:nvSpPr>
          <p:cNvPr id="38920" name="Line 8"/>
          <p:cNvSpPr>
            <a:spLocks noChangeShapeType="1"/>
          </p:cNvSpPr>
          <p:nvPr/>
        </p:nvSpPr>
        <p:spPr bwMode="auto">
          <a:xfrm>
            <a:off x="304800" y="5867400"/>
            <a:ext cx="1295400" cy="0"/>
          </a:xfrm>
          <a:prstGeom prst="line">
            <a:avLst/>
          </a:prstGeom>
          <a:noFill/>
          <a:ln w="28575" cap="rnd">
            <a:solidFill>
              <a:srgbClr val="80008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1" name="Line 9"/>
          <p:cNvSpPr>
            <a:spLocks noChangeShapeType="1"/>
          </p:cNvSpPr>
          <p:nvPr/>
        </p:nvSpPr>
        <p:spPr bwMode="auto">
          <a:xfrm>
            <a:off x="304800" y="6248400"/>
            <a:ext cx="1295400" cy="0"/>
          </a:xfrm>
          <a:prstGeom prst="line">
            <a:avLst/>
          </a:prstGeom>
          <a:noFill/>
          <a:ln w="28575" cap="rnd">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灯片编号占位符 9"/>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04F34E9F-99C4-4205-9099-E47A1F16450D}" type="slidenum">
              <a:rPr lang="en-US" altLang="zh-CN"/>
            </a:fld>
            <a:endParaRPr lang="en-US" altLang="zh-CN"/>
          </a:p>
        </p:txBody>
      </p:sp>
      <p:sp>
        <p:nvSpPr>
          <p:cNvPr id="12" name="Title 8"/>
          <p:cNvSpPr txBox="1"/>
          <p:nvPr/>
        </p:nvSpPr>
        <p:spPr>
          <a:xfrm>
            <a:off x="436180"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rPr>
              <a:t>1</a:t>
            </a:r>
            <a:r>
              <a:rPr altLang="en-US" sz="2800" dirty="0" smtClean="0">
                <a:solidFill>
                  <a:srgbClr val="0000FF"/>
                </a:solidFill>
                <a:latin typeface="华文中宋" panose="02010600040101010101" pitchFamily="2" charset="-122"/>
                <a:ea typeface="华文中宋" panose="02010600040101010101" pitchFamily="2" charset="-122"/>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13" name="Rectangle 2"/>
          <p:cNvSpPr txBox="1">
            <a:spLocks noChangeArrowheads="1"/>
          </p:cNvSpPr>
          <p:nvPr/>
        </p:nvSpPr>
        <p:spPr>
          <a:xfrm>
            <a:off x="129480" y="1124818"/>
            <a:ext cx="8763000" cy="1800126"/>
          </a:xfrm>
          <a:prstGeom prst="rect">
            <a:avLst/>
          </a:prstGeom>
        </p:spPr>
        <p:txBody>
          <a:bodyPr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647700" lvl="1" indent="-457200" algn="just">
              <a:buFont typeface="Wingdings" panose="05000000000000000000" pitchFamily="2" charset="2"/>
              <a:buChar char="n"/>
              <a:defRPr/>
            </a:pPr>
            <a:r>
              <a:rPr lang="zh-CN" altLang="en-US" dirty="0" smtClean="0">
                <a:latin typeface="华文中宋" panose="02010600040101010101" pitchFamily="2" charset="-122"/>
                <a:ea typeface="华文中宋" panose="02010600040101010101" pitchFamily="2" charset="-122"/>
              </a:rPr>
              <a:t>重叠方式需要解决的问题</a:t>
            </a:r>
            <a:endParaRPr lang="zh-CN" altLang="en-US" dirty="0" smtClean="0">
              <a:latin typeface="华文中宋" panose="02010600040101010101" pitchFamily="2" charset="-122"/>
              <a:ea typeface="华文中宋" panose="02010600040101010101" pitchFamily="2" charset="-122"/>
            </a:endParaRPr>
          </a:p>
          <a:p>
            <a:pPr marL="533400" indent="-533400">
              <a:spcAft>
                <a:spcPts val="600"/>
              </a:spcAft>
              <a:defRPr/>
            </a:pPr>
            <a:r>
              <a:rPr lang="zh-CN" altLang="en-US" sz="2800" dirty="0" smtClean="0">
                <a:solidFill>
                  <a:srgbClr val="FF0000"/>
                </a:solidFill>
                <a:latin typeface="华文中宋" panose="02010600040101010101" pitchFamily="2" charset="-122"/>
                <a:ea typeface="华文中宋" panose="02010600040101010101" pitchFamily="2" charset="-122"/>
              </a:rPr>
              <a:t>问题</a:t>
            </a:r>
            <a:r>
              <a:rPr lang="en-US" altLang="zh-CN" sz="2800" dirty="0" smtClean="0">
                <a:solidFill>
                  <a:srgbClr val="FF0000"/>
                </a:solidFill>
                <a:latin typeface="华文中宋" panose="02010600040101010101" pitchFamily="2" charset="-122"/>
                <a:ea typeface="华文中宋" panose="02010600040101010101" pitchFamily="2" charset="-122"/>
              </a:rPr>
              <a:t>1</a:t>
            </a:r>
            <a:r>
              <a:rPr lang="zh-CN" altLang="en-US" sz="2800" dirty="0" smtClean="0">
                <a:latin typeface="华文中宋" panose="02010600040101010101" pitchFamily="2" charset="-122"/>
                <a:ea typeface="华文中宋" panose="02010600040101010101" pitchFamily="2" charset="-122"/>
              </a:rPr>
              <a:t>：为了实现取指、分析指令、执行指令同时进行，需要有对应的独立部件。</a:t>
            </a:r>
            <a:endParaRPr lang="zh-CN" altLang="en-US" sz="2800" dirty="0" smtClean="0">
              <a:latin typeface="华文中宋" panose="02010600040101010101" pitchFamily="2" charset="-122"/>
              <a:ea typeface="华文中宋" panose="02010600040101010101" pitchFamily="2" charset="-122"/>
            </a:endParaRPr>
          </a:p>
        </p:txBody>
      </p:sp>
      <p:sp>
        <p:nvSpPr>
          <p:cNvPr id="14" name="灯片编号占位符 6"/>
          <p:cNvSpPr>
            <a:spLocks noGrp="1"/>
          </p:cNvSpPr>
          <p:nvPr>
            <p:ph type="sldNum" sz="quarter" idx="12"/>
          </p:nvPr>
        </p:nvSpPr>
        <p:spPr bwMode="auto">
          <a:xfrm>
            <a:off x="6553200" y="585212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13F0FE43-BC18-4BDC-BE2E-7D6E7DF27506}" type="slidenum">
              <a:rPr lang="en-US" altLang="zh-CN" sz="1400" smtClean="0">
                <a:solidFill>
                  <a:srgbClr val="FFFFFF"/>
                </a:solidFill>
              </a:rPr>
            </a:fld>
            <a:endParaRPr lang="en-US" altLang="zh-CN" sz="1400" smtClean="0">
              <a:solidFill>
                <a:srgbClr val="FFFFFF"/>
              </a:solidFill>
            </a:endParaRPr>
          </a:p>
        </p:txBody>
      </p:sp>
      <p:sp>
        <p:nvSpPr>
          <p:cNvPr id="15" name="Line 4"/>
          <p:cNvSpPr>
            <a:spLocks noChangeShapeType="1"/>
          </p:cNvSpPr>
          <p:nvPr/>
        </p:nvSpPr>
        <p:spPr bwMode="auto">
          <a:xfrm>
            <a:off x="3052756" y="5042510"/>
            <a:ext cx="965200" cy="3175"/>
          </a:xfrm>
          <a:prstGeom prst="line">
            <a:avLst/>
          </a:prstGeom>
          <a:noFill/>
          <a:ln w="28575">
            <a:solidFill>
              <a:schemeClr val="tx1"/>
            </a:solidFill>
            <a:round/>
            <a:tailEnd type="arrow" w="med" len="med"/>
          </a:ln>
        </p:spPr>
        <p:txBody>
          <a:bodyPr/>
          <a:lstStyle/>
          <a:p>
            <a:endParaRPr lang="zh-CN" altLang="en-US"/>
          </a:p>
        </p:txBody>
      </p:sp>
      <p:sp>
        <p:nvSpPr>
          <p:cNvPr id="17" name="Line 7"/>
          <p:cNvSpPr>
            <a:spLocks noChangeShapeType="1"/>
          </p:cNvSpPr>
          <p:nvPr/>
        </p:nvSpPr>
        <p:spPr bwMode="auto">
          <a:xfrm>
            <a:off x="4767268" y="5042510"/>
            <a:ext cx="749300" cy="0"/>
          </a:xfrm>
          <a:prstGeom prst="line">
            <a:avLst/>
          </a:prstGeom>
          <a:noFill/>
          <a:ln w="28575">
            <a:solidFill>
              <a:schemeClr val="tx1"/>
            </a:solidFill>
            <a:round/>
            <a:tailEnd type="arrow" w="med" len="med"/>
          </a:ln>
        </p:spPr>
        <p:txBody>
          <a:bodyPr/>
          <a:lstStyle/>
          <a:p>
            <a:endParaRPr lang="zh-CN" altLang="en-US"/>
          </a:p>
        </p:txBody>
      </p:sp>
      <p:sp>
        <p:nvSpPr>
          <p:cNvPr id="18" name="Line 8"/>
          <p:cNvSpPr>
            <a:spLocks noChangeShapeType="1"/>
          </p:cNvSpPr>
          <p:nvPr/>
        </p:nvSpPr>
        <p:spPr bwMode="auto">
          <a:xfrm>
            <a:off x="6410342" y="5042510"/>
            <a:ext cx="749300" cy="0"/>
          </a:xfrm>
          <a:prstGeom prst="line">
            <a:avLst/>
          </a:prstGeom>
          <a:noFill/>
          <a:ln w="28575">
            <a:solidFill>
              <a:schemeClr val="tx1"/>
            </a:solidFill>
            <a:round/>
            <a:tailEnd type="arrow" w="med" len="med"/>
          </a:ln>
        </p:spPr>
        <p:txBody>
          <a:bodyPr/>
          <a:lstStyle/>
          <a:p>
            <a:endParaRPr lang="zh-CN" altLang="en-US"/>
          </a:p>
        </p:txBody>
      </p:sp>
      <p:sp>
        <p:nvSpPr>
          <p:cNvPr id="19" name="Line 19"/>
          <p:cNvSpPr>
            <a:spLocks noChangeShapeType="1"/>
          </p:cNvSpPr>
          <p:nvPr/>
        </p:nvSpPr>
        <p:spPr bwMode="auto">
          <a:xfrm>
            <a:off x="1695434" y="5042510"/>
            <a:ext cx="534987" cy="3175"/>
          </a:xfrm>
          <a:prstGeom prst="line">
            <a:avLst/>
          </a:prstGeom>
          <a:noFill/>
          <a:ln w="28575">
            <a:solidFill>
              <a:schemeClr val="tx1"/>
            </a:solidFill>
            <a:round/>
            <a:tailEnd type="arrow" w="med" len="med"/>
          </a:ln>
        </p:spPr>
        <p:txBody>
          <a:bodyPr/>
          <a:lstStyle/>
          <a:p>
            <a:endParaRPr lang="zh-CN" altLang="en-US"/>
          </a:p>
        </p:txBody>
      </p:sp>
      <p:sp>
        <p:nvSpPr>
          <p:cNvPr id="20" name="Rectangle 26"/>
          <p:cNvSpPr>
            <a:spLocks noChangeArrowheads="1"/>
          </p:cNvSpPr>
          <p:nvPr/>
        </p:nvSpPr>
        <p:spPr bwMode="auto">
          <a:xfrm>
            <a:off x="195236" y="4542444"/>
            <a:ext cx="1928826" cy="461665"/>
          </a:xfrm>
          <a:prstGeom prst="rect">
            <a:avLst/>
          </a:prstGeom>
          <a:noFill/>
          <a:ln w="28575">
            <a:noFill/>
            <a:miter lim="800000"/>
          </a:ln>
          <a:effectLst/>
        </p:spPr>
        <p:txBody>
          <a:bodyPr wrap="square">
            <a:spAutoFit/>
          </a:bodyPr>
          <a:lstStyle/>
          <a:p>
            <a:pPr algn="l"/>
            <a:r>
              <a:rPr lang="zh-CN" altLang="en-US" sz="2400" dirty="0" smtClean="0"/>
              <a:t>指令流入</a:t>
            </a:r>
            <a:endParaRPr lang="en-US" altLang="zh-CN" sz="2400" dirty="0"/>
          </a:p>
        </p:txBody>
      </p:sp>
      <p:grpSp>
        <p:nvGrpSpPr>
          <p:cNvPr id="21" name="Group 27"/>
          <p:cNvGrpSpPr/>
          <p:nvPr/>
        </p:nvGrpSpPr>
        <p:grpSpPr bwMode="auto">
          <a:xfrm>
            <a:off x="2232032" y="4269396"/>
            <a:ext cx="809625" cy="1408112"/>
            <a:chOff x="363" y="403"/>
            <a:chExt cx="363" cy="403"/>
          </a:xfrm>
        </p:grpSpPr>
        <p:sp>
          <p:nvSpPr>
            <p:cNvPr id="22" name="Rectangle 28"/>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r>
                <a:rPr lang="zh-CN" altLang="en-US" sz="2400" dirty="0" smtClean="0"/>
                <a:t>取指</a:t>
              </a:r>
              <a:endParaRPr lang="en-US" altLang="zh-CN" sz="2400" dirty="0" smtClean="0"/>
            </a:p>
            <a:p>
              <a:r>
                <a:rPr lang="zh-CN" altLang="en-US" sz="2400" dirty="0" smtClean="0"/>
                <a:t>令</a:t>
              </a:r>
              <a:endParaRPr lang="en-US" altLang="zh-CN" sz="2400" dirty="0" smtClean="0"/>
            </a:p>
            <a:p>
              <a:r>
                <a:rPr lang="zh-CN" altLang="en-US" sz="2400" dirty="0" smtClean="0"/>
                <a:t>部件</a:t>
              </a:r>
              <a:endParaRPr lang="en-US" altLang="zh-CN" sz="2400" dirty="0"/>
            </a:p>
          </p:txBody>
        </p:sp>
        <p:sp>
          <p:nvSpPr>
            <p:cNvPr id="23" name="Rectangle 29"/>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endParaRPr lang="zh-CN" altLang="en-US"/>
            </a:p>
          </p:txBody>
        </p:sp>
      </p:grpSp>
      <p:grpSp>
        <p:nvGrpSpPr>
          <p:cNvPr id="24" name="Group 30"/>
          <p:cNvGrpSpPr/>
          <p:nvPr/>
        </p:nvGrpSpPr>
        <p:grpSpPr bwMode="auto">
          <a:xfrm>
            <a:off x="3952882" y="4269396"/>
            <a:ext cx="809625" cy="1408112"/>
            <a:chOff x="1134" y="403"/>
            <a:chExt cx="363" cy="403"/>
          </a:xfrm>
        </p:grpSpPr>
        <p:sp>
          <p:nvSpPr>
            <p:cNvPr id="25" name="Rectangle 31"/>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r>
                <a:rPr lang="zh-CN" altLang="en-US" sz="2400" dirty="0" smtClean="0"/>
                <a:t>分析</a:t>
              </a:r>
              <a:endParaRPr lang="en-US" altLang="zh-CN" sz="2400" dirty="0" smtClean="0"/>
            </a:p>
            <a:p>
              <a:endParaRPr lang="en-US" altLang="zh-CN" sz="2400" dirty="0" smtClean="0"/>
            </a:p>
            <a:p>
              <a:r>
                <a:rPr lang="zh-CN" altLang="en-US" sz="2400" dirty="0" smtClean="0"/>
                <a:t>部件</a:t>
              </a:r>
              <a:endParaRPr lang="en-US" altLang="zh-CN" sz="2400" dirty="0"/>
            </a:p>
          </p:txBody>
        </p:sp>
        <p:sp>
          <p:nvSpPr>
            <p:cNvPr id="26" name="Rectangle 32"/>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endParaRPr lang="zh-CN" altLang="en-US"/>
            </a:p>
          </p:txBody>
        </p:sp>
      </p:grpSp>
      <p:grpSp>
        <p:nvGrpSpPr>
          <p:cNvPr id="27" name="Group 33"/>
          <p:cNvGrpSpPr/>
          <p:nvPr/>
        </p:nvGrpSpPr>
        <p:grpSpPr bwMode="auto">
          <a:xfrm>
            <a:off x="5572132" y="4269396"/>
            <a:ext cx="809625" cy="1408112"/>
            <a:chOff x="1860" y="403"/>
            <a:chExt cx="363" cy="403"/>
          </a:xfrm>
        </p:grpSpPr>
        <p:sp>
          <p:nvSpPr>
            <p:cNvPr id="28" name="Rectangle 34"/>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r>
                <a:rPr lang="zh-CN" altLang="en-US" sz="2400" dirty="0" smtClean="0"/>
                <a:t>执行</a:t>
              </a:r>
              <a:endParaRPr lang="en-US" altLang="zh-CN" sz="2400" dirty="0" smtClean="0"/>
            </a:p>
            <a:p>
              <a:endParaRPr lang="en-US" altLang="zh-CN" sz="2400" dirty="0" smtClean="0"/>
            </a:p>
            <a:p>
              <a:r>
                <a:rPr lang="zh-CN" altLang="en-US" sz="2400" dirty="0" smtClean="0"/>
                <a:t>部件</a:t>
              </a:r>
              <a:endParaRPr lang="en-US" altLang="zh-CN" sz="2400" dirty="0"/>
            </a:p>
          </p:txBody>
        </p:sp>
        <p:sp>
          <p:nvSpPr>
            <p:cNvPr id="29" name="Rectangle 35"/>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endParaRPr lang="zh-CN" altLang="en-US"/>
            </a:p>
          </p:txBody>
        </p:sp>
      </p:grpSp>
      <p:sp>
        <p:nvSpPr>
          <p:cNvPr id="30" name="Rectangle 39"/>
          <p:cNvSpPr>
            <a:spLocks noChangeArrowheads="1"/>
          </p:cNvSpPr>
          <p:nvPr/>
        </p:nvSpPr>
        <p:spPr bwMode="auto">
          <a:xfrm>
            <a:off x="7196160" y="4613882"/>
            <a:ext cx="1785950" cy="658803"/>
          </a:xfrm>
          <a:prstGeom prst="rect">
            <a:avLst/>
          </a:prstGeom>
          <a:noFill/>
          <a:ln w="28575">
            <a:noFill/>
            <a:miter lim="800000"/>
          </a:ln>
          <a:effectLst/>
        </p:spPr>
        <p:txBody>
          <a:bodyPr/>
          <a:lstStyle/>
          <a:p>
            <a:pPr algn="l" eaLnBrk="1" hangingPunct="1"/>
            <a:r>
              <a:rPr lang="en-US" altLang="zh-CN" sz="2400" dirty="0"/>
              <a:t> </a:t>
            </a:r>
            <a:r>
              <a:rPr lang="zh-CN" altLang="en-US" sz="2400" dirty="0" smtClean="0"/>
              <a:t>指令流出</a:t>
            </a:r>
            <a:endParaRPr lang="zh-CN" altLang="en-US" sz="2800" dirty="0"/>
          </a:p>
          <a:p>
            <a:pPr algn="l"/>
            <a:endParaRPr lang="en-US" altLang="zh-CN" sz="2400" dirty="0"/>
          </a:p>
        </p:txBody>
      </p:sp>
      <p:sp>
        <p:nvSpPr>
          <p:cNvPr id="31" name="矩形 30"/>
          <p:cNvSpPr/>
          <p:nvPr/>
        </p:nvSpPr>
        <p:spPr>
          <a:xfrm>
            <a:off x="3428992" y="419795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072066" y="419795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a:stCxn id="32" idx="0"/>
          </p:cNvCxnSpPr>
          <p:nvPr/>
        </p:nvCxnSpPr>
        <p:spPr>
          <a:xfrm rot="5400000" flipH="1" flipV="1">
            <a:off x="5554272" y="3537157"/>
            <a:ext cx="214314" cy="11072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286512" y="3697892"/>
            <a:ext cx="1857388" cy="400110"/>
          </a:xfrm>
          <a:prstGeom prst="rect">
            <a:avLst/>
          </a:prstGeom>
          <a:noFill/>
        </p:spPr>
        <p:txBody>
          <a:bodyPr wrap="square" rtlCol="0">
            <a:spAutoFit/>
          </a:bodyPr>
          <a:lstStyle/>
          <a:p>
            <a:r>
              <a:rPr lang="zh-CN" altLang="en-US" sz="2000" b="1" dirty="0" smtClean="0">
                <a:solidFill>
                  <a:srgbClr val="0070C0"/>
                </a:solidFill>
              </a:rPr>
              <a:t>流水线锁存器</a:t>
            </a:r>
            <a:endParaRPr lang="zh-CN" altLang="en-US" sz="2000" b="1" dirty="0">
              <a:solidFill>
                <a:srgbClr val="0070C0"/>
              </a:solidFill>
            </a:endParaRPr>
          </a:p>
        </p:txBody>
      </p:sp>
      <p:sp>
        <p:nvSpPr>
          <p:cNvPr id="35" name="Rectangle 2"/>
          <p:cNvSpPr txBox="1">
            <a:spLocks noChangeArrowheads="1"/>
          </p:cNvSpPr>
          <p:nvPr/>
        </p:nvSpPr>
        <p:spPr>
          <a:xfrm>
            <a:off x="179512" y="2996952"/>
            <a:ext cx="3528392" cy="5759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00" lvl="1" indent="0" algn="just">
              <a:buFont typeface="Arial" panose="020B0604020202020204" pitchFamily="34" charset="0"/>
              <a:buNone/>
              <a:defRPr/>
            </a:pPr>
            <a:r>
              <a:rPr lang="zh-CN" altLang="en-US" sz="2800" b="1" dirty="0" smtClean="0">
                <a:solidFill>
                  <a:srgbClr val="0070C0"/>
                </a:solidFill>
              </a:rPr>
              <a:t>需暂存中间结果。</a:t>
            </a:r>
            <a:endParaRPr lang="en-US" altLang="zh-CN" sz="2800" b="1" dirty="0" smtClean="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77838" y="0"/>
            <a:ext cx="8229600" cy="706090"/>
          </a:xfrm>
        </p:spPr>
        <p:txBody>
          <a:bodyPr>
            <a:normAutofit/>
          </a:bodyPr>
          <a:lstStyle/>
          <a:p>
            <a:r>
              <a:rPr lang="en-US" altLang="zh-CN" sz="3200" b="1" dirty="0" smtClean="0"/>
              <a:t>Forwarding</a:t>
            </a:r>
            <a:r>
              <a:rPr lang="zh-CN" altLang="en-US" sz="3200" b="1" dirty="0" smtClean="0"/>
              <a:t>的硬件变化（</a:t>
            </a:r>
            <a:r>
              <a:rPr lang="en-US" altLang="zh-CN" sz="3200" b="1" dirty="0" smtClean="0"/>
              <a:t>i</a:t>
            </a:r>
            <a:r>
              <a:rPr lang="zh-CN" altLang="en-US" sz="3200" b="1" dirty="0" smtClean="0"/>
              <a:t>周期</a:t>
            </a:r>
            <a:r>
              <a:rPr lang="zh-CN" altLang="en-US" sz="3200" b="1" dirty="0" smtClean="0"/>
              <a:t>）</a:t>
            </a:r>
            <a:endParaRPr lang="en-US" altLang="zh-CN" sz="3200" b="1" dirty="0"/>
          </a:p>
        </p:txBody>
      </p:sp>
      <p:sp>
        <p:nvSpPr>
          <p:cNvPr id="39985" name="Line 49"/>
          <p:cNvSpPr>
            <a:spLocks noChangeShapeType="1"/>
          </p:cNvSpPr>
          <p:nvPr/>
        </p:nvSpPr>
        <p:spPr bwMode="auto">
          <a:xfrm>
            <a:off x="48418" y="5708651"/>
            <a:ext cx="609600"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734218" y="5491163"/>
            <a:ext cx="5275263" cy="118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dirty="0">
                <a:solidFill>
                  <a:srgbClr val="FF0000"/>
                </a:solidFill>
              </a:rPr>
              <a:t>EX/</a:t>
            </a:r>
            <a:r>
              <a:rPr lang="en-US" altLang="zh-CN" sz="2400" b="1" dirty="0" err="1">
                <a:solidFill>
                  <a:srgbClr val="FF0000"/>
                </a:solidFill>
              </a:rPr>
              <a:t>Mem.ALUoutput</a:t>
            </a:r>
            <a:r>
              <a:rPr lang="en-US" altLang="zh-CN" sz="2400" b="1" dirty="0">
                <a:solidFill>
                  <a:srgbClr val="FF0000"/>
                </a:solidFill>
              </a:rPr>
              <a:t> </a:t>
            </a:r>
            <a:r>
              <a:rPr lang="en-US" altLang="zh-CN" sz="2400" b="1" dirty="0">
                <a:solidFill>
                  <a:srgbClr val="FF0000"/>
                </a:solidFill>
                <a:sym typeface="Symbol" panose="05050102010706020507" pitchFamily="18" charset="2"/>
              </a:rPr>
              <a:t> ALU</a:t>
            </a:r>
            <a:r>
              <a:rPr kumimoji="0" lang="en-US" altLang="zh-CN" sz="2400" dirty="0">
                <a:solidFill>
                  <a:srgbClr val="FF0000"/>
                </a:solidFill>
                <a:sym typeface="Symbol" panose="05050102010706020507" pitchFamily="18" charset="2"/>
              </a:rPr>
              <a:t> input</a:t>
            </a:r>
            <a:endParaRPr kumimoji="0" lang="en-US" altLang="zh-CN" sz="2400" dirty="0">
              <a:solidFill>
                <a:srgbClr val="FF0000"/>
              </a:solidFill>
              <a:sym typeface="Symbol" panose="05050102010706020507" pitchFamily="18" charset="2"/>
            </a:endParaRPr>
          </a:p>
          <a:p>
            <a:pPr eaLnBrk="1" hangingPunct="1"/>
            <a:r>
              <a:rPr kumimoji="0" lang="en-US" altLang="zh-CN" sz="2400" b="1" dirty="0">
                <a:solidFill>
                  <a:srgbClr val="0000FF"/>
                </a:solidFill>
                <a:sym typeface="Symbol" panose="05050102010706020507" pitchFamily="18" charset="2"/>
              </a:rPr>
              <a:t>MEM/</a:t>
            </a:r>
            <a:r>
              <a:rPr kumimoji="0" lang="en-US" altLang="zh-CN" sz="2400" b="1" dirty="0" err="1">
                <a:solidFill>
                  <a:srgbClr val="0000FF"/>
                </a:solidFill>
                <a:sym typeface="Symbol" panose="05050102010706020507" pitchFamily="18" charset="2"/>
              </a:rPr>
              <a:t>WB.ALUoutput</a:t>
            </a:r>
            <a:r>
              <a:rPr kumimoji="0" lang="en-US" altLang="zh-CN" sz="2400" b="1" dirty="0">
                <a:solidFill>
                  <a:srgbClr val="0000FF"/>
                </a:solidFill>
                <a:sym typeface="Symbol" panose="05050102010706020507" pitchFamily="18" charset="2"/>
              </a:rPr>
              <a:t> </a:t>
            </a:r>
            <a:r>
              <a:rPr lang="en-US" altLang="zh-CN" sz="2400" b="1" dirty="0">
                <a:solidFill>
                  <a:srgbClr val="0000FF"/>
                </a:solidFill>
                <a:sym typeface="Symbol" panose="05050102010706020507" pitchFamily="18" charset="2"/>
              </a:rPr>
              <a:t> ALU</a:t>
            </a:r>
            <a:r>
              <a:rPr kumimoji="0" lang="en-US" altLang="zh-CN" sz="2400" b="1" dirty="0">
                <a:solidFill>
                  <a:srgbClr val="0000FF"/>
                </a:solidFill>
                <a:sym typeface="Symbol" panose="05050102010706020507" pitchFamily="18" charset="2"/>
              </a:rPr>
              <a:t> input</a:t>
            </a:r>
            <a:endParaRPr kumimoji="0" lang="en-US" altLang="zh-CN" sz="2400" dirty="0">
              <a:solidFill>
                <a:srgbClr val="0000FF"/>
              </a:solidFill>
              <a:latin typeface="Times New Roman" panose="02020603050405020304" pitchFamily="18" charset="0"/>
              <a:sym typeface="Symbol" panose="05050102010706020507" pitchFamily="18" charset="2"/>
            </a:endParaRPr>
          </a:p>
          <a:p>
            <a:pPr eaLnBrk="1" hangingPunct="1"/>
            <a:r>
              <a:rPr kumimoji="0" lang="en-US" altLang="zh-CN" sz="2400" dirty="0">
                <a:solidFill>
                  <a:srgbClr val="CC00FF"/>
                </a:solidFill>
                <a:sym typeface="Symbol" panose="05050102010706020507" pitchFamily="18" charset="2"/>
              </a:rPr>
              <a:t>MEM/WB.LMD </a:t>
            </a:r>
            <a:r>
              <a:rPr lang="en-US" altLang="zh-CN" sz="2400" b="1" dirty="0">
                <a:solidFill>
                  <a:srgbClr val="CC00FF"/>
                </a:solidFill>
                <a:sym typeface="Symbol" panose="05050102010706020507" pitchFamily="18" charset="2"/>
              </a:rPr>
              <a:t> ALU</a:t>
            </a:r>
            <a:r>
              <a:rPr kumimoji="0" lang="en-US" altLang="zh-CN" sz="2400" dirty="0">
                <a:solidFill>
                  <a:srgbClr val="CC00FF"/>
                </a:solidFill>
                <a:sym typeface="Symbol" panose="05050102010706020507" pitchFamily="18" charset="2"/>
              </a:rPr>
              <a:t> input</a:t>
            </a:r>
            <a:endParaRPr kumimoji="0" lang="en-US" altLang="zh-CN" sz="2400" dirty="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48418" y="6165851"/>
            <a:ext cx="609600"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48418" y="6546851"/>
            <a:ext cx="609600"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TextBox 5"/>
          <p:cNvSpPr txBox="1"/>
          <p:nvPr/>
        </p:nvSpPr>
        <p:spPr>
          <a:xfrm>
            <a:off x="141447" y="4582576"/>
            <a:ext cx="7678419" cy="400110"/>
          </a:xfrm>
          <a:prstGeom prst="rect">
            <a:avLst/>
          </a:prstGeom>
          <a:noFill/>
        </p:spPr>
        <p:txBody>
          <a:bodyPr wrap="square" rtlCol="0">
            <a:spAutoFit/>
          </a:bodyPr>
          <a:lstStyle/>
          <a:p>
            <a:r>
              <a:rPr lang="en-US" altLang="zh-CN" sz="2000" b="1" dirty="0" smtClean="0"/>
              <a:t>SUB R4,</a:t>
            </a:r>
            <a:r>
              <a:rPr lang="en-US" altLang="zh-CN" sz="2000" b="1" dirty="0" smtClean="0">
                <a:solidFill>
                  <a:srgbClr val="FF0000"/>
                </a:solidFill>
              </a:rPr>
              <a:t>R1</a:t>
            </a:r>
            <a:r>
              <a:rPr lang="en-US" altLang="zh-CN" sz="2000" b="1" dirty="0" smtClean="0"/>
              <a:t>,R5                  ADD </a:t>
            </a:r>
            <a:r>
              <a:rPr lang="en-US" altLang="zh-CN" sz="2000" b="1" dirty="0" smtClean="0">
                <a:solidFill>
                  <a:srgbClr val="FF0000"/>
                </a:solidFill>
              </a:rPr>
              <a:t>R1</a:t>
            </a:r>
            <a:r>
              <a:rPr lang="en-US" altLang="zh-CN" sz="2000" b="1" dirty="0" smtClean="0"/>
              <a:t>,R2,R3</a:t>
            </a:r>
            <a:endParaRPr lang="zh-CN" altLang="en-US" sz="2000" b="1" dirty="0"/>
          </a:p>
        </p:txBody>
      </p:sp>
      <p:grpSp>
        <p:nvGrpSpPr>
          <p:cNvPr id="55" name="Group 54"/>
          <p:cNvGrpSpPr/>
          <p:nvPr/>
        </p:nvGrpSpPr>
        <p:grpSpPr bwMode="auto">
          <a:xfrm>
            <a:off x="241300" y="610077"/>
            <a:ext cx="8763000" cy="3886200"/>
            <a:chOff x="172" y="912"/>
            <a:chExt cx="5520" cy="2448"/>
          </a:xfrm>
        </p:grpSpPr>
        <p:sp>
          <p:nvSpPr>
            <p:cNvPr id="56"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57"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MEM/WR</a:t>
              </a:r>
              <a:endParaRPr lang="en-US" altLang="zh-CN" sz="1800" b="1" dirty="0">
                <a:solidFill>
                  <a:srgbClr val="FFFF00"/>
                </a:solidFill>
              </a:endParaRPr>
            </a:p>
          </p:txBody>
        </p:sp>
        <p:sp>
          <p:nvSpPr>
            <p:cNvPr id="58"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ID/EX</a:t>
              </a:r>
              <a:endParaRPr lang="en-US" altLang="zh-CN" sz="1800" b="1" dirty="0">
                <a:solidFill>
                  <a:srgbClr val="FFFF00"/>
                </a:solidFill>
              </a:endParaRPr>
            </a:p>
          </p:txBody>
        </p:sp>
        <p:sp>
          <p:nvSpPr>
            <p:cNvPr id="59"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EX/MEM </a:t>
              </a:r>
              <a:endParaRPr lang="en-US" altLang="zh-CN" sz="1800" b="1" dirty="0">
                <a:solidFill>
                  <a:srgbClr val="FFFF00"/>
                </a:solidFill>
              </a:endParaRPr>
            </a:p>
          </p:txBody>
        </p:sp>
        <p:sp>
          <p:nvSpPr>
            <p:cNvPr id="60"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t>Data</a:t>
              </a:r>
              <a:endParaRPr lang="en-US" altLang="zh-CN" sz="1800" b="1"/>
            </a:p>
            <a:p>
              <a:pPr algn="ctr"/>
              <a:r>
                <a:rPr lang="en-US" altLang="zh-CN" sz="1800" b="1"/>
                <a:t>Memory</a:t>
              </a:r>
              <a:endParaRPr lang="en-US" altLang="zh-CN" sz="1800" b="1"/>
            </a:p>
          </p:txBody>
        </p:sp>
        <p:grpSp>
          <p:nvGrpSpPr>
            <p:cNvPr id="61" name="Group 9"/>
            <p:cNvGrpSpPr/>
            <p:nvPr/>
          </p:nvGrpSpPr>
          <p:grpSpPr bwMode="auto">
            <a:xfrm>
              <a:off x="2224" y="1561"/>
              <a:ext cx="400" cy="798"/>
              <a:chOff x="1782" y="2232"/>
              <a:chExt cx="468" cy="816"/>
            </a:xfrm>
          </p:grpSpPr>
          <p:sp>
            <p:nvSpPr>
              <p:cNvPr id="98"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9" name="Text Box 11"/>
              <p:cNvSpPr txBox="1">
                <a:spLocks noChangeArrowheads="1"/>
              </p:cNvSpPr>
              <p:nvPr/>
            </p:nvSpPr>
            <p:spPr bwMode="auto">
              <a:xfrm rot="5400000">
                <a:off x="1901" y="2522"/>
                <a:ext cx="3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ALU</a:t>
                </a:r>
                <a:endParaRPr lang="en-US" altLang="zh-CN" sz="1600" b="1"/>
              </a:p>
            </p:txBody>
          </p:sp>
        </p:grpSp>
        <p:sp>
          <p:nvSpPr>
            <p:cNvPr id="62"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63"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64"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5"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6"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sz="1800" b="1"/>
                <a:t>Registers</a:t>
              </a:r>
              <a:endParaRPr lang="en-US" altLang="zh-CN" sz="1800" b="1"/>
            </a:p>
          </p:txBody>
        </p:sp>
        <p:sp>
          <p:nvSpPr>
            <p:cNvPr id="67"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8"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9"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0"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1" name="Text Box 21"/>
            <p:cNvSpPr txBox="1">
              <a:spLocks noChangeArrowheads="1"/>
            </p:cNvSpPr>
            <p:nvPr/>
          </p:nvSpPr>
          <p:spPr bwMode="auto">
            <a:xfrm>
              <a:off x="399" y="1186"/>
              <a:ext cx="505"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NextPC</a:t>
              </a:r>
              <a:endParaRPr lang="en-US" altLang="zh-CN" sz="1600" b="1"/>
            </a:p>
          </p:txBody>
        </p:sp>
        <p:sp>
          <p:nvSpPr>
            <p:cNvPr id="72"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3" name="Text Box 23"/>
            <p:cNvSpPr txBox="1">
              <a:spLocks noChangeArrowheads="1"/>
            </p:cNvSpPr>
            <p:nvPr/>
          </p:nvSpPr>
          <p:spPr bwMode="auto">
            <a:xfrm>
              <a:off x="261" y="2446"/>
              <a:ext cx="69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Immediate</a:t>
              </a:r>
              <a:endParaRPr lang="en-US" altLang="zh-CN" sz="1600" b="1"/>
            </a:p>
          </p:txBody>
        </p:sp>
        <p:sp>
          <p:nvSpPr>
            <p:cNvPr id="74"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5"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6"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7"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8"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9"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0"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1"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2"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3"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4"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5"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6"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87" name="Group 53"/>
            <p:cNvGrpSpPr/>
            <p:nvPr/>
          </p:nvGrpSpPr>
          <p:grpSpPr bwMode="auto">
            <a:xfrm>
              <a:off x="1618" y="953"/>
              <a:ext cx="3512" cy="2316"/>
              <a:chOff x="1618" y="953"/>
              <a:chExt cx="3512" cy="2316"/>
            </a:xfrm>
          </p:grpSpPr>
          <p:sp>
            <p:nvSpPr>
              <p:cNvPr id="92"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3"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4"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5"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6"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7"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88"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9"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0"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91"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cxnSp>
        <p:nvCxnSpPr>
          <p:cNvPr id="100" name="直接连接符 99"/>
          <p:cNvCxnSpPr>
            <a:stCxn id="82" idx="0"/>
            <a:endCxn id="92" idx="0"/>
          </p:cNvCxnSpPr>
          <p:nvPr/>
        </p:nvCxnSpPr>
        <p:spPr>
          <a:xfrm>
            <a:off x="5286375" y="2289652"/>
            <a:ext cx="6351" cy="140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 name="对象 1"/>
          <p:cNvGraphicFramePr>
            <a:graphicFrameLocks noChangeAspect="1"/>
          </p:cNvGraphicFramePr>
          <p:nvPr/>
        </p:nvGraphicFramePr>
        <p:xfrm>
          <a:off x="5344741" y="4782631"/>
          <a:ext cx="3799259" cy="1895982"/>
        </p:xfrm>
        <a:graphic>
          <a:graphicData uri="http://schemas.openxmlformats.org/presentationml/2006/ole">
            <mc:AlternateContent xmlns:mc="http://schemas.openxmlformats.org/markup-compatibility/2006">
              <mc:Choice xmlns:v="urn:schemas-microsoft-com:vml" Requires="v">
                <p:oleObj spid="_x0000_s135174" name="Picture" r:id="rId1" imgW="4467225" imgH="1809750" progId="Word.Picture.8">
                  <p:embed/>
                </p:oleObj>
              </mc:Choice>
              <mc:Fallback>
                <p:oleObj name="Picture" r:id="rId1" imgW="4467225" imgH="1809750" progId="Word.Picture.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741" y="4782631"/>
                        <a:ext cx="3799259" cy="1895982"/>
                      </a:xfrm>
                      <a:prstGeom prst="rect">
                        <a:avLst/>
                      </a:prstGeom>
                      <a:noFill/>
                      <a:ln>
                        <a:noFill/>
                      </a:ln>
                      <a:effectLst/>
                    </p:spPr>
                  </p:pic>
                </p:oleObj>
              </mc:Fallback>
            </mc:AlternateContent>
          </a:graphicData>
        </a:graphic>
      </p:graphicFrame>
      <p:sp>
        <p:nvSpPr>
          <p:cNvPr id="3" name="文本框 2"/>
          <p:cNvSpPr txBox="1"/>
          <p:nvPr/>
        </p:nvSpPr>
        <p:spPr>
          <a:xfrm>
            <a:off x="120015" y="5022850"/>
            <a:ext cx="4037330" cy="306705"/>
          </a:xfrm>
          <a:prstGeom prst="rect">
            <a:avLst/>
          </a:prstGeom>
          <a:noFill/>
        </p:spPr>
        <p:txBody>
          <a:bodyPr wrap="none" rtlCol="0" anchor="t">
            <a:spAutoFit/>
          </a:bodyPr>
          <a:p>
            <a:r>
              <a:rPr lang="en-US" altLang="zh-CN" sz="1400">
                <a:solidFill>
                  <a:srgbClr val="081D58"/>
                </a:solidFill>
                <a:latin typeface="Comic Sans MS" panose="030F0702030302020204" pitchFamily="66" charset="0"/>
                <a:sym typeface="+mn-ea"/>
              </a:rPr>
              <a:t>ID/</a:t>
            </a:r>
            <a:r>
              <a:rPr lang="en-US" altLang="zh-CN" sz="1400">
                <a:solidFill>
                  <a:srgbClr val="000000"/>
                </a:solidFill>
                <a:latin typeface="Comic Sans MS" panose="030F0702030302020204" pitchFamily="66" charset="0"/>
                <a:sym typeface="+mn-ea"/>
              </a:rPr>
              <a:t>EX.RegRd(add) == IF/ID. RegRs(sub) == R1</a:t>
            </a:r>
            <a:endParaRPr lang="en-US" altLang="zh-CN" sz="1400">
              <a:solidFill>
                <a:srgbClr val="000000"/>
              </a:solidFill>
              <a:latin typeface="Comic Sans MS" panose="030F0702030302020204" pitchFamily="66" charset="0"/>
              <a:sym typeface="+mn-ea"/>
            </a:endParaRPr>
          </a:p>
        </p:txBody>
      </p:sp>
      <p:sp>
        <p:nvSpPr>
          <p:cNvPr id="4" name="文本框 3"/>
          <p:cNvSpPr txBox="1"/>
          <p:nvPr/>
        </p:nvSpPr>
        <p:spPr>
          <a:xfrm>
            <a:off x="80645" y="5181600"/>
            <a:ext cx="6306185" cy="527050"/>
          </a:xfrm>
          <a:prstGeom prst="rect">
            <a:avLst/>
          </a:prstGeom>
          <a:noFill/>
        </p:spPr>
        <p:txBody>
          <a:bodyPr wrap="square" rtlCol="0" anchor="t">
            <a:spAutoFit/>
          </a:bodyPr>
          <a:p>
            <a:pPr lvl="1">
              <a:lnSpc>
                <a:spcPts val="3400"/>
              </a:lnSpc>
            </a:pPr>
            <a:r>
              <a:rPr lang="zh-CN" altLang="en-US" sz="1400" b="1" dirty="0" smtClean="0">
                <a:solidFill>
                  <a:srgbClr val="000000"/>
                </a:solidFill>
                <a:latin typeface="Comic Sans MS" panose="030F0702030302020204" pitchFamily="66" charset="0"/>
                <a:sym typeface="+mn-ea"/>
              </a:rPr>
              <a:t>在数据通路上增加数据线（</a:t>
            </a:r>
            <a:r>
              <a:rPr lang="en-US" altLang="zh-CN" sz="1400" b="1" dirty="0" smtClean="0">
                <a:solidFill>
                  <a:srgbClr val="C00000"/>
                </a:solidFill>
                <a:latin typeface="Comic Sans MS" panose="030F0702030302020204" pitchFamily="66" charset="0"/>
                <a:sym typeface="+mn-ea"/>
              </a:rPr>
              <a:t> buses </a:t>
            </a:r>
            <a:r>
              <a:rPr lang="zh-CN" altLang="en-US" sz="1400" b="1" dirty="0" smtClean="0">
                <a:solidFill>
                  <a:srgbClr val="000000"/>
                </a:solidFill>
                <a:latin typeface="Comic Sans MS" panose="030F0702030302020204" pitchFamily="66" charset="0"/>
                <a:sym typeface="+mn-ea"/>
              </a:rPr>
              <a:t>）传送这些结果</a:t>
            </a:r>
            <a:endParaRPr lang="zh-CN" altLang="en-US" sz="1400" b="1" dirty="0" smtClean="0">
              <a:solidFill>
                <a:srgbClr val="000000"/>
              </a:solidFill>
              <a:latin typeface="Comic Sans MS" panose="030F0702030302020204" pitchFamily="66" charset="0"/>
              <a:sym typeface="+mn-ea"/>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77838" y="0"/>
            <a:ext cx="8229600" cy="706090"/>
          </a:xfrm>
        </p:spPr>
        <p:txBody>
          <a:bodyPr>
            <a:normAutofit/>
          </a:bodyPr>
          <a:lstStyle/>
          <a:p>
            <a:r>
              <a:rPr lang="en-US" altLang="zh-CN" sz="3200" b="1" dirty="0" smtClean="0"/>
              <a:t>Forwarding</a:t>
            </a:r>
            <a:r>
              <a:rPr lang="zh-CN" altLang="en-US" sz="3200" b="1" dirty="0" smtClean="0"/>
              <a:t>的硬件变化（红色）</a:t>
            </a:r>
            <a:r>
              <a:rPr lang="en-US" altLang="zh-CN" sz="3200" b="1" dirty="0" smtClean="0"/>
              <a:t>i+1</a:t>
            </a:r>
            <a:r>
              <a:rPr lang="zh-CN" altLang="en-US" sz="3200" b="1" dirty="0" smtClean="0"/>
              <a:t>周期</a:t>
            </a:r>
            <a:endParaRPr lang="zh-CN" altLang="en-US" sz="3200" b="1" dirty="0" smtClean="0"/>
          </a:p>
        </p:txBody>
      </p:sp>
      <p:grpSp>
        <p:nvGrpSpPr>
          <p:cNvPr id="2" name="Group 54"/>
          <p:cNvGrpSpPr/>
          <p:nvPr/>
        </p:nvGrpSpPr>
        <p:grpSpPr bwMode="auto">
          <a:xfrm>
            <a:off x="241300" y="610077"/>
            <a:ext cx="8763000" cy="3886200"/>
            <a:chOff x="172" y="912"/>
            <a:chExt cx="5520" cy="2448"/>
          </a:xfrm>
        </p:grpSpPr>
        <p:sp>
          <p:nvSpPr>
            <p:cNvPr id="39940"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39941"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MEM/WR</a:t>
              </a:r>
              <a:endParaRPr lang="en-US" altLang="zh-CN" sz="1800" b="1" dirty="0">
                <a:solidFill>
                  <a:srgbClr val="FFFF00"/>
                </a:solidFill>
              </a:endParaRPr>
            </a:p>
          </p:txBody>
        </p:sp>
        <p:sp>
          <p:nvSpPr>
            <p:cNvPr id="39942"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ID/EX</a:t>
              </a:r>
              <a:endParaRPr lang="en-US" altLang="zh-CN" sz="1800" b="1" dirty="0">
                <a:solidFill>
                  <a:srgbClr val="FFFF00"/>
                </a:solidFill>
              </a:endParaRPr>
            </a:p>
          </p:txBody>
        </p:sp>
        <p:sp>
          <p:nvSpPr>
            <p:cNvPr id="39943"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EX/MEM </a:t>
              </a:r>
              <a:endParaRPr lang="en-US" altLang="zh-CN" sz="1800" b="1" dirty="0">
                <a:solidFill>
                  <a:srgbClr val="FFFF00"/>
                </a:solidFill>
              </a:endParaRPr>
            </a:p>
          </p:txBody>
        </p:sp>
        <p:sp>
          <p:nvSpPr>
            <p:cNvPr id="39944"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t>Data</a:t>
              </a:r>
              <a:endParaRPr lang="en-US" altLang="zh-CN" sz="1800" b="1"/>
            </a:p>
            <a:p>
              <a:pPr algn="ctr"/>
              <a:r>
                <a:rPr lang="en-US" altLang="zh-CN" sz="1800" b="1"/>
                <a:t>Memory</a:t>
              </a:r>
              <a:endParaRPr lang="en-US" altLang="zh-CN" sz="1800" b="1"/>
            </a:p>
          </p:txBody>
        </p:sp>
        <p:grpSp>
          <p:nvGrpSpPr>
            <p:cNvPr id="3" name="Group 9"/>
            <p:cNvGrpSpPr/>
            <p:nvPr/>
          </p:nvGrpSpPr>
          <p:grpSpPr bwMode="auto">
            <a:xfrm>
              <a:off x="2224" y="1561"/>
              <a:ext cx="400" cy="798"/>
              <a:chOff x="1782" y="2232"/>
              <a:chExt cx="468" cy="816"/>
            </a:xfrm>
          </p:grpSpPr>
          <p:sp>
            <p:nvSpPr>
              <p:cNvPr id="39946"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47" name="Text Box 11"/>
              <p:cNvSpPr txBox="1">
                <a:spLocks noChangeArrowheads="1"/>
              </p:cNvSpPr>
              <p:nvPr/>
            </p:nvSpPr>
            <p:spPr bwMode="auto">
              <a:xfrm rot="5400000">
                <a:off x="1901" y="2522"/>
                <a:ext cx="3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ALU</a:t>
                </a:r>
                <a:endParaRPr lang="en-US" altLang="zh-CN" sz="1600" b="1"/>
              </a:p>
            </p:txBody>
          </p:sp>
        </p:grpSp>
        <p:sp>
          <p:nvSpPr>
            <p:cNvPr id="39948"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39949"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39950"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1"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2"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sz="1800" b="1"/>
                <a:t>Registers</a:t>
              </a:r>
              <a:endParaRPr lang="en-US" altLang="zh-CN" sz="1800" b="1"/>
            </a:p>
          </p:txBody>
        </p:sp>
        <p:sp>
          <p:nvSpPr>
            <p:cNvPr id="39953"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4"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5"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6"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7" name="Text Box 21"/>
            <p:cNvSpPr txBox="1">
              <a:spLocks noChangeArrowheads="1"/>
            </p:cNvSpPr>
            <p:nvPr/>
          </p:nvSpPr>
          <p:spPr bwMode="auto">
            <a:xfrm>
              <a:off x="399" y="1186"/>
              <a:ext cx="505"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NextPC</a:t>
              </a:r>
              <a:endParaRPr lang="en-US" altLang="zh-CN" sz="1600" b="1"/>
            </a:p>
          </p:txBody>
        </p:sp>
        <p:sp>
          <p:nvSpPr>
            <p:cNvPr id="39958"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9" name="Text Box 23"/>
            <p:cNvSpPr txBox="1">
              <a:spLocks noChangeArrowheads="1"/>
            </p:cNvSpPr>
            <p:nvPr/>
          </p:nvSpPr>
          <p:spPr bwMode="auto">
            <a:xfrm>
              <a:off x="261" y="2446"/>
              <a:ext cx="69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Immediate</a:t>
              </a:r>
              <a:endParaRPr lang="en-US" altLang="zh-CN" sz="1600" b="1"/>
            </a:p>
          </p:txBody>
        </p:sp>
        <p:sp>
          <p:nvSpPr>
            <p:cNvPr id="39960"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1"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2"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3"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4"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5"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6"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7"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8"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9"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0"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1"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2"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4" name="Group 53"/>
            <p:cNvGrpSpPr/>
            <p:nvPr/>
          </p:nvGrpSpPr>
          <p:grpSpPr bwMode="auto">
            <a:xfrm>
              <a:off x="1618" y="953"/>
              <a:ext cx="3512" cy="2316"/>
              <a:chOff x="1618" y="953"/>
              <a:chExt cx="3512" cy="2316"/>
            </a:xfrm>
          </p:grpSpPr>
          <p:sp>
            <p:nvSpPr>
              <p:cNvPr id="39974"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5"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6"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7"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8"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9"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39980"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1"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39983"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39985" name="Line 49"/>
          <p:cNvSpPr>
            <a:spLocks noChangeShapeType="1"/>
          </p:cNvSpPr>
          <p:nvPr/>
        </p:nvSpPr>
        <p:spPr bwMode="auto">
          <a:xfrm>
            <a:off x="48418" y="5627688"/>
            <a:ext cx="609600"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734218" y="5410200"/>
            <a:ext cx="5275263" cy="118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dirty="0">
                <a:solidFill>
                  <a:srgbClr val="FF0000"/>
                </a:solidFill>
              </a:rPr>
              <a:t>EX/</a:t>
            </a:r>
            <a:r>
              <a:rPr lang="en-US" altLang="zh-CN" sz="2400" b="1" dirty="0" err="1">
                <a:solidFill>
                  <a:srgbClr val="FF0000"/>
                </a:solidFill>
              </a:rPr>
              <a:t>Mem.ALUoutput</a:t>
            </a:r>
            <a:r>
              <a:rPr lang="en-US" altLang="zh-CN" sz="2400" b="1" dirty="0">
                <a:solidFill>
                  <a:srgbClr val="FF0000"/>
                </a:solidFill>
              </a:rPr>
              <a:t> </a:t>
            </a:r>
            <a:r>
              <a:rPr lang="en-US" altLang="zh-CN" sz="2400" b="1" dirty="0">
                <a:solidFill>
                  <a:srgbClr val="FF0000"/>
                </a:solidFill>
                <a:sym typeface="Symbol" panose="05050102010706020507" pitchFamily="18" charset="2"/>
              </a:rPr>
              <a:t> ALU</a:t>
            </a:r>
            <a:r>
              <a:rPr kumimoji="0" lang="en-US" altLang="zh-CN" sz="2400" dirty="0">
                <a:solidFill>
                  <a:srgbClr val="FF0000"/>
                </a:solidFill>
                <a:sym typeface="Symbol" panose="05050102010706020507" pitchFamily="18" charset="2"/>
              </a:rPr>
              <a:t> input</a:t>
            </a:r>
            <a:endParaRPr kumimoji="0" lang="en-US" altLang="zh-CN" sz="2400" dirty="0">
              <a:solidFill>
                <a:srgbClr val="FF0000"/>
              </a:solidFill>
              <a:sym typeface="Symbol" panose="05050102010706020507" pitchFamily="18" charset="2"/>
            </a:endParaRPr>
          </a:p>
          <a:p>
            <a:pPr eaLnBrk="1" hangingPunct="1"/>
            <a:r>
              <a:rPr kumimoji="0" lang="en-US" altLang="zh-CN" sz="2400" b="1" dirty="0">
                <a:solidFill>
                  <a:srgbClr val="0000FF"/>
                </a:solidFill>
                <a:sym typeface="Symbol" panose="05050102010706020507" pitchFamily="18" charset="2"/>
              </a:rPr>
              <a:t>MEM/</a:t>
            </a:r>
            <a:r>
              <a:rPr kumimoji="0" lang="en-US" altLang="zh-CN" sz="2400" b="1" dirty="0" err="1">
                <a:solidFill>
                  <a:srgbClr val="0000FF"/>
                </a:solidFill>
                <a:sym typeface="Symbol" panose="05050102010706020507" pitchFamily="18" charset="2"/>
              </a:rPr>
              <a:t>WB.ALUoutput</a:t>
            </a:r>
            <a:r>
              <a:rPr kumimoji="0" lang="en-US" altLang="zh-CN" sz="2400" b="1" dirty="0">
                <a:solidFill>
                  <a:srgbClr val="0000FF"/>
                </a:solidFill>
                <a:sym typeface="Symbol" panose="05050102010706020507" pitchFamily="18" charset="2"/>
              </a:rPr>
              <a:t> </a:t>
            </a:r>
            <a:r>
              <a:rPr lang="en-US" altLang="zh-CN" sz="2400" b="1" dirty="0">
                <a:solidFill>
                  <a:srgbClr val="0000FF"/>
                </a:solidFill>
                <a:sym typeface="Symbol" panose="05050102010706020507" pitchFamily="18" charset="2"/>
              </a:rPr>
              <a:t> ALU</a:t>
            </a:r>
            <a:r>
              <a:rPr kumimoji="0" lang="en-US" altLang="zh-CN" sz="2400" b="1" dirty="0">
                <a:solidFill>
                  <a:srgbClr val="0000FF"/>
                </a:solidFill>
                <a:sym typeface="Symbol" panose="05050102010706020507" pitchFamily="18" charset="2"/>
              </a:rPr>
              <a:t> input</a:t>
            </a:r>
            <a:endParaRPr kumimoji="0" lang="en-US" altLang="zh-CN" sz="2400" dirty="0">
              <a:solidFill>
                <a:srgbClr val="0000FF"/>
              </a:solidFill>
              <a:latin typeface="Times New Roman" panose="02020603050405020304" pitchFamily="18" charset="0"/>
              <a:sym typeface="Symbol" panose="05050102010706020507" pitchFamily="18" charset="2"/>
            </a:endParaRPr>
          </a:p>
          <a:p>
            <a:pPr eaLnBrk="1" hangingPunct="1"/>
            <a:r>
              <a:rPr kumimoji="0" lang="en-US" altLang="zh-CN" sz="2400" dirty="0">
                <a:solidFill>
                  <a:srgbClr val="CC00FF"/>
                </a:solidFill>
                <a:sym typeface="Symbol" panose="05050102010706020507" pitchFamily="18" charset="2"/>
              </a:rPr>
              <a:t>MEM/WB.LMD </a:t>
            </a:r>
            <a:r>
              <a:rPr lang="en-US" altLang="zh-CN" sz="2400" b="1" dirty="0">
                <a:solidFill>
                  <a:srgbClr val="CC00FF"/>
                </a:solidFill>
                <a:sym typeface="Symbol" panose="05050102010706020507" pitchFamily="18" charset="2"/>
              </a:rPr>
              <a:t> ALU</a:t>
            </a:r>
            <a:r>
              <a:rPr kumimoji="0" lang="en-US" altLang="zh-CN" sz="2400" dirty="0">
                <a:solidFill>
                  <a:srgbClr val="CC00FF"/>
                </a:solidFill>
                <a:sym typeface="Symbol" panose="05050102010706020507" pitchFamily="18" charset="2"/>
              </a:rPr>
              <a:t> input</a:t>
            </a:r>
            <a:endParaRPr kumimoji="0" lang="en-US" altLang="zh-CN" sz="2400" dirty="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48418" y="6084888"/>
            <a:ext cx="609600"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48418" y="6465888"/>
            <a:ext cx="609600"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7" name="直接连接符 6"/>
          <p:cNvCxnSpPr>
            <a:stCxn id="39968" idx="0"/>
            <a:endCxn id="39974" idx="0"/>
          </p:cNvCxnSpPr>
          <p:nvPr/>
        </p:nvCxnSpPr>
        <p:spPr>
          <a:xfrm>
            <a:off x="5286375" y="2289652"/>
            <a:ext cx="6351" cy="140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3056" y="4582576"/>
            <a:ext cx="7678419" cy="400110"/>
          </a:xfrm>
          <a:prstGeom prst="rect">
            <a:avLst/>
          </a:prstGeom>
          <a:noFill/>
        </p:spPr>
        <p:txBody>
          <a:bodyPr wrap="square" rtlCol="0">
            <a:spAutoFit/>
          </a:bodyPr>
          <a:lstStyle/>
          <a:p>
            <a:r>
              <a:rPr lang="en-US" altLang="zh-CN" sz="2000" b="1" dirty="0"/>
              <a:t>AND  R6,</a:t>
            </a:r>
            <a:r>
              <a:rPr lang="en-US" altLang="zh-CN" sz="2000" b="1" dirty="0">
                <a:solidFill>
                  <a:schemeClr val="tx2">
                    <a:lumMod val="60000"/>
                    <a:lumOff val="40000"/>
                  </a:schemeClr>
                </a:solidFill>
              </a:rPr>
              <a:t>R1</a:t>
            </a:r>
            <a:r>
              <a:rPr lang="en-US" altLang="zh-CN" sz="2000" b="1" dirty="0"/>
              <a:t>,R7 </a:t>
            </a:r>
            <a:r>
              <a:rPr lang="en-US" altLang="zh-CN" sz="2000" b="1" dirty="0" smtClean="0"/>
              <a:t>         SUB R4,</a:t>
            </a:r>
            <a:r>
              <a:rPr lang="en-US" altLang="zh-CN" sz="2000" b="1" dirty="0" smtClean="0">
                <a:solidFill>
                  <a:srgbClr val="FF0000"/>
                </a:solidFill>
              </a:rPr>
              <a:t>R1</a:t>
            </a:r>
            <a:r>
              <a:rPr lang="en-US" altLang="zh-CN" sz="2000" b="1" dirty="0" smtClean="0"/>
              <a:t>,R5                         ADD </a:t>
            </a:r>
            <a:r>
              <a:rPr lang="en-US" altLang="zh-CN" sz="2000" b="1" dirty="0" smtClean="0">
                <a:solidFill>
                  <a:srgbClr val="FF0000"/>
                </a:solidFill>
              </a:rPr>
              <a:t>R1</a:t>
            </a:r>
            <a:r>
              <a:rPr lang="en-US" altLang="zh-CN" sz="2000" b="1" dirty="0" smtClean="0"/>
              <a:t>,R2,R3</a:t>
            </a:r>
            <a:endParaRPr lang="zh-CN" altLang="en-US" sz="2000" b="1" dirty="0"/>
          </a:p>
        </p:txBody>
      </p:sp>
      <p:graphicFrame>
        <p:nvGraphicFramePr>
          <p:cNvPr id="5" name="对象 4"/>
          <p:cNvGraphicFramePr>
            <a:graphicFrameLocks noChangeAspect="1"/>
          </p:cNvGraphicFramePr>
          <p:nvPr/>
        </p:nvGraphicFramePr>
        <p:xfrm>
          <a:off x="5330825" y="4951930"/>
          <a:ext cx="3798887" cy="1895475"/>
        </p:xfrm>
        <a:graphic>
          <a:graphicData uri="http://schemas.openxmlformats.org/presentationml/2006/ole">
            <mc:AlternateContent xmlns:mc="http://schemas.openxmlformats.org/markup-compatibility/2006">
              <mc:Choice xmlns:v="urn:schemas-microsoft-com:vml" Requires="v">
                <p:oleObj spid="_x0000_s136197" name="Picture" r:id="rId1" imgW="4467225" imgH="1809750" progId="Word.Picture.8">
                  <p:embed/>
                </p:oleObj>
              </mc:Choice>
              <mc:Fallback>
                <p:oleObj name="Picture" r:id="rId1" imgW="4467225" imgH="1809750" progId="Word.Picture.8">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825" y="4951930"/>
                        <a:ext cx="3798887"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9"/>
          <p:cNvSpPr txBox="1"/>
          <p:nvPr/>
        </p:nvSpPr>
        <p:spPr>
          <a:xfrm>
            <a:off x="186055" y="4979670"/>
            <a:ext cx="4898390" cy="306705"/>
          </a:xfrm>
          <a:prstGeom prst="rect">
            <a:avLst/>
          </a:prstGeom>
          <a:noFill/>
        </p:spPr>
        <p:txBody>
          <a:bodyPr wrap="none" rtlCol="0" anchor="t">
            <a:spAutoFit/>
          </a:bodyPr>
          <a:p>
            <a:r>
              <a:rPr lang="en-US" altLang="zh-CN" sz="1400">
                <a:latin typeface="Comic Sans MS" panose="030F0702030302020204" pitchFamily="66" charset="0"/>
                <a:sym typeface="+mn-ea"/>
              </a:rPr>
              <a:t>ID/EX.RegRd(sub</a:t>
            </a:r>
            <a:r>
              <a:rPr lang="en-US" altLang="zh-CN" sz="1400">
                <a:latin typeface="Comic Sans MS" panose="030F0702030302020204" pitchFamily="66" charset="0"/>
                <a:sym typeface="+mn-ea"/>
              </a:rPr>
              <a:t>)==R4 </a:t>
            </a:r>
            <a:r>
              <a:rPr lang="en-US" altLang="zh-CN" sz="1400">
                <a:latin typeface="Comic Sans MS" panose="030F0702030302020204" pitchFamily="66" charset="0"/>
                <a:sym typeface="Symbol" panose="05050102010706020507" pitchFamily="18" charset="2"/>
              </a:rPr>
              <a:t> IF/ID.RegRt  Or  IF/ID.RegRs</a:t>
            </a:r>
            <a:r>
              <a:rPr lang="en-US" altLang="zh-CN" sz="1400">
                <a:sym typeface="Symbol" panose="05050102010706020507" pitchFamily="18" charset="2"/>
              </a:rPr>
              <a:t> </a:t>
            </a:r>
            <a:endParaRPr lang="en-US" altLang="zh-CN" sz="1400">
              <a:sym typeface="Symbol" panose="05050102010706020507" pitchFamily="18" charset="2"/>
            </a:endParaRPr>
          </a:p>
        </p:txBody>
      </p:sp>
      <p:sp>
        <p:nvSpPr>
          <p:cNvPr id="11" name="文本框 10"/>
          <p:cNvSpPr txBox="1"/>
          <p:nvPr/>
        </p:nvSpPr>
        <p:spPr>
          <a:xfrm>
            <a:off x="186055" y="5239385"/>
            <a:ext cx="4041140" cy="306705"/>
          </a:xfrm>
          <a:prstGeom prst="rect">
            <a:avLst/>
          </a:prstGeom>
          <a:noFill/>
        </p:spPr>
        <p:txBody>
          <a:bodyPr wrap="none" rtlCol="0" anchor="t">
            <a:spAutoFit/>
          </a:bodyPr>
          <a:p>
            <a:r>
              <a:rPr lang="en-US" altLang="zh-CN" sz="1400">
                <a:solidFill>
                  <a:srgbClr val="081D58"/>
                </a:solidFill>
                <a:latin typeface="Comic Sans MS" panose="030F0702030302020204" pitchFamily="66" charset="0"/>
                <a:sym typeface="+mn-ea"/>
              </a:rPr>
              <a:t>ID/</a:t>
            </a:r>
            <a:r>
              <a:rPr lang="en-US" altLang="zh-CN" sz="1400">
                <a:solidFill>
                  <a:srgbClr val="000000"/>
                </a:solidFill>
                <a:latin typeface="Comic Sans MS" panose="030F0702030302020204" pitchFamily="66" charset="0"/>
                <a:sym typeface="+mn-ea"/>
              </a:rPr>
              <a:t>EX.RegRd(add) == IF/ID. RegRs(and</a:t>
            </a:r>
            <a:r>
              <a:rPr lang="en-US" altLang="zh-CN" sz="1400">
                <a:solidFill>
                  <a:srgbClr val="000000"/>
                </a:solidFill>
                <a:latin typeface="Comic Sans MS" panose="030F0702030302020204" pitchFamily="66" charset="0"/>
                <a:sym typeface="+mn-ea"/>
              </a:rPr>
              <a:t>) == R1</a:t>
            </a:r>
            <a:endParaRPr lang="en-US" altLang="zh-CN" sz="1400">
              <a:solidFill>
                <a:srgbClr val="000000"/>
              </a:solidFill>
              <a:latin typeface="Comic Sans MS" panose="030F0702030302020204" pitchFamily="66" charset="0"/>
              <a:sym typeface="+mn-ea"/>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77838" y="0"/>
            <a:ext cx="8229600" cy="706090"/>
          </a:xfrm>
        </p:spPr>
        <p:txBody>
          <a:bodyPr>
            <a:normAutofit/>
          </a:bodyPr>
          <a:lstStyle/>
          <a:p>
            <a:r>
              <a:rPr lang="en-US" altLang="zh-CN" sz="3200" b="1" dirty="0" smtClean="0"/>
              <a:t>Forwarding</a:t>
            </a:r>
            <a:r>
              <a:rPr lang="zh-CN" altLang="en-US" sz="3200" b="1" dirty="0" smtClean="0"/>
              <a:t>的硬件变化（蓝色）</a:t>
            </a:r>
            <a:r>
              <a:rPr lang="en-US" altLang="zh-CN" sz="3200" b="1" dirty="0" smtClean="0"/>
              <a:t>i+2</a:t>
            </a:r>
            <a:r>
              <a:rPr lang="zh-CN" altLang="en-US" sz="3200" b="1" dirty="0" smtClean="0"/>
              <a:t>周期</a:t>
            </a:r>
            <a:endParaRPr lang="zh-CN" altLang="en-US" sz="3200" b="1" dirty="0" smtClean="0"/>
          </a:p>
        </p:txBody>
      </p:sp>
      <p:grpSp>
        <p:nvGrpSpPr>
          <p:cNvPr id="2" name="Group 54"/>
          <p:cNvGrpSpPr/>
          <p:nvPr/>
        </p:nvGrpSpPr>
        <p:grpSpPr bwMode="auto">
          <a:xfrm>
            <a:off x="241300" y="610077"/>
            <a:ext cx="8763000" cy="3886200"/>
            <a:chOff x="172" y="912"/>
            <a:chExt cx="5520" cy="2448"/>
          </a:xfrm>
        </p:grpSpPr>
        <p:sp>
          <p:nvSpPr>
            <p:cNvPr id="39940"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39941"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MEM/WR</a:t>
              </a:r>
              <a:endParaRPr lang="en-US" altLang="zh-CN" sz="1800" b="1" dirty="0">
                <a:solidFill>
                  <a:srgbClr val="FFFF00"/>
                </a:solidFill>
              </a:endParaRPr>
            </a:p>
          </p:txBody>
        </p:sp>
        <p:sp>
          <p:nvSpPr>
            <p:cNvPr id="39942"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ID/EX</a:t>
              </a:r>
              <a:endParaRPr lang="en-US" altLang="zh-CN" sz="1800" b="1" dirty="0">
                <a:solidFill>
                  <a:srgbClr val="FFFF00"/>
                </a:solidFill>
              </a:endParaRPr>
            </a:p>
          </p:txBody>
        </p:sp>
        <p:sp>
          <p:nvSpPr>
            <p:cNvPr id="39943"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EX/MEM </a:t>
              </a:r>
              <a:endParaRPr lang="en-US" altLang="zh-CN" sz="1800" b="1" dirty="0">
                <a:solidFill>
                  <a:srgbClr val="FFFF00"/>
                </a:solidFill>
              </a:endParaRPr>
            </a:p>
          </p:txBody>
        </p:sp>
        <p:sp>
          <p:nvSpPr>
            <p:cNvPr id="39944"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t>Data</a:t>
              </a:r>
              <a:endParaRPr lang="en-US" altLang="zh-CN" sz="1800" b="1"/>
            </a:p>
            <a:p>
              <a:pPr algn="ctr"/>
              <a:r>
                <a:rPr lang="en-US" altLang="zh-CN" sz="1800" b="1"/>
                <a:t>Memory</a:t>
              </a:r>
              <a:endParaRPr lang="en-US" altLang="zh-CN" sz="1800" b="1"/>
            </a:p>
          </p:txBody>
        </p:sp>
        <p:grpSp>
          <p:nvGrpSpPr>
            <p:cNvPr id="3" name="Group 9"/>
            <p:cNvGrpSpPr/>
            <p:nvPr/>
          </p:nvGrpSpPr>
          <p:grpSpPr bwMode="auto">
            <a:xfrm>
              <a:off x="2224" y="1561"/>
              <a:ext cx="400" cy="798"/>
              <a:chOff x="1782" y="2232"/>
              <a:chExt cx="468" cy="816"/>
            </a:xfrm>
          </p:grpSpPr>
          <p:sp>
            <p:nvSpPr>
              <p:cNvPr id="39946"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47" name="Text Box 11"/>
              <p:cNvSpPr txBox="1">
                <a:spLocks noChangeArrowheads="1"/>
              </p:cNvSpPr>
              <p:nvPr/>
            </p:nvSpPr>
            <p:spPr bwMode="auto">
              <a:xfrm rot="5400000">
                <a:off x="1901" y="2522"/>
                <a:ext cx="3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ALU</a:t>
                </a:r>
                <a:endParaRPr lang="en-US" altLang="zh-CN" sz="1600" b="1"/>
              </a:p>
            </p:txBody>
          </p:sp>
        </p:grpSp>
        <p:sp>
          <p:nvSpPr>
            <p:cNvPr id="39948"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39949"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39950"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1"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2"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sz="1800" b="1"/>
                <a:t>Registers</a:t>
              </a:r>
              <a:endParaRPr lang="en-US" altLang="zh-CN" sz="1800" b="1"/>
            </a:p>
          </p:txBody>
        </p:sp>
        <p:sp>
          <p:nvSpPr>
            <p:cNvPr id="39953"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4"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5"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6"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7" name="Text Box 21"/>
            <p:cNvSpPr txBox="1">
              <a:spLocks noChangeArrowheads="1"/>
            </p:cNvSpPr>
            <p:nvPr/>
          </p:nvSpPr>
          <p:spPr bwMode="auto">
            <a:xfrm>
              <a:off x="399" y="1186"/>
              <a:ext cx="505"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NextPC</a:t>
              </a:r>
              <a:endParaRPr lang="en-US" altLang="zh-CN" sz="1600" b="1"/>
            </a:p>
          </p:txBody>
        </p:sp>
        <p:sp>
          <p:nvSpPr>
            <p:cNvPr id="39958"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9" name="Text Box 23"/>
            <p:cNvSpPr txBox="1">
              <a:spLocks noChangeArrowheads="1"/>
            </p:cNvSpPr>
            <p:nvPr/>
          </p:nvSpPr>
          <p:spPr bwMode="auto">
            <a:xfrm>
              <a:off x="261" y="2446"/>
              <a:ext cx="69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Immediate</a:t>
              </a:r>
              <a:endParaRPr lang="en-US" altLang="zh-CN" sz="1600" b="1"/>
            </a:p>
          </p:txBody>
        </p:sp>
        <p:sp>
          <p:nvSpPr>
            <p:cNvPr id="39960"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1"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2"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3"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4"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5"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6"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7"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8"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9"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0"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1"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2"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4" name="Group 53"/>
            <p:cNvGrpSpPr/>
            <p:nvPr/>
          </p:nvGrpSpPr>
          <p:grpSpPr bwMode="auto">
            <a:xfrm>
              <a:off x="1618" y="953"/>
              <a:ext cx="3512" cy="2316"/>
              <a:chOff x="1618" y="953"/>
              <a:chExt cx="3512" cy="2316"/>
            </a:xfrm>
          </p:grpSpPr>
          <p:sp>
            <p:nvSpPr>
              <p:cNvPr id="39974"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5"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6"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7"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8"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9"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39980"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1"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39983"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5" name="Group 55"/>
          <p:cNvGrpSpPr/>
          <p:nvPr/>
        </p:nvGrpSpPr>
        <p:grpSpPr bwMode="auto">
          <a:xfrm>
            <a:off x="48418" y="5491163"/>
            <a:ext cx="5961063" cy="1187450"/>
            <a:chOff x="144" y="3408"/>
            <a:chExt cx="3755" cy="748"/>
          </a:xfrm>
        </p:grpSpPr>
        <p:sp>
          <p:nvSpPr>
            <p:cNvPr id="39985" name="Line 49"/>
            <p:cNvSpPr>
              <a:spLocks noChangeShapeType="1"/>
            </p:cNvSpPr>
            <p:nvPr/>
          </p:nvSpPr>
          <p:spPr bwMode="auto">
            <a:xfrm>
              <a:off x="144" y="3545"/>
              <a:ext cx="384"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576" y="3408"/>
              <a:ext cx="3323" cy="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dirty="0">
                  <a:solidFill>
                    <a:srgbClr val="FF0000"/>
                  </a:solidFill>
                </a:rPr>
                <a:t>EX/</a:t>
              </a:r>
              <a:r>
                <a:rPr lang="en-US" altLang="zh-CN" sz="2400" b="1" dirty="0" err="1">
                  <a:solidFill>
                    <a:srgbClr val="FF0000"/>
                  </a:solidFill>
                </a:rPr>
                <a:t>Mem.ALUoutput</a:t>
              </a:r>
              <a:r>
                <a:rPr lang="en-US" altLang="zh-CN" sz="2400" b="1" dirty="0">
                  <a:solidFill>
                    <a:srgbClr val="FF0000"/>
                  </a:solidFill>
                </a:rPr>
                <a:t> </a:t>
              </a:r>
              <a:r>
                <a:rPr lang="en-US" altLang="zh-CN" sz="2400" b="1" dirty="0">
                  <a:solidFill>
                    <a:srgbClr val="FF0000"/>
                  </a:solidFill>
                  <a:sym typeface="Symbol" panose="05050102010706020507" pitchFamily="18" charset="2"/>
                </a:rPr>
                <a:t> ALU</a:t>
              </a:r>
              <a:r>
                <a:rPr kumimoji="0" lang="en-US" altLang="zh-CN" sz="2400" dirty="0">
                  <a:solidFill>
                    <a:srgbClr val="FF0000"/>
                  </a:solidFill>
                  <a:sym typeface="Symbol" panose="05050102010706020507" pitchFamily="18" charset="2"/>
                </a:rPr>
                <a:t> input</a:t>
              </a:r>
              <a:endParaRPr kumimoji="0" lang="en-US" altLang="zh-CN" sz="2400" dirty="0">
                <a:solidFill>
                  <a:srgbClr val="FF0000"/>
                </a:solidFill>
                <a:sym typeface="Symbol" panose="05050102010706020507" pitchFamily="18" charset="2"/>
              </a:endParaRPr>
            </a:p>
            <a:p>
              <a:pPr eaLnBrk="1" hangingPunct="1"/>
              <a:r>
                <a:rPr kumimoji="0" lang="en-US" altLang="zh-CN" sz="2400" b="1" dirty="0">
                  <a:solidFill>
                    <a:srgbClr val="0000FF"/>
                  </a:solidFill>
                  <a:sym typeface="Symbol" panose="05050102010706020507" pitchFamily="18" charset="2"/>
                </a:rPr>
                <a:t>MEM/</a:t>
              </a:r>
              <a:r>
                <a:rPr kumimoji="0" lang="en-US" altLang="zh-CN" sz="2400" b="1" dirty="0" err="1">
                  <a:solidFill>
                    <a:srgbClr val="0000FF"/>
                  </a:solidFill>
                  <a:sym typeface="Symbol" panose="05050102010706020507" pitchFamily="18" charset="2"/>
                </a:rPr>
                <a:t>WB.ALUoutput</a:t>
              </a:r>
              <a:r>
                <a:rPr kumimoji="0" lang="en-US" altLang="zh-CN" sz="2400" b="1" dirty="0">
                  <a:solidFill>
                    <a:srgbClr val="0000FF"/>
                  </a:solidFill>
                  <a:sym typeface="Symbol" panose="05050102010706020507" pitchFamily="18" charset="2"/>
                </a:rPr>
                <a:t> </a:t>
              </a:r>
              <a:r>
                <a:rPr lang="en-US" altLang="zh-CN" sz="2400" b="1" dirty="0">
                  <a:solidFill>
                    <a:srgbClr val="0000FF"/>
                  </a:solidFill>
                  <a:sym typeface="Symbol" panose="05050102010706020507" pitchFamily="18" charset="2"/>
                </a:rPr>
                <a:t> ALU</a:t>
              </a:r>
              <a:r>
                <a:rPr kumimoji="0" lang="en-US" altLang="zh-CN" sz="2400" b="1" dirty="0">
                  <a:solidFill>
                    <a:srgbClr val="0000FF"/>
                  </a:solidFill>
                  <a:sym typeface="Symbol" panose="05050102010706020507" pitchFamily="18" charset="2"/>
                </a:rPr>
                <a:t> input</a:t>
              </a:r>
              <a:endParaRPr kumimoji="0" lang="en-US" altLang="zh-CN" sz="2400" dirty="0">
                <a:solidFill>
                  <a:srgbClr val="0000FF"/>
                </a:solidFill>
                <a:latin typeface="Times New Roman" panose="02020603050405020304" pitchFamily="18" charset="0"/>
                <a:sym typeface="Symbol" panose="05050102010706020507" pitchFamily="18" charset="2"/>
              </a:endParaRPr>
            </a:p>
            <a:p>
              <a:pPr eaLnBrk="1" hangingPunct="1"/>
              <a:r>
                <a:rPr kumimoji="0" lang="en-US" altLang="zh-CN" sz="2400" dirty="0">
                  <a:solidFill>
                    <a:srgbClr val="CC00FF"/>
                  </a:solidFill>
                  <a:sym typeface="Symbol" panose="05050102010706020507" pitchFamily="18" charset="2"/>
                </a:rPr>
                <a:t>MEM/WB.LMD </a:t>
              </a:r>
              <a:r>
                <a:rPr lang="en-US" altLang="zh-CN" sz="2400" b="1" dirty="0">
                  <a:solidFill>
                    <a:srgbClr val="CC00FF"/>
                  </a:solidFill>
                  <a:sym typeface="Symbol" panose="05050102010706020507" pitchFamily="18" charset="2"/>
                </a:rPr>
                <a:t> ALU</a:t>
              </a:r>
              <a:r>
                <a:rPr kumimoji="0" lang="en-US" altLang="zh-CN" sz="2400" dirty="0">
                  <a:solidFill>
                    <a:srgbClr val="CC00FF"/>
                  </a:solidFill>
                  <a:sym typeface="Symbol" panose="05050102010706020507" pitchFamily="18" charset="2"/>
                </a:rPr>
                <a:t> input</a:t>
              </a:r>
              <a:endParaRPr kumimoji="0" lang="en-US" altLang="zh-CN" sz="2400" dirty="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144" y="3833"/>
              <a:ext cx="384"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144" y="4073"/>
              <a:ext cx="384"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cxnSp>
        <p:nvCxnSpPr>
          <p:cNvPr id="7" name="直接连接符 6"/>
          <p:cNvCxnSpPr>
            <a:stCxn id="39968" idx="0"/>
            <a:endCxn id="39974" idx="0"/>
          </p:cNvCxnSpPr>
          <p:nvPr/>
        </p:nvCxnSpPr>
        <p:spPr>
          <a:xfrm>
            <a:off x="5286375" y="2289652"/>
            <a:ext cx="6351" cy="140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416175" y="4592258"/>
            <a:ext cx="6727825" cy="400110"/>
          </a:xfrm>
          <a:prstGeom prst="rect">
            <a:avLst/>
          </a:prstGeom>
          <a:noFill/>
        </p:spPr>
        <p:txBody>
          <a:bodyPr wrap="square" rtlCol="0">
            <a:spAutoFit/>
          </a:bodyPr>
          <a:lstStyle/>
          <a:p>
            <a:r>
              <a:rPr lang="en-US" altLang="zh-CN" sz="2000" b="1" dirty="0"/>
              <a:t>AND  R6,</a:t>
            </a:r>
            <a:r>
              <a:rPr lang="en-US" altLang="zh-CN" sz="2000" b="1" dirty="0">
                <a:solidFill>
                  <a:schemeClr val="tx2">
                    <a:lumMod val="60000"/>
                    <a:lumOff val="40000"/>
                  </a:schemeClr>
                </a:solidFill>
              </a:rPr>
              <a:t>R1,</a:t>
            </a:r>
            <a:r>
              <a:rPr lang="en-US" altLang="zh-CN" sz="2000" b="1" dirty="0"/>
              <a:t>R7 </a:t>
            </a:r>
            <a:r>
              <a:rPr lang="en-US" altLang="zh-CN" sz="2000" b="1" dirty="0" smtClean="0"/>
              <a:t>                  SUB R4,</a:t>
            </a:r>
            <a:r>
              <a:rPr lang="en-US" altLang="zh-CN" sz="2000" b="1" dirty="0" smtClean="0">
                <a:solidFill>
                  <a:srgbClr val="FF0000"/>
                </a:solidFill>
              </a:rPr>
              <a:t>R1</a:t>
            </a:r>
            <a:r>
              <a:rPr lang="en-US" altLang="zh-CN" sz="2000" b="1" dirty="0" smtClean="0"/>
              <a:t>,R5                ADD </a:t>
            </a:r>
            <a:r>
              <a:rPr lang="en-US" altLang="zh-CN" sz="2000" b="1" dirty="0" smtClean="0">
                <a:solidFill>
                  <a:schemeClr val="tx2">
                    <a:lumMod val="60000"/>
                    <a:lumOff val="40000"/>
                  </a:schemeClr>
                </a:solidFill>
              </a:rPr>
              <a:t>R1</a:t>
            </a:r>
            <a:r>
              <a:rPr lang="en-US" altLang="zh-CN" sz="2000" b="1" dirty="0" smtClean="0"/>
              <a:t>,R2,R3</a:t>
            </a:r>
            <a:endParaRPr lang="zh-CN" altLang="en-US" sz="2000" b="1" dirty="0"/>
          </a:p>
        </p:txBody>
      </p:sp>
      <p:graphicFrame>
        <p:nvGraphicFramePr>
          <p:cNvPr id="8" name="对象 7"/>
          <p:cNvGraphicFramePr>
            <a:graphicFrameLocks noChangeAspect="1"/>
          </p:cNvGraphicFramePr>
          <p:nvPr/>
        </p:nvGraphicFramePr>
        <p:xfrm>
          <a:off x="5330008" y="4962525"/>
          <a:ext cx="3798887" cy="1895475"/>
        </p:xfrm>
        <a:graphic>
          <a:graphicData uri="http://schemas.openxmlformats.org/presentationml/2006/ole">
            <mc:AlternateContent xmlns:mc="http://schemas.openxmlformats.org/markup-compatibility/2006">
              <mc:Choice xmlns:v="urn:schemas-microsoft-com:vml" Requires="v">
                <p:oleObj spid="_x0000_s137221" name="Picture" r:id="rId1" imgW="4467225" imgH="1809750" progId="Word.Picture.8">
                  <p:embed/>
                </p:oleObj>
              </mc:Choice>
              <mc:Fallback>
                <p:oleObj name="Picture" r:id="rId1" imgW="4467225" imgH="1809750" progId="Word.Picture.8">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008" y="4962525"/>
                        <a:ext cx="3798887"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77838" y="0"/>
            <a:ext cx="8229600" cy="706090"/>
          </a:xfrm>
        </p:spPr>
        <p:txBody>
          <a:bodyPr>
            <a:normAutofit/>
          </a:bodyPr>
          <a:lstStyle/>
          <a:p>
            <a:r>
              <a:rPr lang="en-US" altLang="zh-CN" sz="3200" b="1" dirty="0" smtClean="0"/>
              <a:t>Forwarding</a:t>
            </a:r>
            <a:r>
              <a:rPr lang="zh-CN" altLang="en-US" sz="3200" b="1" dirty="0" smtClean="0"/>
              <a:t>的硬件变化（紫色）</a:t>
            </a:r>
            <a:endParaRPr lang="zh-CN" altLang="en-US" sz="3200" b="1" dirty="0" smtClean="0"/>
          </a:p>
        </p:txBody>
      </p:sp>
      <p:grpSp>
        <p:nvGrpSpPr>
          <p:cNvPr id="2" name="Group 54"/>
          <p:cNvGrpSpPr/>
          <p:nvPr/>
        </p:nvGrpSpPr>
        <p:grpSpPr bwMode="auto">
          <a:xfrm>
            <a:off x="347345" y="679292"/>
            <a:ext cx="8763000" cy="3886200"/>
            <a:chOff x="172" y="912"/>
            <a:chExt cx="5520" cy="2448"/>
          </a:xfrm>
        </p:grpSpPr>
        <p:sp>
          <p:nvSpPr>
            <p:cNvPr id="39940"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39941"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MEM/WR</a:t>
              </a:r>
              <a:endParaRPr lang="en-US" altLang="zh-CN" sz="1800" b="1" dirty="0">
                <a:solidFill>
                  <a:srgbClr val="FFFF00"/>
                </a:solidFill>
              </a:endParaRPr>
            </a:p>
          </p:txBody>
        </p:sp>
        <p:sp>
          <p:nvSpPr>
            <p:cNvPr id="39942"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ID/EX</a:t>
              </a:r>
              <a:endParaRPr lang="en-US" altLang="zh-CN" sz="1800" b="1" dirty="0">
                <a:solidFill>
                  <a:srgbClr val="FFFF00"/>
                </a:solidFill>
              </a:endParaRPr>
            </a:p>
          </p:txBody>
        </p:sp>
        <p:sp>
          <p:nvSpPr>
            <p:cNvPr id="39943"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dirty="0">
                  <a:solidFill>
                    <a:srgbClr val="FFFF00"/>
                  </a:solidFill>
                </a:rPr>
                <a:t>EX/MEM </a:t>
              </a:r>
              <a:endParaRPr lang="en-US" altLang="zh-CN" sz="1800" b="1" dirty="0">
                <a:solidFill>
                  <a:srgbClr val="FFFF00"/>
                </a:solidFill>
              </a:endParaRPr>
            </a:p>
          </p:txBody>
        </p:sp>
        <p:sp>
          <p:nvSpPr>
            <p:cNvPr id="39944"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t>Data</a:t>
              </a:r>
              <a:endParaRPr lang="en-US" altLang="zh-CN" sz="1800" b="1"/>
            </a:p>
            <a:p>
              <a:pPr algn="ctr"/>
              <a:r>
                <a:rPr lang="en-US" altLang="zh-CN" sz="1800" b="1"/>
                <a:t>Memory</a:t>
              </a:r>
              <a:endParaRPr lang="en-US" altLang="zh-CN" sz="1800" b="1"/>
            </a:p>
          </p:txBody>
        </p:sp>
        <p:grpSp>
          <p:nvGrpSpPr>
            <p:cNvPr id="3" name="Group 9"/>
            <p:cNvGrpSpPr/>
            <p:nvPr/>
          </p:nvGrpSpPr>
          <p:grpSpPr bwMode="auto">
            <a:xfrm>
              <a:off x="2224" y="1561"/>
              <a:ext cx="400" cy="798"/>
              <a:chOff x="1782" y="2232"/>
              <a:chExt cx="468" cy="816"/>
            </a:xfrm>
          </p:grpSpPr>
          <p:sp>
            <p:nvSpPr>
              <p:cNvPr id="39946"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47" name="Text Box 11"/>
              <p:cNvSpPr txBox="1">
                <a:spLocks noChangeArrowheads="1"/>
              </p:cNvSpPr>
              <p:nvPr/>
            </p:nvSpPr>
            <p:spPr bwMode="auto">
              <a:xfrm rot="5400000">
                <a:off x="1901" y="2522"/>
                <a:ext cx="3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ALU</a:t>
                </a:r>
                <a:endParaRPr lang="en-US" altLang="zh-CN" sz="1600" b="1"/>
              </a:p>
            </p:txBody>
          </p:sp>
        </p:grpSp>
        <p:sp>
          <p:nvSpPr>
            <p:cNvPr id="39948"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39949"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39950"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1"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2"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sz="1800" b="1"/>
                <a:t>Registers</a:t>
              </a:r>
              <a:endParaRPr lang="en-US" altLang="zh-CN" sz="1800" b="1"/>
            </a:p>
          </p:txBody>
        </p:sp>
        <p:sp>
          <p:nvSpPr>
            <p:cNvPr id="39953"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4"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5"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6"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7" name="Text Box 21"/>
            <p:cNvSpPr txBox="1">
              <a:spLocks noChangeArrowheads="1"/>
            </p:cNvSpPr>
            <p:nvPr/>
          </p:nvSpPr>
          <p:spPr bwMode="auto">
            <a:xfrm>
              <a:off x="399" y="1186"/>
              <a:ext cx="505"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NextPC</a:t>
              </a:r>
              <a:endParaRPr lang="en-US" altLang="zh-CN" sz="1600" b="1"/>
            </a:p>
          </p:txBody>
        </p:sp>
        <p:sp>
          <p:nvSpPr>
            <p:cNvPr id="39958"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9" name="Text Box 23"/>
            <p:cNvSpPr txBox="1">
              <a:spLocks noChangeArrowheads="1"/>
            </p:cNvSpPr>
            <p:nvPr/>
          </p:nvSpPr>
          <p:spPr bwMode="auto">
            <a:xfrm>
              <a:off x="261" y="2446"/>
              <a:ext cx="69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Immediate</a:t>
              </a:r>
              <a:endParaRPr lang="en-US" altLang="zh-CN" sz="1600" b="1"/>
            </a:p>
          </p:txBody>
        </p:sp>
        <p:sp>
          <p:nvSpPr>
            <p:cNvPr id="39960"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1"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2"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3"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4"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5"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6"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7"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8"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9"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0"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1"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2"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4" name="Group 53"/>
            <p:cNvGrpSpPr/>
            <p:nvPr/>
          </p:nvGrpSpPr>
          <p:grpSpPr bwMode="auto">
            <a:xfrm>
              <a:off x="1618" y="953"/>
              <a:ext cx="3512" cy="2316"/>
              <a:chOff x="1618" y="953"/>
              <a:chExt cx="3512" cy="2316"/>
            </a:xfrm>
          </p:grpSpPr>
          <p:sp>
            <p:nvSpPr>
              <p:cNvPr id="39974"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5"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6"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7"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8"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9"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39980"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1"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b="1"/>
                <a:t>mux</a:t>
              </a:r>
              <a:endParaRPr lang="en-US" altLang="zh-CN" sz="1800" b="1"/>
            </a:p>
          </p:txBody>
        </p:sp>
        <p:sp>
          <p:nvSpPr>
            <p:cNvPr id="39983"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5" name="Group 55"/>
          <p:cNvGrpSpPr/>
          <p:nvPr/>
        </p:nvGrpSpPr>
        <p:grpSpPr bwMode="auto">
          <a:xfrm>
            <a:off x="228600" y="5410200"/>
            <a:ext cx="5961063" cy="1187450"/>
            <a:chOff x="144" y="3408"/>
            <a:chExt cx="3755" cy="748"/>
          </a:xfrm>
        </p:grpSpPr>
        <p:sp>
          <p:nvSpPr>
            <p:cNvPr id="39985" name="Line 49"/>
            <p:cNvSpPr>
              <a:spLocks noChangeShapeType="1"/>
            </p:cNvSpPr>
            <p:nvPr/>
          </p:nvSpPr>
          <p:spPr bwMode="auto">
            <a:xfrm>
              <a:off x="144" y="3545"/>
              <a:ext cx="384"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576" y="3408"/>
              <a:ext cx="3323" cy="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a:solidFill>
                    <a:srgbClr val="FF0000"/>
                  </a:solidFill>
                </a:rPr>
                <a:t>EX/Mem.ALUoutput </a:t>
              </a:r>
              <a:r>
                <a:rPr lang="en-US" altLang="zh-CN" sz="2400" b="1">
                  <a:solidFill>
                    <a:srgbClr val="FF0000"/>
                  </a:solidFill>
                  <a:sym typeface="Symbol" panose="05050102010706020507" pitchFamily="18" charset="2"/>
                </a:rPr>
                <a:t> ALU</a:t>
              </a:r>
              <a:r>
                <a:rPr kumimoji="0" lang="en-US" altLang="zh-CN" sz="2400">
                  <a:solidFill>
                    <a:srgbClr val="FF0000"/>
                  </a:solidFill>
                  <a:sym typeface="Symbol" panose="05050102010706020507" pitchFamily="18" charset="2"/>
                </a:rPr>
                <a:t> input</a:t>
              </a:r>
              <a:endParaRPr kumimoji="0" lang="en-US" altLang="zh-CN" sz="2400">
                <a:solidFill>
                  <a:srgbClr val="FF0000"/>
                </a:solidFill>
                <a:sym typeface="Symbol" panose="05050102010706020507" pitchFamily="18" charset="2"/>
              </a:endParaRPr>
            </a:p>
            <a:p>
              <a:pPr eaLnBrk="1" hangingPunct="1"/>
              <a:r>
                <a:rPr kumimoji="0" lang="en-US" altLang="zh-CN" sz="2400" b="1">
                  <a:solidFill>
                    <a:srgbClr val="0000FF"/>
                  </a:solidFill>
                  <a:sym typeface="Symbol" panose="05050102010706020507" pitchFamily="18" charset="2"/>
                </a:rPr>
                <a:t>MEM/WB.ALUoutput </a:t>
              </a:r>
              <a:r>
                <a:rPr lang="en-US" altLang="zh-CN" sz="2400" b="1">
                  <a:solidFill>
                    <a:srgbClr val="0000FF"/>
                  </a:solidFill>
                  <a:sym typeface="Symbol" panose="05050102010706020507" pitchFamily="18" charset="2"/>
                </a:rPr>
                <a:t> ALU</a:t>
              </a:r>
              <a:r>
                <a:rPr kumimoji="0" lang="en-US" altLang="zh-CN" sz="2400" b="1">
                  <a:solidFill>
                    <a:srgbClr val="0000FF"/>
                  </a:solidFill>
                  <a:sym typeface="Symbol" panose="05050102010706020507" pitchFamily="18" charset="2"/>
                </a:rPr>
                <a:t> input</a:t>
              </a:r>
              <a:endParaRPr kumimoji="0" lang="en-US" altLang="zh-CN" sz="2400">
                <a:solidFill>
                  <a:srgbClr val="0000FF"/>
                </a:solidFill>
                <a:latin typeface="Times New Roman" panose="02020603050405020304" pitchFamily="18" charset="0"/>
                <a:sym typeface="Symbol" panose="05050102010706020507" pitchFamily="18" charset="2"/>
              </a:endParaRPr>
            </a:p>
            <a:p>
              <a:pPr eaLnBrk="1" hangingPunct="1"/>
              <a:r>
                <a:rPr kumimoji="0" lang="en-US" altLang="zh-CN" sz="2400">
                  <a:solidFill>
                    <a:srgbClr val="CC00FF"/>
                  </a:solidFill>
                  <a:sym typeface="Symbol" panose="05050102010706020507" pitchFamily="18" charset="2"/>
                </a:rPr>
                <a:t>MEM/WB.LMD </a:t>
              </a:r>
              <a:r>
                <a:rPr lang="en-US" altLang="zh-CN" sz="2400" b="1">
                  <a:solidFill>
                    <a:srgbClr val="CC00FF"/>
                  </a:solidFill>
                  <a:sym typeface="Symbol" panose="05050102010706020507" pitchFamily="18" charset="2"/>
                </a:rPr>
                <a:t> ALU</a:t>
              </a:r>
              <a:r>
                <a:rPr kumimoji="0" lang="en-US" altLang="zh-CN" sz="2400">
                  <a:solidFill>
                    <a:srgbClr val="CC00FF"/>
                  </a:solidFill>
                  <a:sym typeface="Symbol" panose="05050102010706020507" pitchFamily="18" charset="2"/>
                </a:rPr>
                <a:t> input</a:t>
              </a:r>
              <a:endParaRPr kumimoji="0" lang="en-US" altLang="zh-CN" sz="240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144" y="3833"/>
              <a:ext cx="384"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144" y="4073"/>
              <a:ext cx="384"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 name="灯片编号占位符 52"/>
          <p:cNvSpPr>
            <a:spLocks noGrp="1"/>
          </p:cNvSpPr>
          <p:nvPr>
            <p:ph type="sldNum" sz="quarter" idx="12"/>
          </p:nvPr>
        </p:nvSpPr>
        <p:spPr/>
        <p:txBody>
          <a:bodyPr/>
          <a:lstStyle/>
          <a:p>
            <a:fld id="{0C913308-F349-4B6D-A68A-DD1791B4A57B}" type="slidenum">
              <a:rPr lang="zh-CN" altLang="en-US" smtClean="0"/>
            </a:fld>
            <a:endParaRPr lang="zh-CN" altLang="en-US"/>
          </a:p>
        </p:txBody>
      </p:sp>
      <p:cxnSp>
        <p:nvCxnSpPr>
          <p:cNvPr id="7" name="直接连接符 6"/>
          <p:cNvCxnSpPr>
            <a:stCxn id="39968" idx="0"/>
            <a:endCxn id="39974" idx="0"/>
          </p:cNvCxnSpPr>
          <p:nvPr/>
        </p:nvCxnSpPr>
        <p:spPr>
          <a:xfrm>
            <a:off x="5392420" y="2358867"/>
            <a:ext cx="6985" cy="1405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416175" y="4592258"/>
            <a:ext cx="6727825" cy="400110"/>
          </a:xfrm>
          <a:prstGeom prst="rect">
            <a:avLst/>
          </a:prstGeom>
          <a:noFill/>
        </p:spPr>
        <p:txBody>
          <a:bodyPr wrap="square" rtlCol="0">
            <a:spAutoFit/>
          </a:bodyPr>
          <a:lstStyle/>
          <a:p>
            <a:r>
              <a:rPr lang="en-US" altLang="zh-CN" sz="2000" b="1" dirty="0" smtClean="0"/>
              <a:t>ADD  </a:t>
            </a:r>
            <a:r>
              <a:rPr lang="en-US" altLang="zh-CN" sz="2000" b="1" dirty="0"/>
              <a:t>R6,</a:t>
            </a:r>
            <a:r>
              <a:rPr lang="en-US" altLang="zh-CN" sz="2000" b="1" dirty="0">
                <a:solidFill>
                  <a:srgbClr val="AE66AE"/>
                </a:solidFill>
              </a:rPr>
              <a:t>R1</a:t>
            </a:r>
            <a:r>
              <a:rPr lang="en-US" altLang="zh-CN" sz="2000" b="1" dirty="0">
                <a:solidFill>
                  <a:schemeClr val="tx2">
                    <a:lumMod val="60000"/>
                    <a:lumOff val="40000"/>
                  </a:schemeClr>
                </a:solidFill>
              </a:rPr>
              <a:t>,</a:t>
            </a:r>
            <a:r>
              <a:rPr lang="en-US" altLang="zh-CN" sz="2000" b="1" dirty="0"/>
              <a:t>R7 </a:t>
            </a:r>
            <a:r>
              <a:rPr lang="en-US" altLang="zh-CN" sz="2000" b="1" dirty="0" smtClean="0"/>
              <a:t>                  SUB R4,R2,R5              LOAD </a:t>
            </a:r>
            <a:r>
              <a:rPr lang="en-US" altLang="zh-CN" sz="2000" b="1" dirty="0">
                <a:solidFill>
                  <a:srgbClr val="AE66AE"/>
                </a:solidFill>
              </a:rPr>
              <a:t>R1,</a:t>
            </a:r>
            <a:r>
              <a:rPr lang="en-US" altLang="zh-CN" sz="2000" b="1" dirty="0" smtClean="0"/>
              <a:t>20(R3)</a:t>
            </a:r>
            <a:endParaRPr lang="zh-CN" altLang="en-US" sz="2000" b="1"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187642"/>
            <a:ext cx="8229600" cy="1143000"/>
          </a:xfrm>
        </p:spPr>
        <p:txBody>
          <a:bodyPr/>
          <a:lstStyle/>
          <a:p>
            <a:r>
              <a:rPr lang="en-US" altLang="zh-CN" b="1" dirty="0" smtClean="0">
                <a:sym typeface="+mn-ea"/>
              </a:rPr>
              <a:t>Forwarding</a:t>
            </a:r>
            <a:r>
              <a:rPr lang="zh-CN" altLang="en-US" b="1" dirty="0" smtClean="0">
                <a:sym typeface="+mn-ea"/>
              </a:rPr>
              <a:t>的硬件变化</a:t>
            </a:r>
            <a:endParaRPr lang="en-US" altLang="zh-CN"/>
          </a:p>
        </p:txBody>
      </p:sp>
      <p:grpSp>
        <p:nvGrpSpPr>
          <p:cNvPr id="2" name="Group 54"/>
          <p:cNvGrpSpPr/>
          <p:nvPr/>
        </p:nvGrpSpPr>
        <p:grpSpPr bwMode="auto">
          <a:xfrm>
            <a:off x="399415" y="1022350"/>
            <a:ext cx="8484870" cy="3595370"/>
            <a:chOff x="172" y="912"/>
            <a:chExt cx="5520" cy="2448"/>
          </a:xfrm>
        </p:grpSpPr>
        <p:sp>
          <p:nvSpPr>
            <p:cNvPr id="39940"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41"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a:t>MEM/WR</a:t>
              </a:r>
              <a:endParaRPr lang="en-US" altLang="zh-CN" sz="1800"/>
            </a:p>
          </p:txBody>
        </p:sp>
        <p:sp>
          <p:nvSpPr>
            <p:cNvPr id="39942"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a:t>ID/EX</a:t>
              </a:r>
              <a:endParaRPr lang="en-US" altLang="zh-CN" sz="1800"/>
            </a:p>
          </p:txBody>
        </p:sp>
        <p:sp>
          <p:nvSpPr>
            <p:cNvPr id="39943"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a:t>EX/MEM </a:t>
              </a:r>
              <a:endParaRPr lang="en-US" altLang="zh-CN" sz="1800"/>
            </a:p>
          </p:txBody>
        </p:sp>
        <p:sp>
          <p:nvSpPr>
            <p:cNvPr id="39944"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t>Data</a:t>
              </a:r>
              <a:endParaRPr lang="en-US" altLang="zh-CN" sz="1800"/>
            </a:p>
            <a:p>
              <a:pPr algn="ctr"/>
              <a:r>
                <a:rPr lang="en-US" altLang="zh-CN" sz="1800"/>
                <a:t>Memory</a:t>
              </a:r>
              <a:endParaRPr lang="en-US" altLang="zh-CN" sz="1800"/>
            </a:p>
          </p:txBody>
        </p:sp>
        <p:grpSp>
          <p:nvGrpSpPr>
            <p:cNvPr id="3" name="Group 9"/>
            <p:cNvGrpSpPr/>
            <p:nvPr/>
          </p:nvGrpSpPr>
          <p:grpSpPr bwMode="auto">
            <a:xfrm>
              <a:off x="2224" y="1561"/>
              <a:ext cx="400" cy="798"/>
              <a:chOff x="1782" y="2232"/>
              <a:chExt cx="468" cy="816"/>
            </a:xfrm>
          </p:grpSpPr>
          <p:sp>
            <p:nvSpPr>
              <p:cNvPr id="39946"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7" name="Text Box 11"/>
              <p:cNvSpPr txBox="1">
                <a:spLocks noChangeArrowheads="1"/>
              </p:cNvSpPr>
              <p:nvPr/>
            </p:nvSpPr>
            <p:spPr bwMode="auto">
              <a:xfrm rot="5400000">
                <a:off x="1879" y="2518"/>
                <a:ext cx="383"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zh-CN" sz="1600"/>
                  <a:t>ALU</a:t>
                </a:r>
                <a:endParaRPr lang="en-US" altLang="zh-CN" sz="1600"/>
              </a:p>
            </p:txBody>
          </p:sp>
        </p:grpSp>
        <p:sp>
          <p:nvSpPr>
            <p:cNvPr id="39948"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a:t>mux</a:t>
              </a:r>
              <a:endParaRPr lang="en-US" altLang="zh-CN" sz="1800"/>
            </a:p>
          </p:txBody>
        </p:sp>
        <p:sp>
          <p:nvSpPr>
            <p:cNvPr id="39949"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a:t>mux</a:t>
              </a:r>
              <a:endParaRPr lang="en-US" altLang="zh-CN" sz="1800"/>
            </a:p>
          </p:txBody>
        </p:sp>
        <p:sp>
          <p:nvSpPr>
            <p:cNvPr id="39950"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1"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2"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sz="1800"/>
                <a:t>Registers</a:t>
              </a:r>
              <a:endParaRPr lang="en-US" altLang="zh-CN" sz="1800"/>
            </a:p>
          </p:txBody>
        </p:sp>
        <p:sp>
          <p:nvSpPr>
            <p:cNvPr id="39953"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Text Box 21"/>
            <p:cNvSpPr txBox="1">
              <a:spLocks noChangeArrowheads="1"/>
            </p:cNvSpPr>
            <p:nvPr/>
          </p:nvSpPr>
          <p:spPr bwMode="auto">
            <a:xfrm>
              <a:off x="368" y="1179"/>
              <a:ext cx="568"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zh-CN" sz="1600"/>
                <a:t>NextPC</a:t>
              </a:r>
              <a:endParaRPr lang="en-US" altLang="zh-CN" sz="1600"/>
            </a:p>
          </p:txBody>
        </p:sp>
        <p:sp>
          <p:nvSpPr>
            <p:cNvPr id="39958"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9" name="Text Box 23"/>
            <p:cNvSpPr txBox="1">
              <a:spLocks noChangeArrowheads="1"/>
            </p:cNvSpPr>
            <p:nvPr/>
          </p:nvSpPr>
          <p:spPr bwMode="auto">
            <a:xfrm>
              <a:off x="229" y="2439"/>
              <a:ext cx="761"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zh-CN" sz="1600"/>
                <a:t>Immediate</a:t>
              </a:r>
              <a:endParaRPr lang="en-US" altLang="zh-CN" sz="1600"/>
            </a:p>
          </p:txBody>
        </p:sp>
        <p:sp>
          <p:nvSpPr>
            <p:cNvPr id="39960"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3"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4"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5"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6"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7"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8"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9"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0"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1"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2"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 name="Group 53"/>
            <p:cNvGrpSpPr/>
            <p:nvPr/>
          </p:nvGrpSpPr>
          <p:grpSpPr bwMode="auto">
            <a:xfrm>
              <a:off x="1618" y="953"/>
              <a:ext cx="3512" cy="2316"/>
              <a:chOff x="1618" y="953"/>
              <a:chExt cx="3512" cy="2316"/>
            </a:xfrm>
          </p:grpSpPr>
          <p:sp>
            <p:nvSpPr>
              <p:cNvPr id="39974"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980"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1"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sz="1800"/>
                <a:t>mux</a:t>
              </a:r>
              <a:endParaRPr lang="en-US" altLang="zh-CN" sz="1800"/>
            </a:p>
          </p:txBody>
        </p:sp>
        <p:sp>
          <p:nvSpPr>
            <p:cNvPr id="39983"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 name="Group 55"/>
          <p:cNvGrpSpPr/>
          <p:nvPr/>
        </p:nvGrpSpPr>
        <p:grpSpPr bwMode="auto">
          <a:xfrm>
            <a:off x="228600" y="5410200"/>
            <a:ext cx="5961063" cy="1187450"/>
            <a:chOff x="144" y="3408"/>
            <a:chExt cx="3755" cy="748"/>
          </a:xfrm>
        </p:grpSpPr>
        <p:sp>
          <p:nvSpPr>
            <p:cNvPr id="39985" name="Line 49"/>
            <p:cNvSpPr>
              <a:spLocks noChangeShapeType="1"/>
            </p:cNvSpPr>
            <p:nvPr/>
          </p:nvSpPr>
          <p:spPr bwMode="auto">
            <a:xfrm>
              <a:off x="144" y="3545"/>
              <a:ext cx="384"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576" y="3408"/>
              <a:ext cx="3323" cy="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a:solidFill>
                    <a:srgbClr val="FF0000"/>
                  </a:solidFill>
                </a:rPr>
                <a:t>EX/Mem.ALUoutput </a:t>
              </a:r>
              <a:r>
                <a:rPr lang="en-US" altLang="zh-CN" sz="2400" b="1">
                  <a:solidFill>
                    <a:srgbClr val="FF0000"/>
                  </a:solidFill>
                  <a:sym typeface="Symbol" panose="05050102010706020507" pitchFamily="18" charset="2"/>
                </a:rPr>
                <a:t> ALU</a:t>
              </a:r>
              <a:r>
                <a:rPr kumimoji="0" lang="en-US" altLang="zh-CN" sz="2400">
                  <a:solidFill>
                    <a:srgbClr val="FF0000"/>
                  </a:solidFill>
                  <a:sym typeface="Symbol" panose="05050102010706020507" pitchFamily="18" charset="2"/>
                </a:rPr>
                <a:t> input</a:t>
              </a:r>
              <a:endParaRPr kumimoji="0" lang="en-US" altLang="zh-CN" sz="2400">
                <a:solidFill>
                  <a:srgbClr val="FF0000"/>
                </a:solidFill>
                <a:sym typeface="Symbol" panose="05050102010706020507" pitchFamily="18" charset="2"/>
              </a:endParaRPr>
            </a:p>
            <a:p>
              <a:pPr eaLnBrk="1" hangingPunct="1"/>
              <a:r>
                <a:rPr kumimoji="0" lang="en-US" altLang="zh-CN" sz="2400" b="1">
                  <a:solidFill>
                    <a:srgbClr val="0000FF"/>
                  </a:solidFill>
                  <a:sym typeface="Symbol" panose="05050102010706020507" pitchFamily="18" charset="2"/>
                </a:rPr>
                <a:t>MEM/WB.ALUoutput </a:t>
              </a:r>
              <a:r>
                <a:rPr lang="en-US" altLang="zh-CN" sz="2400" b="1">
                  <a:solidFill>
                    <a:srgbClr val="0000FF"/>
                  </a:solidFill>
                  <a:sym typeface="Symbol" panose="05050102010706020507" pitchFamily="18" charset="2"/>
                </a:rPr>
                <a:t> ALU</a:t>
              </a:r>
              <a:r>
                <a:rPr kumimoji="0" lang="en-US" altLang="zh-CN" sz="2400" b="1">
                  <a:solidFill>
                    <a:srgbClr val="0000FF"/>
                  </a:solidFill>
                  <a:sym typeface="Symbol" panose="05050102010706020507" pitchFamily="18" charset="2"/>
                </a:rPr>
                <a:t> input</a:t>
              </a:r>
              <a:endParaRPr kumimoji="0" lang="en-US" altLang="zh-CN" sz="2400">
                <a:solidFill>
                  <a:srgbClr val="0000FF"/>
                </a:solidFill>
                <a:latin typeface="Times New Roman" panose="02020603050405020304" pitchFamily="18" charset="0"/>
                <a:sym typeface="Symbol" panose="05050102010706020507" pitchFamily="18" charset="2"/>
              </a:endParaRPr>
            </a:p>
            <a:p>
              <a:pPr eaLnBrk="1" hangingPunct="1"/>
              <a:r>
                <a:rPr kumimoji="0" lang="en-US" altLang="zh-CN" sz="2400">
                  <a:solidFill>
                    <a:srgbClr val="CC00FF"/>
                  </a:solidFill>
                  <a:sym typeface="Symbol" panose="05050102010706020507" pitchFamily="18" charset="2"/>
                </a:rPr>
                <a:t>MEM/WB.LMD </a:t>
              </a:r>
              <a:r>
                <a:rPr lang="en-US" altLang="zh-CN" sz="2400" b="1">
                  <a:solidFill>
                    <a:srgbClr val="CC00FF"/>
                  </a:solidFill>
                  <a:sym typeface="Symbol" panose="05050102010706020507" pitchFamily="18" charset="2"/>
                </a:rPr>
                <a:t> ALU</a:t>
              </a:r>
              <a:r>
                <a:rPr kumimoji="0" lang="en-US" altLang="zh-CN" sz="2400">
                  <a:solidFill>
                    <a:srgbClr val="CC00FF"/>
                  </a:solidFill>
                  <a:sym typeface="Symbol" panose="05050102010706020507" pitchFamily="18" charset="2"/>
                </a:rPr>
                <a:t> input</a:t>
              </a:r>
              <a:endParaRPr kumimoji="0" lang="en-US" altLang="zh-CN" sz="240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144" y="3833"/>
              <a:ext cx="384"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144" y="4073"/>
              <a:ext cx="384"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 name="灯片编号占位符 52"/>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文本框 5"/>
          <p:cNvSpPr txBox="1"/>
          <p:nvPr/>
        </p:nvSpPr>
        <p:spPr>
          <a:xfrm>
            <a:off x="1537970" y="506095"/>
            <a:ext cx="6306185" cy="527050"/>
          </a:xfrm>
          <a:prstGeom prst="rect">
            <a:avLst/>
          </a:prstGeom>
          <a:noFill/>
        </p:spPr>
        <p:txBody>
          <a:bodyPr wrap="square" rtlCol="0" anchor="t">
            <a:spAutoFit/>
          </a:bodyPr>
          <a:p>
            <a:pPr lvl="1">
              <a:lnSpc>
                <a:spcPts val="3400"/>
              </a:lnSpc>
            </a:pPr>
            <a:r>
              <a:rPr lang="zh-CN" altLang="en-US" b="1" dirty="0" smtClean="0">
                <a:solidFill>
                  <a:srgbClr val="000000"/>
                </a:solidFill>
                <a:latin typeface="Comic Sans MS" panose="030F0702030302020204" pitchFamily="66" charset="0"/>
                <a:sym typeface="+mn-ea"/>
              </a:rPr>
              <a:t>在数据通路上增加数据线（</a:t>
            </a:r>
            <a:r>
              <a:rPr lang="en-US" altLang="zh-CN" b="1" dirty="0" smtClean="0">
                <a:solidFill>
                  <a:srgbClr val="C00000"/>
                </a:solidFill>
                <a:latin typeface="Comic Sans MS" panose="030F0702030302020204" pitchFamily="66" charset="0"/>
                <a:sym typeface="+mn-ea"/>
              </a:rPr>
              <a:t> buses </a:t>
            </a:r>
            <a:r>
              <a:rPr lang="zh-CN" altLang="en-US" b="1" dirty="0" smtClean="0">
                <a:solidFill>
                  <a:srgbClr val="000000"/>
                </a:solidFill>
                <a:latin typeface="Comic Sans MS" panose="030F0702030302020204" pitchFamily="66" charset="0"/>
                <a:sym typeface="+mn-ea"/>
              </a:rPr>
              <a:t>）传送这些结果</a:t>
            </a:r>
            <a:endParaRPr lang="zh-CN" altLang="en-US"/>
          </a:p>
        </p:txBody>
      </p:sp>
      <p:sp>
        <p:nvSpPr>
          <p:cNvPr id="7" name="文本框 6"/>
          <p:cNvSpPr txBox="1"/>
          <p:nvPr/>
        </p:nvSpPr>
        <p:spPr>
          <a:xfrm>
            <a:off x="5974715" y="4618355"/>
            <a:ext cx="2540000" cy="2306955"/>
          </a:xfrm>
          <a:prstGeom prst="rect">
            <a:avLst/>
          </a:prstGeom>
          <a:noFill/>
        </p:spPr>
        <p:txBody>
          <a:bodyPr wrap="square" rtlCol="0" anchor="t">
            <a:spAutoFit/>
          </a:bodyPr>
          <a:p>
            <a:r>
              <a:rPr lang="zh-CN" altLang="en-US" b="1">
                <a:solidFill>
                  <a:srgbClr val="FF0000"/>
                </a:solidFill>
                <a:sym typeface="+mn-ea"/>
              </a:rPr>
              <a:t>红色：</a:t>
            </a:r>
            <a:r>
              <a:rPr lang="en-US" altLang="zh-CN" b="1">
                <a:solidFill>
                  <a:srgbClr val="FF0000"/>
                </a:solidFill>
                <a:sym typeface="+mn-ea"/>
              </a:rPr>
              <a:t>add </a:t>
            </a:r>
            <a:r>
              <a:rPr lang="en-US" altLang="zh-CN" b="1">
                <a:solidFill>
                  <a:schemeClr val="tx1"/>
                </a:solidFill>
                <a:sym typeface="+mn-ea"/>
              </a:rPr>
              <a:t>R</a:t>
            </a:r>
            <a:r>
              <a:rPr lang="en-US" altLang="zh-CN" b="1">
                <a:solidFill>
                  <a:schemeClr val="tx1"/>
                </a:solidFill>
                <a:sym typeface="+mn-ea"/>
              </a:rPr>
              <a:t>1</a:t>
            </a:r>
            <a:r>
              <a:rPr lang="en-US" altLang="zh-CN" b="1">
                <a:solidFill>
                  <a:srgbClr val="FF0000"/>
                </a:solidFill>
                <a:sym typeface="+mn-ea"/>
              </a:rPr>
              <a:t>, R2, R3;</a:t>
            </a:r>
            <a:endParaRPr lang="en-US" altLang="zh-CN" b="1">
              <a:solidFill>
                <a:srgbClr val="FF0000"/>
              </a:solidFill>
            </a:endParaRPr>
          </a:p>
          <a:p>
            <a:r>
              <a:rPr lang="en-US" altLang="zh-CN" b="1">
                <a:solidFill>
                  <a:srgbClr val="FF0000"/>
                </a:solidFill>
                <a:sym typeface="+mn-ea"/>
              </a:rPr>
              <a:t>             sub R4, </a:t>
            </a:r>
            <a:r>
              <a:rPr lang="en-US" altLang="zh-CN" b="1">
                <a:solidFill>
                  <a:schemeClr val="tx1"/>
                </a:solidFill>
                <a:sym typeface="+mn-ea"/>
              </a:rPr>
              <a:t>R1</a:t>
            </a:r>
            <a:r>
              <a:rPr lang="en-US" altLang="zh-CN" b="1">
                <a:solidFill>
                  <a:srgbClr val="FF0000"/>
                </a:solidFill>
                <a:sym typeface="+mn-ea"/>
              </a:rPr>
              <a:t>, R5;</a:t>
            </a:r>
            <a:endParaRPr lang="en-US" altLang="zh-CN" b="1">
              <a:solidFill>
                <a:srgbClr val="FF0000"/>
              </a:solidFill>
            </a:endParaRPr>
          </a:p>
          <a:p>
            <a:r>
              <a:rPr lang="zh-CN" altLang="en-US" b="1">
                <a:solidFill>
                  <a:srgbClr val="0B5FD1"/>
                </a:solidFill>
                <a:sym typeface="+mn-ea"/>
              </a:rPr>
              <a:t>蓝色：</a:t>
            </a:r>
            <a:r>
              <a:rPr lang="en-US" altLang="zh-CN" b="1">
                <a:solidFill>
                  <a:srgbClr val="0B5FD1"/>
                </a:solidFill>
                <a:sym typeface="+mn-ea"/>
              </a:rPr>
              <a:t>add </a:t>
            </a:r>
            <a:r>
              <a:rPr lang="en-US" altLang="zh-CN" b="1">
                <a:solidFill>
                  <a:schemeClr val="tx1"/>
                </a:solidFill>
                <a:sym typeface="+mn-ea"/>
              </a:rPr>
              <a:t>R1</a:t>
            </a:r>
            <a:r>
              <a:rPr lang="en-US" altLang="zh-CN" b="1">
                <a:solidFill>
                  <a:srgbClr val="0B5FD1"/>
                </a:solidFill>
                <a:sym typeface="+mn-ea"/>
              </a:rPr>
              <a:t>, R2, R3;</a:t>
            </a:r>
            <a:endParaRPr lang="en-US" altLang="zh-CN" b="1">
              <a:solidFill>
                <a:srgbClr val="0B5FD1"/>
              </a:solidFill>
            </a:endParaRPr>
          </a:p>
          <a:p>
            <a:r>
              <a:rPr lang="en-US" altLang="zh-CN" b="1">
                <a:solidFill>
                  <a:srgbClr val="0B5FD1"/>
                </a:solidFill>
                <a:sym typeface="+mn-ea"/>
              </a:rPr>
              <a:t>             sub R4, R1, R5;</a:t>
            </a:r>
            <a:endParaRPr lang="en-US" altLang="zh-CN" b="1">
              <a:solidFill>
                <a:srgbClr val="0B5FD1"/>
              </a:solidFill>
            </a:endParaRPr>
          </a:p>
          <a:p>
            <a:r>
              <a:rPr lang="en-US" altLang="zh-CN" b="1">
                <a:solidFill>
                  <a:srgbClr val="0B5FD1"/>
                </a:solidFill>
                <a:sym typeface="+mn-ea"/>
              </a:rPr>
              <a:t>             and R6, </a:t>
            </a:r>
            <a:r>
              <a:rPr lang="en-US" altLang="zh-CN" b="1">
                <a:solidFill>
                  <a:schemeClr val="tx1"/>
                </a:solidFill>
                <a:sym typeface="+mn-ea"/>
              </a:rPr>
              <a:t>R</a:t>
            </a:r>
            <a:r>
              <a:rPr lang="en-US" altLang="zh-CN" b="1">
                <a:solidFill>
                  <a:schemeClr val="tx1"/>
                </a:solidFill>
                <a:sym typeface="+mn-ea"/>
              </a:rPr>
              <a:t>1</a:t>
            </a:r>
            <a:r>
              <a:rPr lang="en-US" altLang="zh-CN" b="1">
                <a:solidFill>
                  <a:srgbClr val="0B5FD1"/>
                </a:solidFill>
                <a:sym typeface="+mn-ea"/>
              </a:rPr>
              <a:t>, R7;</a:t>
            </a:r>
            <a:endParaRPr lang="en-US" altLang="zh-CN"/>
          </a:p>
          <a:p>
            <a:r>
              <a:rPr lang="zh-CN" altLang="en-US" b="1">
                <a:solidFill>
                  <a:srgbClr val="7030A0"/>
                </a:solidFill>
                <a:sym typeface="+mn-ea"/>
              </a:rPr>
              <a:t>紫色：</a:t>
            </a:r>
            <a:r>
              <a:rPr lang="en-US" altLang="zh-CN" b="1">
                <a:solidFill>
                  <a:srgbClr val="7030A0"/>
                </a:solidFill>
                <a:sym typeface="+mn-ea"/>
              </a:rPr>
              <a:t>load </a:t>
            </a:r>
            <a:r>
              <a:rPr lang="en-US" altLang="zh-CN" b="1">
                <a:solidFill>
                  <a:schemeClr val="tx1"/>
                </a:solidFill>
                <a:sym typeface="+mn-ea"/>
              </a:rPr>
              <a:t>R</a:t>
            </a:r>
            <a:r>
              <a:rPr lang="en-US" altLang="zh-CN" b="1">
                <a:solidFill>
                  <a:schemeClr val="tx1"/>
                </a:solidFill>
                <a:sym typeface="+mn-ea"/>
              </a:rPr>
              <a:t>1</a:t>
            </a:r>
            <a:r>
              <a:rPr lang="en-US" altLang="zh-CN" b="1">
                <a:solidFill>
                  <a:srgbClr val="7030A0"/>
                </a:solidFill>
                <a:sym typeface="+mn-ea"/>
              </a:rPr>
              <a:t>, 20(R3);</a:t>
            </a:r>
            <a:endParaRPr lang="en-US" altLang="zh-CN" b="1">
              <a:solidFill>
                <a:srgbClr val="7030A0"/>
              </a:solidFill>
            </a:endParaRPr>
          </a:p>
          <a:p>
            <a:r>
              <a:rPr lang="en-US" altLang="zh-CN" b="1">
                <a:solidFill>
                  <a:srgbClr val="7030A0"/>
                </a:solidFill>
                <a:sym typeface="+mn-ea"/>
              </a:rPr>
              <a:t>              sub R4, R2, R5;</a:t>
            </a:r>
            <a:endParaRPr lang="en-US" altLang="zh-CN" b="1">
              <a:solidFill>
                <a:srgbClr val="7030A0"/>
              </a:solidFill>
            </a:endParaRPr>
          </a:p>
          <a:p>
            <a:r>
              <a:rPr lang="en-US" altLang="zh-CN" b="1">
                <a:solidFill>
                  <a:srgbClr val="7030A0"/>
                </a:solidFill>
                <a:sym typeface="+mn-ea"/>
              </a:rPr>
              <a:t>             and R6, </a:t>
            </a:r>
            <a:r>
              <a:rPr lang="en-US" altLang="zh-CN" b="1">
                <a:solidFill>
                  <a:schemeClr val="tx1"/>
                </a:solidFill>
                <a:sym typeface="+mn-ea"/>
              </a:rPr>
              <a:t>R1</a:t>
            </a:r>
            <a:r>
              <a:rPr lang="en-US" altLang="zh-CN" b="1">
                <a:solidFill>
                  <a:srgbClr val="7030A0"/>
                </a:solidFill>
                <a:sym typeface="+mn-ea"/>
              </a:rPr>
              <a:t>, R7;</a:t>
            </a:r>
            <a:endParaRPr lang="en-US" altLang="zh-CN" b="1">
              <a:solidFill>
                <a:srgbClr val="7030A0"/>
              </a:solidFill>
              <a:sym typeface="+mn-ea"/>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81000" y="0"/>
            <a:ext cx="8229600" cy="562074"/>
          </a:xfrm>
        </p:spPr>
        <p:txBody>
          <a:bodyPr>
            <a:normAutofit fontScale="90000"/>
          </a:bodyPr>
          <a:lstStyle/>
          <a:p>
            <a:r>
              <a:rPr lang="en-US" altLang="zh-CN" sz="3200" b="1" dirty="0"/>
              <a:t>Forwarding </a:t>
            </a:r>
            <a:r>
              <a:rPr lang="zh-CN" altLang="en-US" sz="3200" b="1" dirty="0" smtClean="0"/>
              <a:t>的其他输入路径</a:t>
            </a:r>
            <a:endParaRPr lang="en-US" altLang="zh-CN" sz="3200" b="1" dirty="0"/>
          </a:p>
        </p:txBody>
      </p:sp>
      <p:grpSp>
        <p:nvGrpSpPr>
          <p:cNvPr id="2" name="Group 28"/>
          <p:cNvGrpSpPr/>
          <p:nvPr/>
        </p:nvGrpSpPr>
        <p:grpSpPr bwMode="auto">
          <a:xfrm>
            <a:off x="46963" y="633730"/>
            <a:ext cx="8592873" cy="4800600"/>
            <a:chOff x="240" y="1008"/>
            <a:chExt cx="5232" cy="3024"/>
          </a:xfrm>
        </p:grpSpPr>
        <p:grpSp>
          <p:nvGrpSpPr>
            <p:cNvPr id="3" name="Group 5"/>
            <p:cNvGrpSpPr/>
            <p:nvPr/>
          </p:nvGrpSpPr>
          <p:grpSpPr bwMode="auto">
            <a:xfrm>
              <a:off x="240" y="1056"/>
              <a:ext cx="5232" cy="2976"/>
              <a:chOff x="240" y="960"/>
              <a:chExt cx="5232" cy="2976"/>
            </a:xfrm>
          </p:grpSpPr>
          <p:pic>
            <p:nvPicPr>
              <p:cNvPr id="40966" name="Picture 6" descr="chap3_4-5n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960"/>
                <a:ext cx="5232" cy="278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7"/>
              <p:cNvGrpSpPr/>
              <p:nvPr/>
            </p:nvGrpSpPr>
            <p:grpSpPr bwMode="auto">
              <a:xfrm>
                <a:off x="3110" y="3002"/>
                <a:ext cx="2254" cy="934"/>
                <a:chOff x="3110" y="3002"/>
                <a:chExt cx="2254" cy="934"/>
              </a:xfrm>
            </p:grpSpPr>
            <p:sp>
              <p:nvSpPr>
                <p:cNvPr id="40968" name="Text Box 8"/>
                <p:cNvSpPr txBox="1">
                  <a:spLocks noChangeArrowheads="1"/>
                </p:cNvSpPr>
                <p:nvPr/>
              </p:nvSpPr>
              <p:spPr bwMode="auto">
                <a:xfrm>
                  <a:off x="3110" y="3002"/>
                  <a:ext cx="52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a:solidFill>
                        <a:srgbClr val="339966"/>
                      </a:solidFill>
                      <a:latin typeface="Times New Roman" panose="02020603050405020304" pitchFamily="18" charset="0"/>
                    </a:rPr>
                    <a:t>store</a:t>
                  </a:r>
                  <a:endParaRPr lang="en-US" altLang="zh-CN" sz="2400">
                    <a:latin typeface="Times New Roman" panose="02020603050405020304" pitchFamily="18" charset="0"/>
                  </a:endParaRPr>
                </a:p>
              </p:txBody>
            </p:sp>
            <p:sp>
              <p:nvSpPr>
                <p:cNvPr id="40969" name="Text Box 9"/>
                <p:cNvSpPr txBox="1">
                  <a:spLocks noChangeArrowheads="1"/>
                </p:cNvSpPr>
                <p:nvPr/>
              </p:nvSpPr>
              <p:spPr bwMode="auto">
                <a:xfrm>
                  <a:off x="4896" y="3648"/>
                  <a:ext cx="4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sz="2400" b="1">
                      <a:solidFill>
                        <a:srgbClr val="339966"/>
                      </a:solidFill>
                      <a:latin typeface="Times New Roman" panose="02020603050405020304" pitchFamily="18" charset="0"/>
                    </a:rPr>
                    <a:t>load</a:t>
                  </a:r>
                  <a:endParaRPr lang="en-US" altLang="zh-CN" sz="2400">
                    <a:latin typeface="Times New Roman" panose="02020603050405020304" pitchFamily="18" charset="0"/>
                  </a:endParaRPr>
                </a:p>
              </p:txBody>
            </p:sp>
          </p:grpSp>
        </p:grpSp>
        <p:sp>
          <p:nvSpPr>
            <p:cNvPr id="40971" name="Line 11"/>
            <p:cNvSpPr>
              <a:spLocks noChangeShapeType="1"/>
            </p:cNvSpPr>
            <p:nvPr/>
          </p:nvSpPr>
          <p:spPr bwMode="auto">
            <a:xfrm flipV="1">
              <a:off x="4080" y="1248"/>
              <a:ext cx="0" cy="1344"/>
            </a:xfrm>
            <a:prstGeom prst="line">
              <a:avLst/>
            </a:prstGeom>
            <a:noFill/>
            <a:ln w="34925">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2" name="Line 12"/>
            <p:cNvSpPr>
              <a:spLocks noChangeShapeType="1"/>
            </p:cNvSpPr>
            <p:nvPr/>
          </p:nvSpPr>
          <p:spPr bwMode="auto">
            <a:xfrm flipH="1">
              <a:off x="3424" y="1248"/>
              <a:ext cx="656" cy="5"/>
            </a:xfrm>
            <a:prstGeom prst="line">
              <a:avLst/>
            </a:prstGeom>
            <a:noFill/>
            <a:ln w="34925">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3" name="Line 13"/>
            <p:cNvSpPr>
              <a:spLocks noChangeShapeType="1"/>
            </p:cNvSpPr>
            <p:nvPr/>
          </p:nvSpPr>
          <p:spPr bwMode="auto">
            <a:xfrm flipH="1">
              <a:off x="3016" y="1253"/>
              <a:ext cx="408" cy="1088"/>
            </a:xfrm>
            <a:prstGeom prst="line">
              <a:avLst/>
            </a:prstGeom>
            <a:noFill/>
            <a:ln w="34925">
              <a:solidFill>
                <a:schemeClr val="accent1"/>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5" name="Line 15"/>
            <p:cNvSpPr>
              <a:spLocks noChangeShapeType="1"/>
            </p:cNvSpPr>
            <p:nvPr/>
          </p:nvSpPr>
          <p:spPr bwMode="auto">
            <a:xfrm flipV="1">
              <a:off x="4944" y="1104"/>
              <a:ext cx="0" cy="1487"/>
            </a:xfrm>
            <a:prstGeom prst="line">
              <a:avLst/>
            </a:prstGeom>
            <a:noFill/>
            <a:ln w="34925">
              <a:solidFill>
                <a:srgbClr val="FF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6" name="Line 16"/>
            <p:cNvSpPr>
              <a:spLocks noChangeShapeType="1"/>
            </p:cNvSpPr>
            <p:nvPr/>
          </p:nvSpPr>
          <p:spPr bwMode="auto">
            <a:xfrm flipH="1">
              <a:off x="3288" y="1104"/>
              <a:ext cx="1656" cy="13"/>
            </a:xfrm>
            <a:prstGeom prst="line">
              <a:avLst/>
            </a:prstGeom>
            <a:noFill/>
            <a:ln w="34925">
              <a:solidFill>
                <a:srgbClr val="FF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7" name="Line 17"/>
            <p:cNvSpPr>
              <a:spLocks noChangeShapeType="1"/>
            </p:cNvSpPr>
            <p:nvPr/>
          </p:nvSpPr>
          <p:spPr bwMode="auto">
            <a:xfrm flipH="1">
              <a:off x="2835" y="1117"/>
              <a:ext cx="453" cy="1204"/>
            </a:xfrm>
            <a:prstGeom prst="line">
              <a:avLst/>
            </a:prstGeom>
            <a:noFill/>
            <a:ln w="34925">
              <a:solidFill>
                <a:srgbClr val="FF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9" name="Line 19"/>
            <p:cNvSpPr>
              <a:spLocks noChangeShapeType="1"/>
            </p:cNvSpPr>
            <p:nvPr/>
          </p:nvSpPr>
          <p:spPr bwMode="auto">
            <a:xfrm flipV="1">
              <a:off x="5040" y="1008"/>
              <a:ext cx="0" cy="1728"/>
            </a:xfrm>
            <a:prstGeom prst="line">
              <a:avLst/>
            </a:prstGeom>
            <a:noFill/>
            <a:ln w="34925">
              <a:solidFill>
                <a:srgbClr val="00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0" name="Line 20"/>
            <p:cNvSpPr>
              <a:spLocks noChangeShapeType="1"/>
            </p:cNvSpPr>
            <p:nvPr/>
          </p:nvSpPr>
          <p:spPr bwMode="auto">
            <a:xfrm flipH="1">
              <a:off x="3198" y="1008"/>
              <a:ext cx="1842" cy="18"/>
            </a:xfrm>
            <a:prstGeom prst="line">
              <a:avLst/>
            </a:prstGeom>
            <a:noFill/>
            <a:ln w="34925">
              <a:solidFill>
                <a:srgbClr val="00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1" name="Line 21"/>
            <p:cNvSpPr>
              <a:spLocks noChangeShapeType="1"/>
            </p:cNvSpPr>
            <p:nvPr/>
          </p:nvSpPr>
          <p:spPr bwMode="auto">
            <a:xfrm flipH="1">
              <a:off x="2699" y="1026"/>
              <a:ext cx="499" cy="1315"/>
            </a:xfrm>
            <a:prstGeom prst="line">
              <a:avLst/>
            </a:prstGeom>
            <a:noFill/>
            <a:ln w="34925">
              <a:solidFill>
                <a:srgbClr val="00FF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22"/>
            <p:cNvGrpSpPr/>
            <p:nvPr/>
          </p:nvGrpSpPr>
          <p:grpSpPr bwMode="auto">
            <a:xfrm>
              <a:off x="4176" y="2592"/>
              <a:ext cx="768" cy="1056"/>
              <a:chOff x="4176" y="2544"/>
              <a:chExt cx="768" cy="1056"/>
            </a:xfrm>
          </p:grpSpPr>
          <p:sp>
            <p:nvSpPr>
              <p:cNvPr id="40983" name="Line 23"/>
              <p:cNvSpPr>
                <a:spLocks noChangeShapeType="1"/>
              </p:cNvSpPr>
              <p:nvPr/>
            </p:nvSpPr>
            <p:spPr bwMode="auto">
              <a:xfrm>
                <a:off x="4944" y="2544"/>
                <a:ext cx="0" cy="1056"/>
              </a:xfrm>
              <a:prstGeom prst="line">
                <a:avLst/>
              </a:prstGeom>
              <a:noFill/>
              <a:ln w="349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4" name="Line 24"/>
              <p:cNvSpPr>
                <a:spLocks noChangeShapeType="1"/>
              </p:cNvSpPr>
              <p:nvPr/>
            </p:nvSpPr>
            <p:spPr bwMode="auto">
              <a:xfrm flipH="1">
                <a:off x="4176" y="3600"/>
                <a:ext cx="768" cy="0"/>
              </a:xfrm>
              <a:prstGeom prst="line">
                <a:avLst/>
              </a:prstGeom>
              <a:noFill/>
              <a:ln w="349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5" name="Line 25"/>
              <p:cNvSpPr>
                <a:spLocks noChangeShapeType="1"/>
              </p:cNvSpPr>
              <p:nvPr/>
            </p:nvSpPr>
            <p:spPr bwMode="auto">
              <a:xfrm flipV="1">
                <a:off x="4176" y="3216"/>
                <a:ext cx="0" cy="384"/>
              </a:xfrm>
              <a:prstGeom prst="line">
                <a:avLst/>
              </a:prstGeom>
              <a:noFill/>
              <a:ln w="349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6" name="Line 26"/>
              <p:cNvSpPr>
                <a:spLocks noChangeShapeType="1"/>
              </p:cNvSpPr>
              <p:nvPr/>
            </p:nvSpPr>
            <p:spPr bwMode="auto">
              <a:xfrm>
                <a:off x="4176" y="3216"/>
                <a:ext cx="144" cy="0"/>
              </a:xfrm>
              <a:prstGeom prst="line">
                <a:avLst/>
              </a:prstGeom>
              <a:noFill/>
              <a:ln w="349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0987" name="Text Box 27"/>
          <p:cNvSpPr txBox="1">
            <a:spLocks noChangeArrowheads="1"/>
          </p:cNvSpPr>
          <p:nvPr/>
        </p:nvSpPr>
        <p:spPr bwMode="auto">
          <a:xfrm>
            <a:off x="0" y="6096000"/>
            <a:ext cx="4343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FF"/>
                </a:solidFill>
                <a:miter lim="800000"/>
                <a:headEnd/>
                <a:tailEnd/>
              </a14:hiddenLine>
            </a:ext>
          </a:extLst>
        </p:spPr>
        <p:txBody>
          <a:bodyPr>
            <a:spAutoFit/>
          </a:bodyPr>
          <a:lstStyle/>
          <a:p>
            <a:pPr eaLnBrk="1" hangingPunct="1"/>
            <a:r>
              <a:rPr lang="en-US" altLang="zh-CN" sz="2400" b="1">
                <a:solidFill>
                  <a:srgbClr val="FF3300"/>
                </a:solidFill>
              </a:rPr>
              <a:t>MEM/WB.LMD </a:t>
            </a:r>
            <a:r>
              <a:rPr lang="en-US" altLang="zh-CN" sz="2400" b="1">
                <a:solidFill>
                  <a:srgbClr val="FF3300"/>
                </a:solidFill>
                <a:sym typeface="Symbol" panose="05050102010706020507" pitchFamily="18" charset="2"/>
              </a:rPr>
              <a:t> DM input</a:t>
            </a:r>
            <a:endParaRPr kumimoji="0" lang="en-US" altLang="zh-CN" sz="2400">
              <a:solidFill>
                <a:srgbClr val="CC00FF"/>
              </a:solidFill>
              <a:sym typeface="Symbol" panose="05050102010706020507" pitchFamily="18" charset="2"/>
            </a:endParaRPr>
          </a:p>
        </p:txBody>
      </p:sp>
      <p:sp>
        <p:nvSpPr>
          <p:cNvPr id="24" name="灯片编号占位符 2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5" name="TextBox 24"/>
          <p:cNvSpPr txBox="1"/>
          <p:nvPr/>
        </p:nvSpPr>
        <p:spPr>
          <a:xfrm>
            <a:off x="6033311" y="5434329"/>
            <a:ext cx="3110689" cy="338554"/>
          </a:xfrm>
          <a:prstGeom prst="rect">
            <a:avLst/>
          </a:prstGeom>
          <a:noFill/>
        </p:spPr>
        <p:txBody>
          <a:bodyPr wrap="square" rtlCol="0">
            <a:spAutoFit/>
          </a:bodyPr>
          <a:lstStyle/>
          <a:p>
            <a:r>
              <a:rPr lang="en-US" altLang="zh-CN" sz="1600" b="1" dirty="0" smtClean="0"/>
              <a:t>STORE </a:t>
            </a:r>
            <a:r>
              <a:rPr lang="en-US" altLang="zh-CN" sz="1600" b="1" dirty="0" smtClean="0">
                <a:solidFill>
                  <a:srgbClr val="FF0000"/>
                </a:solidFill>
              </a:rPr>
              <a:t>R1</a:t>
            </a:r>
            <a:r>
              <a:rPr lang="en-US" altLang="zh-CN" sz="1600" b="1" dirty="0" smtClean="0"/>
              <a:t>,0(R2)      LOAD </a:t>
            </a:r>
            <a:r>
              <a:rPr lang="en-US" altLang="zh-CN" sz="1600" b="1" dirty="0" smtClean="0">
                <a:solidFill>
                  <a:srgbClr val="FF0000"/>
                </a:solidFill>
              </a:rPr>
              <a:t>R1</a:t>
            </a:r>
            <a:r>
              <a:rPr lang="en-US" altLang="zh-CN" sz="1600" b="1" dirty="0" smtClean="0">
                <a:solidFill>
                  <a:srgbClr val="CC99FF"/>
                </a:solidFill>
              </a:rPr>
              <a:t>,</a:t>
            </a:r>
            <a:r>
              <a:rPr lang="en-US" altLang="zh-CN" sz="1600" b="1" dirty="0" smtClean="0"/>
              <a:t>10(R3)</a:t>
            </a:r>
            <a:endParaRPr lang="zh-CN" altLang="en-US" sz="1600" b="1" dirty="0"/>
          </a:p>
        </p:txBody>
      </p:sp>
      <p:sp>
        <p:nvSpPr>
          <p:cNvPr id="6" name="文本框 5"/>
          <p:cNvSpPr txBox="1"/>
          <p:nvPr/>
        </p:nvSpPr>
        <p:spPr>
          <a:xfrm>
            <a:off x="381000" y="5354320"/>
            <a:ext cx="3324225" cy="645160"/>
          </a:xfrm>
          <a:prstGeom prst="rect">
            <a:avLst/>
          </a:prstGeom>
          <a:noFill/>
        </p:spPr>
        <p:txBody>
          <a:bodyPr wrap="square" rtlCol="0" anchor="t">
            <a:spAutoFit/>
          </a:bodyPr>
          <a:p>
            <a:r>
              <a:rPr lang="zh-CN" altLang="zh-CN">
                <a:sym typeface="+mn-ea"/>
              </a:rPr>
              <a:t>这种情况是：</a:t>
            </a:r>
            <a:r>
              <a:rPr lang="en-US" altLang="zh-CN">
                <a:sym typeface="+mn-ea"/>
              </a:rPr>
              <a:t>load</a:t>
            </a:r>
            <a:r>
              <a:rPr lang="zh-CN" altLang="en-US">
                <a:sym typeface="+mn-ea"/>
              </a:rPr>
              <a:t> </a:t>
            </a:r>
            <a:r>
              <a:rPr lang="en-US" altLang="zh-CN">
                <a:sym typeface="+mn-ea"/>
              </a:rPr>
              <a:t>R</a:t>
            </a:r>
            <a:r>
              <a:rPr lang="en-US" altLang="zh-CN">
                <a:solidFill>
                  <a:srgbClr val="FF0000"/>
                </a:solidFill>
                <a:sym typeface="+mn-ea"/>
              </a:rPr>
              <a:t>1, 10(R3)</a:t>
            </a:r>
            <a:r>
              <a:rPr lang="en-US" altLang="zh-CN">
                <a:sym typeface="+mn-ea"/>
              </a:rPr>
              <a:t>                             </a:t>
            </a:r>
            <a:endParaRPr lang="en-US" altLang="zh-CN">
              <a:sym typeface="+mn-ea"/>
            </a:endParaRPr>
          </a:p>
          <a:p>
            <a:r>
              <a:rPr lang="en-US" altLang="zh-CN">
                <a:sym typeface="+mn-ea"/>
              </a:rPr>
              <a:t>                           store</a:t>
            </a:r>
            <a:r>
              <a:rPr lang="en-US" altLang="zh-CN">
                <a:solidFill>
                  <a:srgbClr val="FF0000"/>
                </a:solidFill>
                <a:sym typeface="+mn-ea"/>
              </a:rPr>
              <a:t> R1</a:t>
            </a:r>
            <a:r>
              <a:rPr lang="zh-CN" altLang="en-US">
                <a:sym typeface="+mn-ea"/>
              </a:rPr>
              <a:t>，</a:t>
            </a:r>
            <a:r>
              <a:rPr lang="en-US" altLang="zh-CN">
                <a:sym typeface="+mn-ea"/>
              </a:rPr>
              <a:t>0(R2)</a:t>
            </a:r>
            <a:endParaRPr lang="en-US" altLang="zh-CN"/>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b="1" dirty="0">
                <a:sym typeface="+mn-ea"/>
              </a:rPr>
              <a:t>Forwarding </a:t>
            </a:r>
            <a:r>
              <a:rPr lang="zh-CN" altLang="en-US" b="1" dirty="0" smtClean="0">
                <a:sym typeface="+mn-ea"/>
              </a:rPr>
              <a:t>不能解决的问题</a:t>
            </a:r>
            <a:endParaRPr lang="en-US" altLang="zh-CN">
              <a:solidFill>
                <a:srgbClr val="000000"/>
              </a:solidFill>
              <a:latin typeface="Arial" panose="020B0604020202020204" pitchFamily="34" charset="0"/>
            </a:endParaRPr>
          </a:p>
        </p:txBody>
      </p:sp>
      <p:pic>
        <p:nvPicPr>
          <p:cNvPr id="4198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524000"/>
            <a:ext cx="83534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fontScale="90000"/>
          </a:bodyPr>
          <a:lstStyle/>
          <a:p>
            <a:r>
              <a:rPr lang="zh-CN" altLang="en-US" b="1" dirty="0" smtClean="0">
                <a:sym typeface="+mn-ea"/>
              </a:rPr>
              <a:t>插入</a:t>
            </a:r>
            <a:r>
              <a:rPr lang="en-US" altLang="zh-CN" b="1" dirty="0" smtClean="0">
                <a:sym typeface="+mn-ea"/>
              </a:rPr>
              <a:t>stall</a:t>
            </a:r>
            <a:r>
              <a:rPr lang="en-US" altLang="zh-CN" b="1" dirty="0">
                <a:sym typeface="+mn-ea"/>
              </a:rPr>
              <a:t>: </a:t>
            </a:r>
            <a:br>
              <a:rPr lang="en-US" altLang="zh-CN" b="1" dirty="0">
                <a:sym typeface="+mn-ea"/>
              </a:rPr>
            </a:br>
            <a:r>
              <a:rPr lang="en-US" altLang="zh-CN" b="1" dirty="0">
                <a:solidFill>
                  <a:schemeClr val="accent2"/>
                </a:solidFill>
                <a:sym typeface="+mn-ea"/>
              </a:rPr>
              <a:t>Load stall</a:t>
            </a:r>
            <a:endParaRPr lang="en-US" altLang="zh-CN"/>
          </a:p>
        </p:txBody>
      </p:sp>
      <p:sp>
        <p:nvSpPr>
          <p:cNvPr id="43011" name="Rectangle 3"/>
          <p:cNvSpPr>
            <a:spLocks noChangeArrowheads="1"/>
          </p:cNvSpPr>
          <p:nvPr/>
        </p:nvSpPr>
        <p:spPr bwMode="auto">
          <a:xfrm>
            <a:off x="1395413" y="1524000"/>
            <a:ext cx="2201862"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800" i="1"/>
              <a:t>Time (clock cycles)</a:t>
            </a:r>
            <a:endParaRPr lang="en-US" altLang="zh-CN" sz="1800" i="1"/>
          </a:p>
        </p:txBody>
      </p:sp>
      <p:sp>
        <p:nvSpPr>
          <p:cNvPr id="43012" name="Rectangle 4"/>
          <p:cNvSpPr>
            <a:spLocks noChangeArrowheads="1"/>
          </p:cNvSpPr>
          <p:nvPr/>
        </p:nvSpPr>
        <p:spPr bwMode="auto">
          <a:xfrm>
            <a:off x="304800" y="2133600"/>
            <a:ext cx="363538" cy="31099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800" i="1"/>
              <a:t>I</a:t>
            </a:r>
            <a:endParaRPr lang="en-US" altLang="zh-CN" sz="1800" i="1"/>
          </a:p>
          <a:p>
            <a:pPr algn="ctr"/>
            <a:r>
              <a:rPr lang="en-US" altLang="zh-CN" sz="1800" i="1"/>
              <a:t>n</a:t>
            </a:r>
            <a:endParaRPr lang="en-US" altLang="zh-CN" sz="1800" i="1"/>
          </a:p>
          <a:p>
            <a:pPr algn="ctr"/>
            <a:r>
              <a:rPr lang="en-US" altLang="zh-CN" sz="1800" i="1"/>
              <a:t>s</a:t>
            </a:r>
            <a:endParaRPr lang="en-US" altLang="zh-CN" sz="1800" i="1"/>
          </a:p>
          <a:p>
            <a:pPr algn="ctr"/>
            <a:r>
              <a:rPr lang="en-US" altLang="zh-CN" sz="1800" i="1"/>
              <a:t>t</a:t>
            </a:r>
            <a:endParaRPr lang="en-US" altLang="zh-CN" sz="1800" i="1"/>
          </a:p>
          <a:p>
            <a:pPr algn="ctr"/>
            <a:r>
              <a:rPr lang="en-US" altLang="zh-CN" sz="1800" i="1"/>
              <a:t>r.</a:t>
            </a:r>
            <a:endParaRPr lang="en-US" altLang="zh-CN" sz="1800" i="1"/>
          </a:p>
          <a:p>
            <a:pPr algn="ctr"/>
            <a:endParaRPr lang="en-US" altLang="zh-CN" sz="1800" i="1"/>
          </a:p>
          <a:p>
            <a:pPr algn="ctr"/>
            <a:r>
              <a:rPr lang="en-US" altLang="zh-CN" sz="1800" i="1"/>
              <a:t>O</a:t>
            </a:r>
            <a:endParaRPr lang="en-US" altLang="zh-CN" sz="1800" i="1"/>
          </a:p>
          <a:p>
            <a:pPr algn="ctr"/>
            <a:r>
              <a:rPr lang="en-US" altLang="zh-CN" sz="1800" i="1"/>
              <a:t>r</a:t>
            </a:r>
            <a:endParaRPr lang="en-US" altLang="zh-CN" sz="1800" i="1"/>
          </a:p>
          <a:p>
            <a:pPr algn="ctr"/>
            <a:r>
              <a:rPr lang="en-US" altLang="zh-CN" sz="1800" i="1"/>
              <a:t>d</a:t>
            </a:r>
            <a:endParaRPr lang="en-US" altLang="zh-CN" sz="1800" i="1"/>
          </a:p>
          <a:p>
            <a:pPr algn="ctr"/>
            <a:r>
              <a:rPr lang="en-US" altLang="zh-CN" sz="1800" i="1"/>
              <a:t>e</a:t>
            </a:r>
            <a:endParaRPr lang="en-US" altLang="zh-CN" sz="1800" i="1"/>
          </a:p>
          <a:p>
            <a:pPr algn="ctr"/>
            <a:r>
              <a:rPr lang="en-US" altLang="zh-CN" sz="1800" i="1"/>
              <a:t>r</a:t>
            </a:r>
            <a:endParaRPr lang="en-US" altLang="zh-CN" sz="1800" i="1"/>
          </a:p>
        </p:txBody>
      </p:sp>
      <p:sp>
        <p:nvSpPr>
          <p:cNvPr id="43013" name="Line 5"/>
          <p:cNvSpPr>
            <a:spLocks noChangeShapeType="1"/>
          </p:cNvSpPr>
          <p:nvPr/>
        </p:nvSpPr>
        <p:spPr bwMode="auto">
          <a:xfrm>
            <a:off x="838200" y="1981200"/>
            <a:ext cx="0" cy="3657600"/>
          </a:xfrm>
          <a:prstGeom prst="line">
            <a:avLst/>
          </a:prstGeom>
          <a:noFill/>
          <a:ln w="349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a:off x="1368425" y="1898650"/>
            <a:ext cx="7061200" cy="0"/>
          </a:xfrm>
          <a:prstGeom prst="line">
            <a:avLst/>
          </a:prstGeom>
          <a:noFill/>
          <a:ln w="349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Rectangle 7"/>
          <p:cNvSpPr>
            <a:spLocks noChangeArrowheads="1"/>
          </p:cNvSpPr>
          <p:nvPr/>
        </p:nvSpPr>
        <p:spPr bwMode="auto">
          <a:xfrm>
            <a:off x="914400" y="2362200"/>
            <a:ext cx="1704975" cy="81915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a:solidFill>
                  <a:srgbClr val="FF3300"/>
                </a:solidFill>
                <a:latin typeface="Arial" panose="020B0604020202020204" pitchFamily="34" charset="0"/>
              </a:rPr>
              <a:t>lw r1, </a:t>
            </a:r>
            <a:r>
              <a:rPr lang="en-US" altLang="zh-CN" sz="2400" b="1">
                <a:latin typeface="Arial" panose="020B0604020202020204" pitchFamily="34" charset="0"/>
              </a:rPr>
              <a:t>0(r2)</a:t>
            </a:r>
            <a:endParaRPr lang="en-US" altLang="zh-CN" sz="2400" b="1">
              <a:solidFill>
                <a:srgbClr val="FF3300"/>
              </a:solidFill>
              <a:latin typeface="Arial" panose="020B0604020202020204" pitchFamily="34" charset="0"/>
            </a:endParaRPr>
          </a:p>
          <a:p>
            <a:pPr latinLnBrk="1"/>
            <a:endParaRPr lang="en-US" altLang="zh-CN" sz="2400" b="1">
              <a:latin typeface="Arial" panose="020B0604020202020204" pitchFamily="34" charset="0"/>
            </a:endParaRPr>
          </a:p>
        </p:txBody>
      </p:sp>
      <p:sp>
        <p:nvSpPr>
          <p:cNvPr id="43016" name="Rectangle 8"/>
          <p:cNvSpPr>
            <a:spLocks noChangeArrowheads="1"/>
          </p:cNvSpPr>
          <p:nvPr/>
        </p:nvSpPr>
        <p:spPr bwMode="auto">
          <a:xfrm>
            <a:off x="990600" y="3352800"/>
            <a:ext cx="1841500" cy="81915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a:latin typeface="Arial" panose="020B0604020202020204" pitchFamily="34" charset="0"/>
              </a:rPr>
              <a:t>sub r4,</a:t>
            </a:r>
            <a:r>
              <a:rPr lang="en-US" altLang="zh-CN" sz="2400" b="1">
                <a:solidFill>
                  <a:srgbClr val="FF3300"/>
                </a:solidFill>
                <a:latin typeface="Arial" panose="020B0604020202020204" pitchFamily="34" charset="0"/>
              </a:rPr>
              <a:t>r1</a:t>
            </a:r>
            <a:r>
              <a:rPr lang="en-US" altLang="zh-CN" sz="2400" b="1">
                <a:latin typeface="Arial" panose="020B0604020202020204" pitchFamily="34" charset="0"/>
              </a:rPr>
              <a:t>,r6</a:t>
            </a:r>
            <a:endParaRPr lang="en-US" altLang="zh-CN" sz="2400" b="1">
              <a:latin typeface="Arial" panose="020B0604020202020204" pitchFamily="34" charset="0"/>
            </a:endParaRPr>
          </a:p>
          <a:p>
            <a:pPr latinLnBrk="1"/>
            <a:endParaRPr lang="en-US" altLang="zh-CN" sz="2400" b="1">
              <a:latin typeface="Arial" panose="020B0604020202020204" pitchFamily="34" charset="0"/>
            </a:endParaRPr>
          </a:p>
        </p:txBody>
      </p:sp>
      <p:sp>
        <p:nvSpPr>
          <p:cNvPr id="43017" name="Rectangle 9"/>
          <p:cNvSpPr>
            <a:spLocks noChangeArrowheads="1"/>
          </p:cNvSpPr>
          <p:nvPr/>
        </p:nvSpPr>
        <p:spPr bwMode="auto">
          <a:xfrm>
            <a:off x="990600" y="4267200"/>
            <a:ext cx="1841500" cy="454025"/>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2400" b="1">
                <a:latin typeface="Arial" panose="020B0604020202020204" pitchFamily="34" charset="0"/>
              </a:rPr>
              <a:t>and r6,</a:t>
            </a:r>
            <a:r>
              <a:rPr lang="en-US" altLang="zh-CN" sz="2400" b="1">
                <a:solidFill>
                  <a:srgbClr val="339966"/>
                </a:solidFill>
                <a:latin typeface="Arial" panose="020B0604020202020204" pitchFamily="34" charset="0"/>
              </a:rPr>
              <a:t>r1</a:t>
            </a:r>
            <a:r>
              <a:rPr lang="en-US" altLang="zh-CN" sz="2400" b="1">
                <a:latin typeface="Arial" panose="020B0604020202020204" pitchFamily="34" charset="0"/>
              </a:rPr>
              <a:t>,r7</a:t>
            </a:r>
            <a:endParaRPr lang="en-US" altLang="zh-CN" sz="2400" b="1">
              <a:latin typeface="Arial" panose="020B0604020202020204" pitchFamily="34" charset="0"/>
            </a:endParaRPr>
          </a:p>
        </p:txBody>
      </p:sp>
      <p:grpSp>
        <p:nvGrpSpPr>
          <p:cNvPr id="2" name="Group 10"/>
          <p:cNvGrpSpPr/>
          <p:nvPr/>
        </p:nvGrpSpPr>
        <p:grpSpPr bwMode="auto">
          <a:xfrm>
            <a:off x="2670175" y="2249488"/>
            <a:ext cx="6456363" cy="3392487"/>
            <a:chOff x="1742" y="1417"/>
            <a:chExt cx="3841" cy="2137"/>
          </a:xfrm>
        </p:grpSpPr>
        <p:grpSp>
          <p:nvGrpSpPr>
            <p:cNvPr id="3" name="Group 11"/>
            <p:cNvGrpSpPr/>
            <p:nvPr/>
          </p:nvGrpSpPr>
          <p:grpSpPr bwMode="auto">
            <a:xfrm>
              <a:off x="1742" y="1417"/>
              <a:ext cx="2300" cy="441"/>
              <a:chOff x="1962" y="1200"/>
              <a:chExt cx="1910" cy="441"/>
            </a:xfrm>
          </p:grpSpPr>
          <p:grpSp>
            <p:nvGrpSpPr>
              <p:cNvPr id="4" name="Group 12"/>
              <p:cNvGrpSpPr>
                <a:grpSpLocks noChangeAspect="1"/>
              </p:cNvGrpSpPr>
              <p:nvPr/>
            </p:nvGrpSpPr>
            <p:grpSpPr bwMode="auto">
              <a:xfrm>
                <a:off x="2429" y="1304"/>
                <a:ext cx="221" cy="233"/>
                <a:chOff x="1374" y="528"/>
                <a:chExt cx="480" cy="432"/>
              </a:xfrm>
            </p:grpSpPr>
            <p:grpSp>
              <p:nvGrpSpPr>
                <p:cNvPr id="5" name="Group 13"/>
                <p:cNvGrpSpPr>
                  <a:grpSpLocks noChangeAspect="1"/>
                </p:cNvGrpSpPr>
                <p:nvPr/>
              </p:nvGrpSpPr>
              <p:grpSpPr bwMode="auto">
                <a:xfrm>
                  <a:off x="1374" y="528"/>
                  <a:ext cx="480" cy="432"/>
                  <a:chOff x="1392" y="528"/>
                  <a:chExt cx="480" cy="432"/>
                </a:xfrm>
              </p:grpSpPr>
              <p:sp>
                <p:nvSpPr>
                  <p:cNvPr id="43022" name="Rectangle 14"/>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Rectangle 15"/>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024" name="Text Box 16"/>
                <p:cNvSpPr txBox="1">
                  <a:spLocks noChangeAspect="1" noChangeArrowheads="1"/>
                </p:cNvSpPr>
                <p:nvPr/>
              </p:nvSpPr>
              <p:spPr bwMode="auto">
                <a:xfrm>
                  <a:off x="1402" y="574"/>
                  <a:ext cx="432"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endParaRPr lang="en-US" altLang="zh-CN" sz="1000" b="1"/>
                </a:p>
              </p:txBody>
            </p:sp>
          </p:grpSp>
          <p:sp>
            <p:nvSpPr>
              <p:cNvPr id="43025" name="Line 17"/>
              <p:cNvSpPr>
                <a:spLocks noChangeAspect="1" noChangeShapeType="1"/>
              </p:cNvSpPr>
              <p:nvPr/>
            </p:nvSpPr>
            <p:spPr bwMode="auto">
              <a:xfrm>
                <a:off x="2651" y="1351"/>
                <a:ext cx="2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Aspect="1" noChangeShapeType="1"/>
              </p:cNvSpPr>
              <p:nvPr/>
            </p:nvSpPr>
            <p:spPr bwMode="auto">
              <a:xfrm>
                <a:off x="2651" y="1490"/>
                <a:ext cx="2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19"/>
              <p:cNvGrpSpPr>
                <a:grpSpLocks noChangeAspect="1"/>
              </p:cNvGrpSpPr>
              <p:nvPr/>
            </p:nvGrpSpPr>
            <p:grpSpPr bwMode="auto">
              <a:xfrm>
                <a:off x="2851" y="1235"/>
                <a:ext cx="199" cy="371"/>
                <a:chOff x="2991" y="411"/>
                <a:chExt cx="359" cy="768"/>
              </a:xfrm>
            </p:grpSpPr>
            <p:sp>
              <p:nvSpPr>
                <p:cNvPr id="43028" name="AutoShape 20"/>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zh-CN" sz="1000" b="1"/>
                </a:p>
              </p:txBody>
            </p:sp>
            <p:sp>
              <p:nvSpPr>
                <p:cNvPr id="43029" name="AutoShape 21"/>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Freeform 22"/>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spect="1" noChangeArrowheads="1"/>
                </p:cNvSpPr>
                <p:nvPr/>
              </p:nvSpPr>
              <p:spPr bwMode="auto">
                <a:xfrm rot="-5400000">
                  <a:off x="2941" y="637"/>
                  <a:ext cx="575" cy="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ALU</a:t>
                  </a:r>
                  <a:endParaRPr lang="en-US" altLang="zh-CN" sz="1000" b="1"/>
                </a:p>
              </p:txBody>
            </p:sp>
          </p:grpSp>
          <p:sp>
            <p:nvSpPr>
              <p:cNvPr id="43032" name="Line 24"/>
              <p:cNvSpPr>
                <a:spLocks noChangeAspect="1" noChangeShapeType="1"/>
              </p:cNvSpPr>
              <p:nvPr/>
            </p:nvSpPr>
            <p:spPr bwMode="auto">
              <a:xfrm>
                <a:off x="3052" y="1421"/>
                <a:ext cx="24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3" name="Line 25"/>
              <p:cNvSpPr>
                <a:spLocks noChangeAspect="1" noChangeShapeType="1"/>
              </p:cNvSpPr>
              <p:nvPr/>
            </p:nvSpPr>
            <p:spPr bwMode="auto">
              <a:xfrm>
                <a:off x="3475" y="1421"/>
                <a:ext cx="24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 name="Group 26"/>
              <p:cNvGrpSpPr>
                <a:grpSpLocks noChangeAspect="1"/>
              </p:cNvGrpSpPr>
              <p:nvPr/>
            </p:nvGrpSpPr>
            <p:grpSpPr bwMode="auto">
              <a:xfrm>
                <a:off x="3208" y="1305"/>
                <a:ext cx="276" cy="232"/>
                <a:chOff x="3851" y="576"/>
                <a:chExt cx="596" cy="480"/>
              </a:xfrm>
            </p:grpSpPr>
            <p:sp>
              <p:nvSpPr>
                <p:cNvPr id="43035" name="Rectangle 27"/>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36" name="Text Box 28"/>
                <p:cNvSpPr txBox="1">
                  <a:spLocks noChangeAspect="1" noChangeArrowheads="1"/>
                </p:cNvSpPr>
                <p:nvPr/>
              </p:nvSpPr>
              <p:spPr bwMode="auto">
                <a:xfrm>
                  <a:off x="3851" y="628"/>
                  <a:ext cx="596"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DMem</a:t>
                  </a:r>
                  <a:endParaRPr lang="en-US" altLang="zh-CN" sz="1000" b="1"/>
                </a:p>
              </p:txBody>
            </p:sp>
          </p:grpSp>
          <p:sp>
            <p:nvSpPr>
              <p:cNvPr id="43037" name="Freeform 29"/>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Line 30"/>
              <p:cNvSpPr>
                <a:spLocks noChangeAspect="1" noChangeShapeType="1"/>
              </p:cNvSpPr>
              <p:nvPr/>
            </p:nvSpPr>
            <p:spPr bwMode="auto">
              <a:xfrm>
                <a:off x="2199" y="1491"/>
                <a:ext cx="23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9" name="Line 31"/>
              <p:cNvSpPr>
                <a:spLocks noChangeAspect="1" noChangeShapeType="1"/>
              </p:cNvSpPr>
              <p:nvPr/>
            </p:nvSpPr>
            <p:spPr bwMode="auto">
              <a:xfrm>
                <a:off x="2169" y="1351"/>
                <a:ext cx="25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Group 32"/>
              <p:cNvGrpSpPr>
                <a:grpSpLocks noChangeAspect="1"/>
              </p:cNvGrpSpPr>
              <p:nvPr/>
            </p:nvGrpSpPr>
            <p:grpSpPr bwMode="auto">
              <a:xfrm>
                <a:off x="1962" y="1305"/>
                <a:ext cx="290" cy="232"/>
                <a:chOff x="1123" y="576"/>
                <a:chExt cx="626" cy="480"/>
              </a:xfrm>
            </p:grpSpPr>
            <p:sp>
              <p:nvSpPr>
                <p:cNvPr id="43041" name="Rectangle 33"/>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42" name="Text Box 34"/>
                <p:cNvSpPr txBox="1">
                  <a:spLocks noChangeAspect="1" noChangeArrowheads="1"/>
                </p:cNvSpPr>
                <p:nvPr/>
              </p:nvSpPr>
              <p:spPr bwMode="auto">
                <a:xfrm>
                  <a:off x="1123" y="628"/>
                  <a:ext cx="626"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Ifetch</a:t>
                  </a:r>
                  <a:endParaRPr lang="en-US" altLang="zh-CN" sz="1000" b="1"/>
                </a:p>
              </p:txBody>
            </p:sp>
          </p:grpSp>
          <p:grpSp>
            <p:nvGrpSpPr>
              <p:cNvPr id="9" name="Group 35"/>
              <p:cNvGrpSpPr/>
              <p:nvPr/>
            </p:nvGrpSpPr>
            <p:grpSpPr bwMode="auto">
              <a:xfrm>
                <a:off x="2288" y="1200"/>
                <a:ext cx="1297" cy="441"/>
                <a:chOff x="2112" y="528"/>
                <a:chExt cx="2088" cy="681"/>
              </a:xfrm>
            </p:grpSpPr>
            <p:sp>
              <p:nvSpPr>
                <p:cNvPr id="43044" name="Rectangle 36"/>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5" name="Rectangle 37"/>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6" name="Rectangle 38"/>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7" name="Rectangle 39"/>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40"/>
              <p:cNvGrpSpPr>
                <a:grpSpLocks noChangeAspect="1"/>
              </p:cNvGrpSpPr>
              <p:nvPr/>
            </p:nvGrpSpPr>
            <p:grpSpPr bwMode="auto">
              <a:xfrm flipH="1">
                <a:off x="3649" y="1296"/>
                <a:ext cx="223" cy="233"/>
                <a:chOff x="1374" y="528"/>
                <a:chExt cx="480" cy="432"/>
              </a:xfrm>
            </p:grpSpPr>
            <p:grpSp>
              <p:nvGrpSpPr>
                <p:cNvPr id="11" name="Group 41"/>
                <p:cNvGrpSpPr>
                  <a:grpSpLocks noChangeAspect="1"/>
                </p:cNvGrpSpPr>
                <p:nvPr/>
              </p:nvGrpSpPr>
              <p:grpSpPr bwMode="auto">
                <a:xfrm>
                  <a:off x="1374" y="528"/>
                  <a:ext cx="480" cy="432"/>
                  <a:chOff x="1392" y="528"/>
                  <a:chExt cx="480" cy="432"/>
                </a:xfrm>
              </p:grpSpPr>
              <p:sp>
                <p:nvSpPr>
                  <p:cNvPr id="43050" name="Rectangle 42"/>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1" name="Rectangle 43"/>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052" name="Text Box 44"/>
                <p:cNvSpPr txBox="1">
                  <a:spLocks noChangeAspect="1" noChangeArrowheads="1"/>
                </p:cNvSpPr>
                <p:nvPr/>
              </p:nvSpPr>
              <p:spPr bwMode="auto">
                <a:xfrm>
                  <a:off x="1408" y="574"/>
                  <a:ext cx="431"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endParaRPr lang="en-US" altLang="zh-CN" sz="1000" b="1"/>
                </a:p>
              </p:txBody>
            </p:sp>
          </p:grpSp>
        </p:grpSp>
        <p:grpSp>
          <p:nvGrpSpPr>
            <p:cNvPr id="12" name="Group 45"/>
            <p:cNvGrpSpPr/>
            <p:nvPr/>
          </p:nvGrpSpPr>
          <p:grpSpPr bwMode="auto">
            <a:xfrm>
              <a:off x="2258" y="2005"/>
              <a:ext cx="2797" cy="442"/>
              <a:chOff x="2404" y="2157"/>
              <a:chExt cx="2797" cy="442"/>
            </a:xfrm>
          </p:grpSpPr>
          <p:grpSp>
            <p:nvGrpSpPr>
              <p:cNvPr id="13" name="Group 46"/>
              <p:cNvGrpSpPr>
                <a:grpSpLocks noChangeAspect="1"/>
              </p:cNvGrpSpPr>
              <p:nvPr/>
            </p:nvGrpSpPr>
            <p:grpSpPr bwMode="auto">
              <a:xfrm>
                <a:off x="2967" y="2259"/>
                <a:ext cx="266" cy="233"/>
                <a:chOff x="1374" y="528"/>
                <a:chExt cx="480" cy="432"/>
              </a:xfrm>
            </p:grpSpPr>
            <p:grpSp>
              <p:nvGrpSpPr>
                <p:cNvPr id="14" name="Group 47"/>
                <p:cNvGrpSpPr>
                  <a:grpSpLocks noChangeAspect="1"/>
                </p:cNvGrpSpPr>
                <p:nvPr/>
              </p:nvGrpSpPr>
              <p:grpSpPr bwMode="auto">
                <a:xfrm>
                  <a:off x="1374" y="528"/>
                  <a:ext cx="480" cy="432"/>
                  <a:chOff x="1392" y="528"/>
                  <a:chExt cx="480" cy="432"/>
                </a:xfrm>
              </p:grpSpPr>
              <p:sp>
                <p:nvSpPr>
                  <p:cNvPr id="43056" name="Rectangle 48"/>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Rectangle 49"/>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058" name="Text Box 50"/>
                <p:cNvSpPr txBox="1">
                  <a:spLocks noChangeAspect="1" noChangeArrowheads="1"/>
                </p:cNvSpPr>
                <p:nvPr/>
              </p:nvSpPr>
              <p:spPr bwMode="auto">
                <a:xfrm>
                  <a:off x="1399" y="574"/>
                  <a:ext cx="43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endParaRPr lang="en-US" altLang="zh-CN" sz="1000" b="1"/>
                </a:p>
              </p:txBody>
            </p:sp>
          </p:grpSp>
          <p:sp>
            <p:nvSpPr>
              <p:cNvPr id="43059" name="Line 51"/>
              <p:cNvSpPr>
                <a:spLocks noChangeAspect="1" noChangeShapeType="1"/>
              </p:cNvSpPr>
              <p:nvPr/>
            </p:nvSpPr>
            <p:spPr bwMode="auto">
              <a:xfrm>
                <a:off x="3234" y="2306"/>
                <a:ext cx="7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0" name="Line 52"/>
              <p:cNvSpPr>
                <a:spLocks noChangeAspect="1" noChangeShapeType="1"/>
              </p:cNvSpPr>
              <p:nvPr/>
            </p:nvSpPr>
            <p:spPr bwMode="auto">
              <a:xfrm>
                <a:off x="3216" y="2448"/>
                <a:ext cx="76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1" name="Line 53"/>
              <p:cNvSpPr>
                <a:spLocks noChangeAspect="1" noChangeShapeType="1"/>
              </p:cNvSpPr>
              <p:nvPr/>
            </p:nvSpPr>
            <p:spPr bwMode="auto">
              <a:xfrm>
                <a:off x="2690" y="2446"/>
                <a:ext cx="27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2" name="Line 54"/>
              <p:cNvSpPr>
                <a:spLocks noChangeAspect="1" noChangeShapeType="1"/>
              </p:cNvSpPr>
              <p:nvPr/>
            </p:nvSpPr>
            <p:spPr bwMode="auto">
              <a:xfrm>
                <a:off x="2654" y="2306"/>
                <a:ext cx="31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 name="Group 55"/>
              <p:cNvGrpSpPr>
                <a:grpSpLocks noChangeAspect="1"/>
              </p:cNvGrpSpPr>
              <p:nvPr/>
            </p:nvGrpSpPr>
            <p:grpSpPr bwMode="auto">
              <a:xfrm>
                <a:off x="2404" y="2260"/>
                <a:ext cx="350" cy="232"/>
                <a:chOff x="1122" y="576"/>
                <a:chExt cx="627" cy="480"/>
              </a:xfrm>
            </p:grpSpPr>
            <p:sp>
              <p:nvSpPr>
                <p:cNvPr id="43064" name="Rectangle 5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65" name="Text Box 57"/>
                <p:cNvSpPr txBox="1">
                  <a:spLocks noChangeAspect="1" noChangeArrowheads="1"/>
                </p:cNvSpPr>
                <p:nvPr/>
              </p:nvSpPr>
              <p:spPr bwMode="auto">
                <a:xfrm>
                  <a:off x="1122" y="628"/>
                  <a:ext cx="627"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Ifetch</a:t>
                  </a:r>
                  <a:endParaRPr lang="en-US" altLang="zh-CN" sz="1000" b="1"/>
                </a:p>
              </p:txBody>
            </p:sp>
          </p:grpSp>
          <p:sp>
            <p:nvSpPr>
              <p:cNvPr id="43066" name="Rectangle 58"/>
              <p:cNvSpPr>
                <a:spLocks noChangeAspect="1" noChangeArrowheads="1"/>
              </p:cNvSpPr>
              <p:nvPr/>
            </p:nvSpPr>
            <p:spPr bwMode="auto">
              <a:xfrm>
                <a:off x="3300" y="2157"/>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7" name="Rectangle 59"/>
              <p:cNvSpPr>
                <a:spLocks noChangeAspect="1" noChangeArrowheads="1"/>
              </p:cNvSpPr>
              <p:nvPr/>
            </p:nvSpPr>
            <p:spPr bwMode="auto">
              <a:xfrm>
                <a:off x="2797" y="2157"/>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60"/>
              <p:cNvGrpSpPr/>
              <p:nvPr/>
            </p:nvGrpSpPr>
            <p:grpSpPr bwMode="auto">
              <a:xfrm>
                <a:off x="3972" y="2157"/>
                <a:ext cx="1229" cy="441"/>
                <a:chOff x="3475" y="2155"/>
                <a:chExt cx="1229" cy="441"/>
              </a:xfrm>
            </p:grpSpPr>
            <p:sp>
              <p:nvSpPr>
                <p:cNvPr id="43069" name="AutoShape 61"/>
                <p:cNvSpPr>
                  <a:spLocks noChangeAspect="1" noChangeArrowheads="1"/>
                </p:cNvSpPr>
                <p:nvPr/>
              </p:nvSpPr>
              <p:spPr bwMode="auto">
                <a:xfrm rot="-5400000">
                  <a:off x="3417" y="2263"/>
                  <a:ext cx="371" cy="2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zh-CN" sz="1000" b="1"/>
                </a:p>
              </p:txBody>
            </p:sp>
            <p:sp>
              <p:nvSpPr>
                <p:cNvPr id="43070" name="AutoShape 62"/>
                <p:cNvSpPr>
                  <a:spLocks noChangeAspect="1" noChangeArrowheads="1"/>
                </p:cNvSpPr>
                <p:nvPr/>
              </p:nvSpPr>
              <p:spPr bwMode="auto">
                <a:xfrm rot="5400000">
                  <a:off x="3475" y="2316"/>
                  <a:ext cx="119" cy="12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1" name="Freeform 63"/>
                <p:cNvSpPr>
                  <a:spLocks noChangeAspect="1"/>
                </p:cNvSpPr>
                <p:nvPr/>
              </p:nvSpPr>
              <p:spPr bwMode="auto">
                <a:xfrm rot="5400000">
                  <a:off x="3484" y="2329"/>
                  <a:ext cx="105" cy="93"/>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2" name="Text Box 64"/>
                <p:cNvSpPr txBox="1">
                  <a:spLocks noChangeAspect="1" noChangeArrowheads="1"/>
                </p:cNvSpPr>
                <p:nvPr/>
              </p:nvSpPr>
              <p:spPr bwMode="auto">
                <a:xfrm rot="-5400000">
                  <a:off x="3495" y="2278"/>
                  <a:ext cx="278" cy="1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ALU</a:t>
                  </a:r>
                  <a:endParaRPr lang="en-US" altLang="zh-CN" sz="1000" b="1"/>
                </a:p>
              </p:txBody>
            </p:sp>
            <p:sp>
              <p:nvSpPr>
                <p:cNvPr id="43073" name="Line 65"/>
                <p:cNvSpPr>
                  <a:spLocks noChangeAspect="1" noChangeShapeType="1"/>
                </p:cNvSpPr>
                <p:nvPr/>
              </p:nvSpPr>
              <p:spPr bwMode="auto">
                <a:xfrm>
                  <a:off x="3717" y="2376"/>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4" name="Line 66"/>
                <p:cNvSpPr>
                  <a:spLocks noChangeAspect="1" noChangeShapeType="1"/>
                </p:cNvSpPr>
                <p:nvPr/>
              </p:nvSpPr>
              <p:spPr bwMode="auto">
                <a:xfrm>
                  <a:off x="4226" y="2376"/>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5" name="Rectangle 67"/>
                <p:cNvSpPr>
                  <a:spLocks noChangeAspect="1" noChangeArrowheads="1"/>
                </p:cNvSpPr>
                <p:nvPr/>
              </p:nvSpPr>
              <p:spPr bwMode="auto">
                <a:xfrm>
                  <a:off x="3940" y="2260"/>
                  <a:ext cx="268" cy="23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76" name="Text Box 68"/>
                <p:cNvSpPr txBox="1">
                  <a:spLocks noChangeAspect="1" noChangeArrowheads="1"/>
                </p:cNvSpPr>
                <p:nvPr/>
              </p:nvSpPr>
              <p:spPr bwMode="auto">
                <a:xfrm>
                  <a:off x="3905" y="2285"/>
                  <a:ext cx="332"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DMem</a:t>
                  </a:r>
                  <a:endParaRPr lang="en-US" altLang="zh-CN" sz="1000" b="1"/>
                </a:p>
              </p:txBody>
            </p:sp>
            <p:sp>
              <p:nvSpPr>
                <p:cNvPr id="43077" name="Freeform 69"/>
                <p:cNvSpPr>
                  <a:spLocks noChangeAspect="1"/>
                </p:cNvSpPr>
                <p:nvPr/>
              </p:nvSpPr>
              <p:spPr bwMode="auto">
                <a:xfrm>
                  <a:off x="3905" y="2376"/>
                  <a:ext cx="399"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8" name="Rectangle 70"/>
                <p:cNvSpPr>
                  <a:spLocks noChangeAspect="1" noChangeArrowheads="1"/>
                </p:cNvSpPr>
                <p:nvPr/>
              </p:nvSpPr>
              <p:spPr bwMode="auto">
                <a:xfrm>
                  <a:off x="4305" y="2155"/>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9" name="Rectangle 71"/>
                <p:cNvSpPr>
                  <a:spLocks noChangeAspect="1" noChangeArrowheads="1"/>
                </p:cNvSpPr>
                <p:nvPr/>
              </p:nvSpPr>
              <p:spPr bwMode="auto">
                <a:xfrm>
                  <a:off x="3802" y="2158"/>
                  <a:ext cx="54" cy="435"/>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 name="Group 72"/>
                <p:cNvGrpSpPr>
                  <a:grpSpLocks noChangeAspect="1"/>
                </p:cNvGrpSpPr>
                <p:nvPr/>
              </p:nvGrpSpPr>
              <p:grpSpPr bwMode="auto">
                <a:xfrm flipH="1">
                  <a:off x="4436" y="2251"/>
                  <a:ext cx="268" cy="233"/>
                  <a:chOff x="1392" y="528"/>
                  <a:chExt cx="480" cy="432"/>
                </a:xfrm>
              </p:grpSpPr>
              <p:sp>
                <p:nvSpPr>
                  <p:cNvPr id="43081" name="Rectangle 73"/>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2" name="Rectangle 74"/>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083" name="Text Box 75"/>
                <p:cNvSpPr txBox="1">
                  <a:spLocks noChangeAspect="1" noChangeArrowheads="1"/>
                </p:cNvSpPr>
                <p:nvPr/>
              </p:nvSpPr>
              <p:spPr bwMode="auto">
                <a:xfrm flipH="1">
                  <a:off x="4445" y="2276"/>
                  <a:ext cx="240"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endParaRPr lang="en-US" altLang="zh-CN" sz="1000" b="1"/>
                </a:p>
              </p:txBody>
            </p:sp>
          </p:grpSp>
          <p:sp>
            <p:nvSpPr>
              <p:cNvPr id="43084" name="Rectangle 76"/>
              <p:cNvSpPr>
                <a:spLocks noChangeAspect="1" noChangeArrowheads="1"/>
              </p:cNvSpPr>
              <p:nvPr/>
            </p:nvSpPr>
            <p:spPr bwMode="auto">
              <a:xfrm>
                <a:off x="3792" y="2158"/>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5" name="AutoShape 77"/>
              <p:cNvSpPr>
                <a:spLocks noChangeArrowheads="1"/>
              </p:cNvSpPr>
              <p:nvPr/>
            </p:nvSpPr>
            <p:spPr bwMode="auto">
              <a:xfrm>
                <a:off x="3380" y="2171"/>
                <a:ext cx="364" cy="422"/>
              </a:xfrm>
              <a:prstGeom prst="cloudCallout">
                <a:avLst>
                  <a:gd name="adj1" fmla="val 39287"/>
                  <a:gd name="adj2" fmla="val 38153"/>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t>Bubble</a:t>
                </a:r>
                <a:endParaRPr lang="en-US" altLang="zh-CN" sz="1600" b="1"/>
              </a:p>
            </p:txBody>
          </p:sp>
        </p:grpSp>
        <p:grpSp>
          <p:nvGrpSpPr>
            <p:cNvPr id="18" name="Group 78"/>
            <p:cNvGrpSpPr/>
            <p:nvPr/>
          </p:nvGrpSpPr>
          <p:grpSpPr bwMode="auto">
            <a:xfrm>
              <a:off x="2759" y="2567"/>
              <a:ext cx="2796" cy="449"/>
              <a:chOff x="2905" y="2719"/>
              <a:chExt cx="2796" cy="449"/>
            </a:xfrm>
          </p:grpSpPr>
          <p:sp>
            <p:nvSpPr>
              <p:cNvPr id="43087" name="Line 79"/>
              <p:cNvSpPr>
                <a:spLocks noChangeAspect="1" noChangeShapeType="1"/>
              </p:cNvSpPr>
              <p:nvPr/>
            </p:nvSpPr>
            <p:spPr bwMode="auto">
              <a:xfrm>
                <a:off x="3734" y="2875"/>
                <a:ext cx="7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8" name="Line 80"/>
              <p:cNvSpPr>
                <a:spLocks noChangeAspect="1" noChangeShapeType="1"/>
              </p:cNvSpPr>
              <p:nvPr/>
            </p:nvSpPr>
            <p:spPr bwMode="auto">
              <a:xfrm>
                <a:off x="3716" y="3017"/>
                <a:ext cx="76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9" name="Line 81"/>
              <p:cNvSpPr>
                <a:spLocks noChangeAspect="1" noChangeShapeType="1"/>
              </p:cNvSpPr>
              <p:nvPr/>
            </p:nvSpPr>
            <p:spPr bwMode="auto">
              <a:xfrm>
                <a:off x="3190" y="3015"/>
                <a:ext cx="27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90" name="Line 82"/>
              <p:cNvSpPr>
                <a:spLocks noChangeAspect="1" noChangeShapeType="1"/>
              </p:cNvSpPr>
              <p:nvPr/>
            </p:nvSpPr>
            <p:spPr bwMode="auto">
              <a:xfrm>
                <a:off x="3154" y="2875"/>
                <a:ext cx="31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 name="Group 83"/>
              <p:cNvGrpSpPr>
                <a:grpSpLocks noChangeAspect="1"/>
              </p:cNvGrpSpPr>
              <p:nvPr/>
            </p:nvGrpSpPr>
            <p:grpSpPr bwMode="auto">
              <a:xfrm>
                <a:off x="2905" y="2829"/>
                <a:ext cx="350" cy="232"/>
                <a:chOff x="1123" y="576"/>
                <a:chExt cx="627" cy="480"/>
              </a:xfrm>
            </p:grpSpPr>
            <p:sp>
              <p:nvSpPr>
                <p:cNvPr id="43092" name="Rectangle 8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93" name="Text Box 85"/>
                <p:cNvSpPr txBox="1">
                  <a:spLocks noChangeAspect="1" noChangeArrowheads="1"/>
                </p:cNvSpPr>
                <p:nvPr/>
              </p:nvSpPr>
              <p:spPr bwMode="auto">
                <a:xfrm>
                  <a:off x="1123" y="628"/>
                  <a:ext cx="627"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Ifetch</a:t>
                  </a:r>
                  <a:endParaRPr lang="en-US" altLang="zh-CN" sz="1000" b="1"/>
                </a:p>
              </p:txBody>
            </p:sp>
          </p:grpSp>
          <p:sp>
            <p:nvSpPr>
              <p:cNvPr id="43094" name="Rectangle 86"/>
              <p:cNvSpPr>
                <a:spLocks noChangeAspect="1" noChangeArrowheads="1"/>
              </p:cNvSpPr>
              <p:nvPr/>
            </p:nvSpPr>
            <p:spPr bwMode="auto">
              <a:xfrm>
                <a:off x="3800" y="2726"/>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95" name="Rectangle 87"/>
              <p:cNvSpPr>
                <a:spLocks noChangeAspect="1" noChangeArrowheads="1"/>
              </p:cNvSpPr>
              <p:nvPr/>
            </p:nvSpPr>
            <p:spPr bwMode="auto">
              <a:xfrm>
                <a:off x="3297" y="2726"/>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88"/>
              <p:cNvGrpSpPr/>
              <p:nvPr/>
            </p:nvGrpSpPr>
            <p:grpSpPr bwMode="auto">
              <a:xfrm>
                <a:off x="4472" y="2726"/>
                <a:ext cx="1229" cy="441"/>
                <a:chOff x="3475" y="2155"/>
                <a:chExt cx="1229" cy="441"/>
              </a:xfrm>
            </p:grpSpPr>
            <p:sp>
              <p:nvSpPr>
                <p:cNvPr id="43097" name="AutoShape 89"/>
                <p:cNvSpPr>
                  <a:spLocks noChangeAspect="1" noChangeArrowheads="1"/>
                </p:cNvSpPr>
                <p:nvPr/>
              </p:nvSpPr>
              <p:spPr bwMode="auto">
                <a:xfrm rot="-5400000">
                  <a:off x="3417" y="2263"/>
                  <a:ext cx="371" cy="2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zh-CN" sz="1000" b="1"/>
                </a:p>
              </p:txBody>
            </p:sp>
            <p:sp>
              <p:nvSpPr>
                <p:cNvPr id="43098" name="AutoShape 90"/>
                <p:cNvSpPr>
                  <a:spLocks noChangeAspect="1" noChangeArrowheads="1"/>
                </p:cNvSpPr>
                <p:nvPr/>
              </p:nvSpPr>
              <p:spPr bwMode="auto">
                <a:xfrm rot="5400000">
                  <a:off x="3475" y="2316"/>
                  <a:ext cx="119" cy="12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99" name="Freeform 91"/>
                <p:cNvSpPr>
                  <a:spLocks noChangeAspect="1"/>
                </p:cNvSpPr>
                <p:nvPr/>
              </p:nvSpPr>
              <p:spPr bwMode="auto">
                <a:xfrm rot="5400000">
                  <a:off x="3484" y="2329"/>
                  <a:ext cx="105" cy="93"/>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0" name="Text Box 92"/>
                <p:cNvSpPr txBox="1">
                  <a:spLocks noChangeAspect="1" noChangeArrowheads="1"/>
                </p:cNvSpPr>
                <p:nvPr/>
              </p:nvSpPr>
              <p:spPr bwMode="auto">
                <a:xfrm rot="-5400000">
                  <a:off x="3494" y="2278"/>
                  <a:ext cx="278" cy="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ALU</a:t>
                  </a:r>
                  <a:endParaRPr lang="en-US" altLang="zh-CN" sz="1000" b="1"/>
                </a:p>
              </p:txBody>
            </p:sp>
            <p:sp>
              <p:nvSpPr>
                <p:cNvPr id="43101" name="Line 93"/>
                <p:cNvSpPr>
                  <a:spLocks noChangeAspect="1" noChangeShapeType="1"/>
                </p:cNvSpPr>
                <p:nvPr/>
              </p:nvSpPr>
              <p:spPr bwMode="auto">
                <a:xfrm>
                  <a:off x="3717" y="2376"/>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2" name="Line 94"/>
                <p:cNvSpPr>
                  <a:spLocks noChangeAspect="1" noChangeShapeType="1"/>
                </p:cNvSpPr>
                <p:nvPr/>
              </p:nvSpPr>
              <p:spPr bwMode="auto">
                <a:xfrm>
                  <a:off x="4226" y="2376"/>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3" name="Rectangle 95"/>
                <p:cNvSpPr>
                  <a:spLocks noChangeAspect="1" noChangeArrowheads="1"/>
                </p:cNvSpPr>
                <p:nvPr/>
              </p:nvSpPr>
              <p:spPr bwMode="auto">
                <a:xfrm>
                  <a:off x="3940" y="2260"/>
                  <a:ext cx="268" cy="23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104" name="Text Box 96"/>
                <p:cNvSpPr txBox="1">
                  <a:spLocks noChangeAspect="1" noChangeArrowheads="1"/>
                </p:cNvSpPr>
                <p:nvPr/>
              </p:nvSpPr>
              <p:spPr bwMode="auto">
                <a:xfrm>
                  <a:off x="3904" y="2285"/>
                  <a:ext cx="332"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DMem</a:t>
                  </a:r>
                  <a:endParaRPr lang="en-US" altLang="zh-CN" sz="1000" b="1"/>
                </a:p>
              </p:txBody>
            </p:sp>
            <p:sp>
              <p:nvSpPr>
                <p:cNvPr id="43105" name="Freeform 97"/>
                <p:cNvSpPr>
                  <a:spLocks noChangeAspect="1"/>
                </p:cNvSpPr>
                <p:nvPr/>
              </p:nvSpPr>
              <p:spPr bwMode="auto">
                <a:xfrm>
                  <a:off x="3905" y="2376"/>
                  <a:ext cx="399"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6" name="Rectangle 98"/>
                <p:cNvSpPr>
                  <a:spLocks noChangeAspect="1" noChangeArrowheads="1"/>
                </p:cNvSpPr>
                <p:nvPr/>
              </p:nvSpPr>
              <p:spPr bwMode="auto">
                <a:xfrm>
                  <a:off x="4305" y="2155"/>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7" name="Rectangle 99"/>
                <p:cNvSpPr>
                  <a:spLocks noChangeAspect="1" noChangeArrowheads="1"/>
                </p:cNvSpPr>
                <p:nvPr/>
              </p:nvSpPr>
              <p:spPr bwMode="auto">
                <a:xfrm>
                  <a:off x="3802" y="2158"/>
                  <a:ext cx="54" cy="435"/>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 name="Group 100"/>
                <p:cNvGrpSpPr>
                  <a:grpSpLocks noChangeAspect="1"/>
                </p:cNvGrpSpPr>
                <p:nvPr/>
              </p:nvGrpSpPr>
              <p:grpSpPr bwMode="auto">
                <a:xfrm flipH="1">
                  <a:off x="4436" y="2251"/>
                  <a:ext cx="268" cy="233"/>
                  <a:chOff x="1392" y="528"/>
                  <a:chExt cx="480" cy="432"/>
                </a:xfrm>
              </p:grpSpPr>
              <p:sp>
                <p:nvSpPr>
                  <p:cNvPr id="43109" name="Rectangle 101"/>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0" name="Rectangle 102"/>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111" name="Text Box 103"/>
                <p:cNvSpPr txBox="1">
                  <a:spLocks noChangeAspect="1" noChangeArrowheads="1"/>
                </p:cNvSpPr>
                <p:nvPr/>
              </p:nvSpPr>
              <p:spPr bwMode="auto">
                <a:xfrm flipH="1">
                  <a:off x="4445" y="2276"/>
                  <a:ext cx="240"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endParaRPr lang="en-US" altLang="zh-CN" sz="1000" b="1"/>
                </a:p>
              </p:txBody>
            </p:sp>
          </p:grpSp>
          <p:sp>
            <p:nvSpPr>
              <p:cNvPr id="43112" name="Rectangle 104"/>
              <p:cNvSpPr>
                <a:spLocks noChangeAspect="1" noChangeArrowheads="1"/>
              </p:cNvSpPr>
              <p:nvPr/>
            </p:nvSpPr>
            <p:spPr bwMode="auto">
              <a:xfrm>
                <a:off x="4292" y="2727"/>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3" name="AutoShape 105"/>
              <p:cNvSpPr>
                <a:spLocks noChangeArrowheads="1"/>
              </p:cNvSpPr>
              <p:nvPr/>
            </p:nvSpPr>
            <p:spPr bwMode="auto">
              <a:xfrm>
                <a:off x="3393" y="2719"/>
                <a:ext cx="364" cy="422"/>
              </a:xfrm>
              <a:prstGeom prst="cloudCallout">
                <a:avLst>
                  <a:gd name="adj1" fmla="val 39287"/>
                  <a:gd name="adj2" fmla="val 38153"/>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t>Bubble</a:t>
                </a:r>
                <a:endParaRPr lang="en-US" altLang="zh-CN" sz="1600" b="1"/>
              </a:p>
            </p:txBody>
          </p:sp>
          <p:grpSp>
            <p:nvGrpSpPr>
              <p:cNvPr id="22" name="Group 106"/>
              <p:cNvGrpSpPr/>
              <p:nvPr/>
            </p:nvGrpSpPr>
            <p:grpSpPr bwMode="auto">
              <a:xfrm>
                <a:off x="3945" y="2826"/>
                <a:ext cx="270" cy="233"/>
                <a:chOff x="3936" y="3120"/>
                <a:chExt cx="270" cy="233"/>
              </a:xfrm>
            </p:grpSpPr>
            <p:sp>
              <p:nvSpPr>
                <p:cNvPr id="43115" name="Rectangle 107"/>
                <p:cNvSpPr>
                  <a:spLocks noChangeArrowheads="1"/>
                </p:cNvSpPr>
                <p:nvPr/>
              </p:nvSpPr>
              <p:spPr bwMode="auto">
                <a:xfrm>
                  <a:off x="3936" y="3120"/>
                  <a:ext cx="270" cy="22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6" name="Rectangle 108"/>
                <p:cNvSpPr>
                  <a:spLocks noChangeAspect="1" noChangeArrowheads="1"/>
                </p:cNvSpPr>
                <p:nvPr/>
              </p:nvSpPr>
              <p:spPr bwMode="auto">
                <a:xfrm>
                  <a:off x="4069" y="3120"/>
                  <a:ext cx="133" cy="23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7" name="Rectangle 109"/>
                <p:cNvSpPr>
                  <a:spLocks noChangeAspect="1" noChangeArrowheads="1"/>
                </p:cNvSpPr>
                <p:nvPr/>
              </p:nvSpPr>
              <p:spPr bwMode="auto">
                <a:xfrm>
                  <a:off x="3936" y="3120"/>
                  <a:ext cx="266" cy="233"/>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sp>
              <p:nvSpPr>
                <p:cNvPr id="43118" name="Text Box 110"/>
                <p:cNvSpPr txBox="1">
                  <a:spLocks noChangeAspect="1" noChangeArrowheads="1"/>
                </p:cNvSpPr>
                <p:nvPr/>
              </p:nvSpPr>
              <p:spPr bwMode="auto">
                <a:xfrm>
                  <a:off x="3949" y="3145"/>
                  <a:ext cx="240"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endParaRPr lang="en-US" altLang="zh-CN" sz="1000" b="1"/>
                </a:p>
              </p:txBody>
            </p:sp>
          </p:grpSp>
        </p:grpSp>
        <p:sp>
          <p:nvSpPr>
            <p:cNvPr id="43119" name="Line 111"/>
            <p:cNvSpPr>
              <a:spLocks noChangeAspect="1" noChangeShapeType="1"/>
            </p:cNvSpPr>
            <p:nvPr/>
          </p:nvSpPr>
          <p:spPr bwMode="auto">
            <a:xfrm>
              <a:off x="4083" y="3261"/>
              <a:ext cx="7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0" name="Line 112"/>
            <p:cNvSpPr>
              <a:spLocks noChangeAspect="1" noChangeShapeType="1"/>
            </p:cNvSpPr>
            <p:nvPr/>
          </p:nvSpPr>
          <p:spPr bwMode="auto">
            <a:xfrm>
              <a:off x="4065" y="3403"/>
              <a:ext cx="76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1" name="Line 113"/>
            <p:cNvSpPr>
              <a:spLocks noChangeAspect="1" noChangeShapeType="1"/>
            </p:cNvSpPr>
            <p:nvPr/>
          </p:nvSpPr>
          <p:spPr bwMode="auto">
            <a:xfrm>
              <a:off x="3539" y="3401"/>
              <a:ext cx="27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2" name="Line 114"/>
            <p:cNvSpPr>
              <a:spLocks noChangeAspect="1" noChangeShapeType="1"/>
            </p:cNvSpPr>
            <p:nvPr/>
          </p:nvSpPr>
          <p:spPr bwMode="auto">
            <a:xfrm>
              <a:off x="3503" y="3261"/>
              <a:ext cx="31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 name="Group 115"/>
            <p:cNvGrpSpPr>
              <a:grpSpLocks noChangeAspect="1"/>
            </p:cNvGrpSpPr>
            <p:nvPr/>
          </p:nvGrpSpPr>
          <p:grpSpPr bwMode="auto">
            <a:xfrm>
              <a:off x="3760" y="3205"/>
              <a:ext cx="351" cy="232"/>
              <a:chOff x="1122" y="576"/>
              <a:chExt cx="628" cy="480"/>
            </a:xfrm>
          </p:grpSpPr>
          <p:sp>
            <p:nvSpPr>
              <p:cNvPr id="43124" name="Rectangle 11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125" name="Text Box 117"/>
              <p:cNvSpPr txBox="1">
                <a:spLocks noChangeAspect="1" noChangeArrowheads="1"/>
              </p:cNvSpPr>
              <p:nvPr/>
            </p:nvSpPr>
            <p:spPr bwMode="auto">
              <a:xfrm>
                <a:off x="1122" y="628"/>
                <a:ext cx="628"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Ifetch</a:t>
                </a:r>
                <a:endParaRPr lang="en-US" altLang="zh-CN" sz="1000" b="1"/>
              </a:p>
            </p:txBody>
          </p:sp>
        </p:grpSp>
        <p:sp>
          <p:nvSpPr>
            <p:cNvPr id="43126" name="Rectangle 118"/>
            <p:cNvSpPr>
              <a:spLocks noChangeAspect="1" noChangeArrowheads="1"/>
            </p:cNvSpPr>
            <p:nvPr/>
          </p:nvSpPr>
          <p:spPr bwMode="auto">
            <a:xfrm>
              <a:off x="4149" y="3112"/>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7" name="Rectangle 119"/>
            <p:cNvSpPr>
              <a:spLocks noChangeAspect="1" noChangeArrowheads="1"/>
            </p:cNvSpPr>
            <p:nvPr/>
          </p:nvSpPr>
          <p:spPr bwMode="auto">
            <a:xfrm>
              <a:off x="3646" y="3112"/>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8" name="AutoShape 120"/>
            <p:cNvSpPr>
              <a:spLocks noChangeAspect="1" noChangeArrowheads="1"/>
            </p:cNvSpPr>
            <p:nvPr/>
          </p:nvSpPr>
          <p:spPr bwMode="auto">
            <a:xfrm rot="-5400000">
              <a:off x="4763" y="3220"/>
              <a:ext cx="371" cy="2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zh-CN" sz="1000" b="1"/>
            </a:p>
          </p:txBody>
        </p:sp>
        <p:sp>
          <p:nvSpPr>
            <p:cNvPr id="43129" name="AutoShape 121"/>
            <p:cNvSpPr>
              <a:spLocks noChangeAspect="1" noChangeArrowheads="1"/>
            </p:cNvSpPr>
            <p:nvPr/>
          </p:nvSpPr>
          <p:spPr bwMode="auto">
            <a:xfrm rot="5400000">
              <a:off x="4821" y="3273"/>
              <a:ext cx="119" cy="12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0" name="Freeform 122"/>
            <p:cNvSpPr>
              <a:spLocks noChangeAspect="1"/>
            </p:cNvSpPr>
            <p:nvPr/>
          </p:nvSpPr>
          <p:spPr bwMode="auto">
            <a:xfrm rot="5400000">
              <a:off x="4830" y="3286"/>
              <a:ext cx="105" cy="93"/>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1" name="Text Box 123"/>
            <p:cNvSpPr txBox="1">
              <a:spLocks noChangeAspect="1" noChangeArrowheads="1"/>
            </p:cNvSpPr>
            <p:nvPr/>
          </p:nvSpPr>
          <p:spPr bwMode="auto">
            <a:xfrm rot="-5400000">
              <a:off x="4841" y="3235"/>
              <a:ext cx="278" cy="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ALU</a:t>
              </a:r>
              <a:endParaRPr lang="en-US" altLang="zh-CN" sz="1000" b="1"/>
            </a:p>
          </p:txBody>
        </p:sp>
        <p:sp>
          <p:nvSpPr>
            <p:cNvPr id="43132" name="Line 124"/>
            <p:cNvSpPr>
              <a:spLocks noChangeAspect="1" noChangeShapeType="1"/>
            </p:cNvSpPr>
            <p:nvPr/>
          </p:nvSpPr>
          <p:spPr bwMode="auto">
            <a:xfrm>
              <a:off x="5063" y="3333"/>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3" name="Line 125"/>
            <p:cNvSpPr>
              <a:spLocks noChangeAspect="1" noChangeShapeType="1"/>
            </p:cNvSpPr>
            <p:nvPr/>
          </p:nvSpPr>
          <p:spPr bwMode="auto">
            <a:xfrm>
              <a:off x="5355" y="3345"/>
              <a:ext cx="21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4" name="Rectangle 126"/>
            <p:cNvSpPr>
              <a:spLocks noChangeAspect="1" noChangeArrowheads="1"/>
            </p:cNvSpPr>
            <p:nvPr/>
          </p:nvSpPr>
          <p:spPr bwMode="auto">
            <a:xfrm>
              <a:off x="5286" y="3217"/>
              <a:ext cx="268" cy="23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135" name="Text Box 127"/>
            <p:cNvSpPr txBox="1">
              <a:spLocks noChangeAspect="1" noChangeArrowheads="1"/>
            </p:cNvSpPr>
            <p:nvPr/>
          </p:nvSpPr>
          <p:spPr bwMode="auto">
            <a:xfrm>
              <a:off x="5251" y="3242"/>
              <a:ext cx="332"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DMem</a:t>
              </a:r>
              <a:endParaRPr lang="en-US" altLang="zh-CN" sz="1000" b="1"/>
            </a:p>
          </p:txBody>
        </p:sp>
        <p:sp>
          <p:nvSpPr>
            <p:cNvPr id="43136" name="Rectangle 128"/>
            <p:cNvSpPr>
              <a:spLocks noChangeAspect="1" noChangeArrowheads="1"/>
            </p:cNvSpPr>
            <p:nvPr/>
          </p:nvSpPr>
          <p:spPr bwMode="auto">
            <a:xfrm>
              <a:off x="5148" y="3115"/>
              <a:ext cx="54" cy="435"/>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7" name="Rectangle 129"/>
            <p:cNvSpPr>
              <a:spLocks noChangeAspect="1" noChangeArrowheads="1"/>
            </p:cNvSpPr>
            <p:nvPr/>
          </p:nvSpPr>
          <p:spPr bwMode="auto">
            <a:xfrm>
              <a:off x="4641" y="3113"/>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8" name="AutoShape 130"/>
            <p:cNvSpPr>
              <a:spLocks noChangeArrowheads="1"/>
            </p:cNvSpPr>
            <p:nvPr/>
          </p:nvSpPr>
          <p:spPr bwMode="auto">
            <a:xfrm>
              <a:off x="3241" y="3112"/>
              <a:ext cx="364" cy="422"/>
            </a:xfrm>
            <a:prstGeom prst="cloudCallout">
              <a:avLst>
                <a:gd name="adj1" fmla="val 39287"/>
                <a:gd name="adj2" fmla="val 38153"/>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t>Bubble</a:t>
              </a:r>
              <a:endParaRPr lang="en-US" altLang="zh-CN" sz="1600" b="1"/>
            </a:p>
          </p:txBody>
        </p:sp>
        <p:grpSp>
          <p:nvGrpSpPr>
            <p:cNvPr id="24" name="Group 131"/>
            <p:cNvGrpSpPr/>
            <p:nvPr/>
          </p:nvGrpSpPr>
          <p:grpSpPr bwMode="auto">
            <a:xfrm>
              <a:off x="4294" y="3212"/>
              <a:ext cx="270" cy="233"/>
              <a:chOff x="3936" y="3120"/>
              <a:chExt cx="270" cy="233"/>
            </a:xfrm>
          </p:grpSpPr>
          <p:sp>
            <p:nvSpPr>
              <p:cNvPr id="43140" name="Rectangle 132"/>
              <p:cNvSpPr>
                <a:spLocks noChangeArrowheads="1"/>
              </p:cNvSpPr>
              <p:nvPr/>
            </p:nvSpPr>
            <p:spPr bwMode="auto">
              <a:xfrm>
                <a:off x="3936" y="3120"/>
                <a:ext cx="270" cy="22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41" name="Rectangle 133"/>
              <p:cNvSpPr>
                <a:spLocks noChangeAspect="1" noChangeArrowheads="1"/>
              </p:cNvSpPr>
              <p:nvPr/>
            </p:nvSpPr>
            <p:spPr bwMode="auto">
              <a:xfrm>
                <a:off x="4069" y="3120"/>
                <a:ext cx="133" cy="23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42" name="Rectangle 134"/>
              <p:cNvSpPr>
                <a:spLocks noChangeAspect="1" noChangeArrowheads="1"/>
              </p:cNvSpPr>
              <p:nvPr/>
            </p:nvSpPr>
            <p:spPr bwMode="auto">
              <a:xfrm>
                <a:off x="3936" y="3120"/>
                <a:ext cx="266" cy="233"/>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sp>
            <p:nvSpPr>
              <p:cNvPr id="43143" name="Text Box 135"/>
              <p:cNvSpPr txBox="1">
                <a:spLocks noChangeAspect="1" noChangeArrowheads="1"/>
              </p:cNvSpPr>
              <p:nvPr/>
            </p:nvSpPr>
            <p:spPr bwMode="auto">
              <a:xfrm>
                <a:off x="3950" y="3145"/>
                <a:ext cx="240"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endParaRPr lang="en-US" altLang="zh-CN" sz="1000" b="1"/>
              </a:p>
            </p:txBody>
          </p:sp>
        </p:grpSp>
        <p:sp>
          <p:nvSpPr>
            <p:cNvPr id="43144" name="Line 136"/>
            <p:cNvSpPr>
              <a:spLocks noChangeShapeType="1"/>
            </p:cNvSpPr>
            <p:nvPr/>
          </p:nvSpPr>
          <p:spPr bwMode="auto">
            <a:xfrm>
              <a:off x="3694" y="1624"/>
              <a:ext cx="144" cy="528"/>
            </a:xfrm>
            <a:prstGeom prst="line">
              <a:avLst/>
            </a:prstGeom>
            <a:noFill/>
            <a:ln w="762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45" name="Line 137"/>
            <p:cNvSpPr>
              <a:spLocks noChangeShapeType="1"/>
            </p:cNvSpPr>
            <p:nvPr/>
          </p:nvSpPr>
          <p:spPr bwMode="auto">
            <a:xfrm>
              <a:off x="3886" y="1624"/>
              <a:ext cx="48" cy="1152"/>
            </a:xfrm>
            <a:prstGeom prst="line">
              <a:avLst/>
            </a:prstGeom>
            <a:noFill/>
            <a:ln w="762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146" name="Rectangle 138"/>
          <p:cNvSpPr>
            <a:spLocks noChangeArrowheads="1"/>
          </p:cNvSpPr>
          <p:nvPr/>
        </p:nvSpPr>
        <p:spPr bwMode="auto">
          <a:xfrm>
            <a:off x="1066800" y="5029200"/>
            <a:ext cx="1773238" cy="454025"/>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2400" b="1">
                <a:latin typeface="Arial" panose="020B0604020202020204" pitchFamily="34" charset="0"/>
              </a:rPr>
              <a:t>or   r8,</a:t>
            </a:r>
            <a:r>
              <a:rPr lang="en-US" altLang="zh-CN" sz="2400" b="1">
                <a:solidFill>
                  <a:srgbClr val="339966"/>
                </a:solidFill>
                <a:latin typeface="Arial" panose="020B0604020202020204" pitchFamily="34" charset="0"/>
              </a:rPr>
              <a:t>r1</a:t>
            </a:r>
            <a:r>
              <a:rPr lang="en-US" altLang="zh-CN" sz="2400" b="1">
                <a:latin typeface="Arial" panose="020B0604020202020204" pitchFamily="34" charset="0"/>
              </a:rPr>
              <a:t>,r9</a:t>
            </a:r>
            <a:endParaRPr lang="en-US" altLang="zh-CN" sz="2400" b="1">
              <a:latin typeface="Arial" panose="020B0604020202020204" pitchFamily="34" charset="0"/>
            </a:endParaRPr>
          </a:p>
        </p:txBody>
      </p:sp>
      <p:sp>
        <p:nvSpPr>
          <p:cNvPr id="139" name="灯片编号占位符 13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fontScale="90000"/>
          </a:bodyPr>
          <a:lstStyle/>
          <a:p>
            <a:r>
              <a:rPr lang="en-US" altLang="zh-CN" b="0" dirty="0"/>
              <a:t>Example of </a:t>
            </a:r>
            <a:br>
              <a:rPr lang="en-US" altLang="zh-CN" b="0" dirty="0"/>
            </a:br>
            <a:r>
              <a:rPr lang="en-US" altLang="zh-CN" b="0" dirty="0"/>
              <a:t>Forwarding and Load Delay</a:t>
            </a:r>
            <a:endParaRPr lang="en-US" altLang="zh-CN" b="0" dirty="0">
              <a:solidFill>
                <a:srgbClr val="000000"/>
              </a:solidFill>
              <a:latin typeface="Arial" panose="020B0604020202020204" pitchFamily="34" charset="0"/>
            </a:endParaRPr>
          </a:p>
        </p:txBody>
      </p:sp>
      <p:sp>
        <p:nvSpPr>
          <p:cNvPr id="44035" name="Rectangle 3"/>
          <p:cNvSpPr>
            <a:spLocks noGrp="1" noChangeArrowheads="1"/>
          </p:cNvSpPr>
          <p:nvPr>
            <p:ph type="body" idx="1"/>
          </p:nvPr>
        </p:nvSpPr>
        <p:spPr/>
        <p:txBody>
          <a:bodyPr>
            <a:normAutofit lnSpcReduction="10000"/>
          </a:bodyPr>
          <a:lstStyle/>
          <a:p>
            <a:r>
              <a:rPr lang="en-US" altLang="zh-CN" sz="2800" dirty="0">
                <a:solidFill>
                  <a:srgbClr val="000000"/>
                </a:solidFill>
                <a:latin typeface="Comic Sans MS" panose="030F0702030302020204" pitchFamily="66" charset="0"/>
              </a:rPr>
              <a:t>Why forwarding?</a:t>
            </a:r>
            <a:endParaRPr lang="en-US" altLang="zh-CN" sz="2800" dirty="0">
              <a:solidFill>
                <a:srgbClr val="000000"/>
              </a:solidFill>
              <a:latin typeface="Comic Sans MS" panose="030F0702030302020204" pitchFamily="66" charset="0"/>
            </a:endParaRPr>
          </a:p>
          <a:p>
            <a:pPr lvl="1">
              <a:lnSpc>
                <a:spcPct val="130000"/>
              </a:lnSpc>
            </a:pPr>
            <a:r>
              <a:rPr lang="en-US" altLang="zh-CN" sz="2400" dirty="0">
                <a:solidFill>
                  <a:srgbClr val="000000"/>
                </a:solidFill>
                <a:latin typeface="Comic Sans MS" panose="030F0702030302020204" pitchFamily="66" charset="0"/>
              </a:rPr>
              <a:t>ADD R4,  R5,  R2</a:t>
            </a:r>
            <a:endParaRPr lang="en-US" altLang="zh-CN" sz="2400" dirty="0">
              <a:solidFill>
                <a:srgbClr val="000000"/>
              </a:solidFill>
              <a:latin typeface="Comic Sans MS" panose="030F0702030302020204" pitchFamily="66" charset="0"/>
            </a:endParaRPr>
          </a:p>
          <a:p>
            <a:pPr lvl="1">
              <a:lnSpc>
                <a:spcPct val="130000"/>
              </a:lnSpc>
            </a:pPr>
            <a:r>
              <a:rPr lang="en-US" altLang="zh-CN" sz="2400" dirty="0">
                <a:solidFill>
                  <a:srgbClr val="000000"/>
                </a:solidFill>
                <a:latin typeface="Comic Sans MS" panose="030F0702030302020204" pitchFamily="66" charset="0"/>
              </a:rPr>
              <a:t>LW   R15, 0(R4)</a:t>
            </a:r>
            <a:endParaRPr lang="en-US" altLang="zh-CN" sz="2400" dirty="0">
              <a:solidFill>
                <a:srgbClr val="000000"/>
              </a:solidFill>
              <a:latin typeface="Comic Sans MS" panose="030F0702030302020204" pitchFamily="66" charset="0"/>
            </a:endParaRPr>
          </a:p>
          <a:p>
            <a:pPr lvl="1">
              <a:lnSpc>
                <a:spcPct val="130000"/>
              </a:lnSpc>
            </a:pPr>
            <a:r>
              <a:rPr lang="en-US" altLang="zh-CN" sz="2400" dirty="0">
                <a:solidFill>
                  <a:srgbClr val="000000"/>
                </a:solidFill>
                <a:latin typeface="Comic Sans MS" panose="030F0702030302020204" pitchFamily="66" charset="0"/>
              </a:rPr>
              <a:t>SW   R15, 4(R2)</a:t>
            </a:r>
            <a:endParaRPr lang="en-US" altLang="zh-CN" dirty="0">
              <a:solidFill>
                <a:srgbClr val="000000"/>
              </a:solidFill>
              <a:latin typeface="Comic Sans MS" panose="030F0702030302020204" pitchFamily="66" charset="0"/>
            </a:endParaRPr>
          </a:p>
          <a:p>
            <a:endParaRPr lang="en-US" altLang="zh-CN" sz="2800" dirty="0">
              <a:solidFill>
                <a:srgbClr val="000000"/>
              </a:solidFill>
              <a:latin typeface="Comic Sans MS" panose="030F0702030302020204" pitchFamily="66" charset="0"/>
            </a:endParaRPr>
          </a:p>
          <a:p>
            <a:r>
              <a:rPr lang="en-US" altLang="zh-CN" sz="2800" dirty="0">
                <a:solidFill>
                  <a:srgbClr val="000000"/>
                </a:solidFill>
                <a:latin typeface="Comic Sans MS" panose="030F0702030302020204" pitchFamily="66" charset="0"/>
              </a:rPr>
              <a:t>Why load delay?</a:t>
            </a:r>
            <a:endParaRPr lang="en-US" altLang="zh-CN" dirty="0">
              <a:solidFill>
                <a:srgbClr val="000000"/>
              </a:solidFill>
              <a:latin typeface="Comic Sans MS" panose="030F0702030302020204" pitchFamily="66" charset="0"/>
            </a:endParaRPr>
          </a:p>
          <a:p>
            <a:pPr lvl="1">
              <a:lnSpc>
                <a:spcPct val="120000"/>
              </a:lnSpc>
            </a:pPr>
            <a:r>
              <a:rPr lang="en-US" altLang="zh-CN" sz="2400" dirty="0">
                <a:solidFill>
                  <a:srgbClr val="000000"/>
                </a:solidFill>
                <a:latin typeface="Comic Sans MS" panose="030F0702030302020204" pitchFamily="66" charset="0"/>
              </a:rPr>
              <a:t>ADD  R4,  R5,  R2</a:t>
            </a:r>
            <a:endParaRPr lang="en-US" altLang="zh-CN" sz="2400" dirty="0">
              <a:solidFill>
                <a:srgbClr val="000000"/>
              </a:solidFill>
              <a:latin typeface="Comic Sans MS" panose="030F0702030302020204" pitchFamily="66" charset="0"/>
            </a:endParaRPr>
          </a:p>
          <a:p>
            <a:pPr lvl="1">
              <a:lnSpc>
                <a:spcPct val="120000"/>
              </a:lnSpc>
            </a:pPr>
            <a:r>
              <a:rPr lang="en-US" altLang="zh-CN" sz="2400" dirty="0">
                <a:solidFill>
                  <a:srgbClr val="000000"/>
                </a:solidFill>
                <a:latin typeface="Comic Sans MS" panose="030F0702030302020204" pitchFamily="66" charset="0"/>
              </a:rPr>
              <a:t>LW    R15,  0(R4)</a:t>
            </a:r>
            <a:endParaRPr lang="en-US" altLang="zh-CN" sz="2400" dirty="0">
              <a:solidFill>
                <a:srgbClr val="000000"/>
              </a:solidFill>
              <a:latin typeface="Comic Sans MS" panose="030F0702030302020204" pitchFamily="66" charset="0"/>
            </a:endParaRPr>
          </a:p>
          <a:p>
            <a:pPr lvl="1">
              <a:lnSpc>
                <a:spcPct val="120000"/>
              </a:lnSpc>
            </a:pPr>
            <a:r>
              <a:rPr lang="en-US" altLang="zh-CN" sz="2400" dirty="0">
                <a:solidFill>
                  <a:srgbClr val="000000"/>
                </a:solidFill>
                <a:latin typeface="Comic Sans MS" panose="030F0702030302020204" pitchFamily="66" charset="0"/>
              </a:rPr>
              <a:t>SW    R15, 4(R2)</a:t>
            </a:r>
            <a:endParaRPr lang="en-US" altLang="zh-CN" dirty="0"/>
          </a:p>
        </p:txBody>
      </p:sp>
      <p:sp>
        <p:nvSpPr>
          <p:cNvPr id="44036" name="Oval 4"/>
          <p:cNvSpPr>
            <a:spLocks noChangeArrowheads="1"/>
          </p:cNvSpPr>
          <p:nvPr/>
        </p:nvSpPr>
        <p:spPr bwMode="auto">
          <a:xfrm>
            <a:off x="1928794" y="2143116"/>
            <a:ext cx="533400" cy="457200"/>
          </a:xfrm>
          <a:prstGeom prst="ellipse">
            <a:avLst/>
          </a:prstGeom>
          <a:noFill/>
          <a:ln w="34925">
            <a:solidFill>
              <a:srgbClr val="FF00FF"/>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4037" name="Oval 5"/>
          <p:cNvSpPr>
            <a:spLocks noChangeArrowheads="1"/>
          </p:cNvSpPr>
          <p:nvPr/>
        </p:nvSpPr>
        <p:spPr bwMode="auto">
          <a:xfrm>
            <a:off x="2928926" y="2643182"/>
            <a:ext cx="533400" cy="457200"/>
          </a:xfrm>
          <a:prstGeom prst="ellipse">
            <a:avLst/>
          </a:prstGeom>
          <a:noFill/>
          <a:ln w="34925">
            <a:solidFill>
              <a:srgbClr val="FF00FF"/>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4038" name="Line 6"/>
          <p:cNvSpPr>
            <a:spLocks noChangeShapeType="1"/>
          </p:cNvSpPr>
          <p:nvPr/>
        </p:nvSpPr>
        <p:spPr bwMode="auto">
          <a:xfrm>
            <a:off x="2428860" y="2428868"/>
            <a:ext cx="533400" cy="304800"/>
          </a:xfrm>
          <a:prstGeom prst="line">
            <a:avLst/>
          </a:prstGeom>
          <a:noFill/>
          <a:ln w="34925">
            <a:solidFill>
              <a:srgbClr val="FF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39" name="Oval 7"/>
          <p:cNvSpPr>
            <a:spLocks noChangeArrowheads="1"/>
          </p:cNvSpPr>
          <p:nvPr/>
        </p:nvSpPr>
        <p:spPr bwMode="auto">
          <a:xfrm>
            <a:off x="2071670" y="5000636"/>
            <a:ext cx="609600" cy="457200"/>
          </a:xfrm>
          <a:prstGeom prst="ellipse">
            <a:avLst/>
          </a:prstGeom>
          <a:noFill/>
          <a:ln w="34925">
            <a:solidFill>
              <a:srgbClr val="0000FF"/>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4040" name="Oval 8"/>
          <p:cNvSpPr>
            <a:spLocks noChangeArrowheads="1"/>
          </p:cNvSpPr>
          <p:nvPr/>
        </p:nvSpPr>
        <p:spPr bwMode="auto">
          <a:xfrm>
            <a:off x="2071670" y="5500702"/>
            <a:ext cx="609600" cy="457200"/>
          </a:xfrm>
          <a:prstGeom prst="ellipse">
            <a:avLst/>
          </a:prstGeom>
          <a:noFill/>
          <a:ln w="34925">
            <a:solidFill>
              <a:srgbClr val="0000FF"/>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4041" name="Freeform 9"/>
          <p:cNvSpPr/>
          <p:nvPr/>
        </p:nvSpPr>
        <p:spPr bwMode="auto">
          <a:xfrm>
            <a:off x="1785918" y="5214950"/>
            <a:ext cx="304800" cy="685800"/>
          </a:xfrm>
          <a:custGeom>
            <a:avLst/>
            <a:gdLst>
              <a:gd name="T0" fmla="*/ 144 w 144"/>
              <a:gd name="T1" fmla="*/ 0 h 384"/>
              <a:gd name="T2" fmla="*/ 0 w 144"/>
              <a:gd name="T3" fmla="*/ 192 h 384"/>
              <a:gd name="T4" fmla="*/ 144 w 144"/>
              <a:gd name="T5" fmla="*/ 384 h 384"/>
            </a:gdLst>
            <a:ahLst/>
            <a:cxnLst>
              <a:cxn ang="0">
                <a:pos x="T0" y="T1"/>
              </a:cxn>
              <a:cxn ang="0">
                <a:pos x="T2" y="T3"/>
              </a:cxn>
              <a:cxn ang="0">
                <a:pos x="T4" y="T5"/>
              </a:cxn>
            </a:cxnLst>
            <a:rect l="0" t="0" r="r" b="b"/>
            <a:pathLst>
              <a:path w="144" h="384">
                <a:moveTo>
                  <a:pt x="144" y="0"/>
                </a:moveTo>
                <a:cubicBezTo>
                  <a:pt x="72" y="64"/>
                  <a:pt x="0" y="128"/>
                  <a:pt x="0" y="192"/>
                </a:cubicBezTo>
                <a:cubicBezTo>
                  <a:pt x="0" y="256"/>
                  <a:pt x="120" y="352"/>
                  <a:pt x="144" y="384"/>
                </a:cubicBezTo>
              </a:path>
            </a:pathLst>
          </a:custGeom>
          <a:noFill/>
          <a:ln w="34925" cap="flat" cmpd="sng">
            <a:solidFill>
              <a:srgbClr val="0000FF"/>
            </a:solidFill>
            <a:prstDash val="solid"/>
            <a:round/>
            <a:headEnd type="none" w="med" len="med"/>
            <a:tailEnd type="triangle" w="med" len="lg"/>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0" name="灯片编号占位符 9"/>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23528" y="107504"/>
            <a:ext cx="8229600" cy="1143000"/>
          </a:xfrm>
        </p:spPr>
        <p:txBody>
          <a:bodyPr>
            <a:normAutofit/>
          </a:bodyPr>
          <a:lstStyle/>
          <a:p>
            <a:r>
              <a:rPr lang="zh-CN" altLang="en-US" b="1" dirty="0" smtClean="0"/>
              <a:t>解决方法：没有</a:t>
            </a:r>
            <a:r>
              <a:rPr lang="en-US" altLang="zh-CN" b="1" dirty="0" smtClean="0"/>
              <a:t>forwarding</a:t>
            </a:r>
            <a:endParaRPr lang="en-US" altLang="zh-CN" b="1" dirty="0">
              <a:solidFill>
                <a:srgbClr val="000000"/>
              </a:solidFill>
              <a:latin typeface="Arial" panose="020B0604020202020204" pitchFamily="34" charset="0"/>
            </a:endParaRPr>
          </a:p>
        </p:txBody>
      </p:sp>
      <p:pic>
        <p:nvPicPr>
          <p:cNvPr id="5" name="Picture 6" descr="datahazar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628800"/>
            <a:ext cx="8201025" cy="4743450"/>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fld>
            <a:endParaRPr lang="zh-CN" altLang="en-US"/>
          </a:p>
        </p:txBody>
      </p:sp>
      <p:pic>
        <p:nvPicPr>
          <p:cNvPr id="7" name="Picture 6" descr="datahazard"/>
          <p:cNvPicPr>
            <a:picLocks noChangeAspect="1" noChangeArrowheads="1"/>
          </p:cNvPicPr>
          <p:nvPr/>
        </p:nvPicPr>
        <p:blipFill rotWithShape="1">
          <a:blip r:embed="rId1">
            <a:extLst>
              <a:ext uri="{28A0092B-C50C-407E-A947-70E740481C1C}">
                <a14:useLocalDpi xmlns:a14="http://schemas.microsoft.com/office/drawing/2010/main" val="0"/>
              </a:ext>
            </a:extLst>
          </a:blip>
          <a:srcRect l="60581" t="69437" b="10322"/>
          <a:stretch>
            <a:fillRect/>
          </a:stretch>
        </p:blipFill>
        <p:spPr bwMode="auto">
          <a:xfrm>
            <a:off x="6084168" y="4937760"/>
            <a:ext cx="323278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04F34E9F-99C4-4205-9099-E47A1F16450D}" type="slidenum">
              <a:rPr lang="en-US" altLang="zh-CN"/>
            </a:fld>
            <a:endParaRPr lang="en-US" altLang="zh-CN"/>
          </a:p>
        </p:txBody>
      </p:sp>
      <p:sp>
        <p:nvSpPr>
          <p:cNvPr id="12" name="Title 8"/>
          <p:cNvSpPr txBox="1"/>
          <p:nvPr/>
        </p:nvSpPr>
        <p:spPr>
          <a:xfrm>
            <a:off x="436180"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rPr>
              <a:t>1</a:t>
            </a:r>
            <a:r>
              <a:rPr altLang="en-US" sz="2800" dirty="0" smtClean="0">
                <a:solidFill>
                  <a:srgbClr val="0000FF"/>
                </a:solidFill>
                <a:latin typeface="华文中宋" panose="02010600040101010101" pitchFamily="2" charset="-122"/>
                <a:ea typeface="华文中宋" panose="02010600040101010101" pitchFamily="2" charset="-122"/>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4" name="Rectangle 2"/>
          <p:cNvSpPr txBox="1">
            <a:spLocks noChangeArrowheads="1"/>
          </p:cNvSpPr>
          <p:nvPr/>
        </p:nvSpPr>
        <p:spPr>
          <a:xfrm>
            <a:off x="129480" y="980802"/>
            <a:ext cx="8763000" cy="2736230"/>
          </a:xfrm>
          <a:prstGeom prst="rect">
            <a:avLst/>
          </a:prstGeom>
        </p:spPr>
        <p:txBody>
          <a:bodyPr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190500" lvl="1" indent="0" algn="just">
              <a:buFont typeface="Arial" panose="020B0604020202020204" pitchFamily="34" charset="0"/>
              <a:buNone/>
              <a:defRPr/>
            </a:pPr>
            <a:r>
              <a:rPr lang="zh-CN" altLang="en-US" dirty="0" smtClean="0">
                <a:latin typeface="黑体" panose="02010609060101010101" pitchFamily="2" charset="-122"/>
                <a:ea typeface="黑体" panose="02010609060101010101" pitchFamily="2" charset="-122"/>
              </a:rPr>
              <a:t>重叠方式需要解决的问题</a:t>
            </a:r>
            <a:endParaRPr lang="zh-CN" altLang="en-US" dirty="0" smtClean="0">
              <a:latin typeface="黑体" panose="02010609060101010101" pitchFamily="2" charset="-122"/>
              <a:ea typeface="黑体" panose="02010609060101010101" pitchFamily="2" charset="-122"/>
            </a:endParaRPr>
          </a:p>
          <a:p>
            <a:pPr marL="533400" indent="-533400">
              <a:spcAft>
                <a:spcPts val="600"/>
              </a:spcAft>
              <a:defRPr/>
            </a:pPr>
            <a:r>
              <a:rPr lang="zh-CN" altLang="en-US" sz="2800" dirty="0" smtClean="0">
                <a:solidFill>
                  <a:srgbClr val="FF0000"/>
                </a:solidFill>
                <a:latin typeface="黑体" panose="02010609060101010101" pitchFamily="2" charset="-122"/>
                <a:ea typeface="黑体" panose="02010609060101010101" pitchFamily="2" charset="-122"/>
              </a:rPr>
              <a:t>问题</a:t>
            </a:r>
            <a:r>
              <a:rPr lang="en-US" altLang="zh-CN" sz="2800" dirty="0" smtClean="0">
                <a:solidFill>
                  <a:srgbClr val="FF0000"/>
                </a:solidFill>
                <a:latin typeface="黑体" panose="02010609060101010101" pitchFamily="2" charset="-122"/>
                <a:ea typeface="黑体" panose="02010609060101010101" pitchFamily="2" charset="-122"/>
              </a:rPr>
              <a:t>2</a:t>
            </a:r>
            <a:r>
              <a:rPr lang="zh-CN" altLang="en-US" sz="2800" dirty="0" smtClean="0">
                <a:latin typeface="黑体" panose="02010609060101010101" pitchFamily="2" charset="-122"/>
                <a:ea typeface="黑体" panose="02010609060101010101" pitchFamily="2" charset="-122"/>
              </a:rPr>
              <a:t>：尽量缩短各个功能部件的运行速度，使得大致相等，避免在重叠中相互等待。</a:t>
            </a:r>
            <a:endParaRPr lang="zh-CN" altLang="en-US" sz="2800" dirty="0" smtClean="0">
              <a:latin typeface="黑体" panose="02010609060101010101" pitchFamily="2" charset="-122"/>
              <a:ea typeface="黑体" panose="02010609060101010101" pitchFamily="2" charset="-122"/>
            </a:endParaRPr>
          </a:p>
          <a:p>
            <a:pPr marL="533400" indent="-533400">
              <a:spcAft>
                <a:spcPts val="600"/>
              </a:spcAft>
              <a:defRPr/>
            </a:pPr>
            <a:r>
              <a:rPr lang="zh-CN" altLang="en-US" sz="2800" dirty="0" smtClean="0">
                <a:solidFill>
                  <a:srgbClr val="FF0000"/>
                </a:solidFill>
                <a:latin typeface="黑体" panose="02010609060101010101" pitchFamily="2" charset="-122"/>
                <a:ea typeface="黑体" panose="02010609060101010101" pitchFamily="2" charset="-122"/>
              </a:rPr>
              <a:t>问题</a:t>
            </a:r>
            <a:r>
              <a:rPr lang="en-US" altLang="zh-CN" sz="2800" dirty="0" smtClean="0">
                <a:solidFill>
                  <a:srgbClr val="FF0000"/>
                </a:solidFill>
                <a:latin typeface="黑体" panose="02010609060101010101" pitchFamily="2" charset="-122"/>
                <a:ea typeface="黑体" panose="02010609060101010101" pitchFamily="2" charset="-122"/>
              </a:rPr>
              <a:t>3</a:t>
            </a:r>
            <a:r>
              <a:rPr lang="zh-CN" altLang="en-US" sz="2800" dirty="0" smtClean="0">
                <a:latin typeface="黑体" panose="02010609060101010101" pitchFamily="2" charset="-122"/>
                <a:ea typeface="黑体" panose="02010609060101010101" pitchFamily="2" charset="-122"/>
              </a:rPr>
              <a:t>：主存访问冲突。例如，取指令</a:t>
            </a:r>
            <a:r>
              <a:rPr lang="en-US" altLang="zh-CN" sz="2800" dirty="0" smtClean="0">
                <a:latin typeface="黑体" panose="02010609060101010101" pitchFamily="2" charset="-122"/>
                <a:ea typeface="黑体" panose="02010609060101010101" pitchFamily="2" charset="-122"/>
              </a:rPr>
              <a:t>k+1</a:t>
            </a:r>
            <a:r>
              <a:rPr lang="zh-CN" altLang="en-US" sz="2800" dirty="0" smtClean="0">
                <a:latin typeface="黑体" panose="02010609060101010101" pitchFamily="2" charset="-122"/>
                <a:ea typeface="黑体" panose="02010609060101010101" pitchFamily="2" charset="-122"/>
              </a:rPr>
              <a:t>时需访存，分析指令</a:t>
            </a:r>
            <a:r>
              <a:rPr lang="en-US" altLang="zh-CN" sz="2800" dirty="0" smtClean="0">
                <a:latin typeface="黑体" panose="02010609060101010101" pitchFamily="2" charset="-122"/>
                <a:ea typeface="黑体" panose="02010609060101010101" pitchFamily="2" charset="-122"/>
              </a:rPr>
              <a:t>k</a:t>
            </a:r>
            <a:r>
              <a:rPr lang="zh-CN" altLang="en-US" sz="2800" dirty="0" smtClean="0">
                <a:latin typeface="黑体" panose="02010609060101010101" pitchFamily="2" charset="-122"/>
                <a:ea typeface="黑体" panose="02010609060101010101" pitchFamily="2" charset="-122"/>
              </a:rPr>
              <a:t>时可能也需要取操作数访存。</a:t>
            </a:r>
            <a:endParaRPr lang="zh-CN" altLang="en-US" sz="2800" dirty="0" smtClean="0">
              <a:latin typeface="黑体" panose="02010609060101010101" pitchFamily="2" charset="-122"/>
              <a:ea typeface="黑体" panose="02010609060101010101" pitchFamily="2" charset="-122"/>
            </a:endParaRPr>
          </a:p>
        </p:txBody>
      </p:sp>
      <p:sp>
        <p:nvSpPr>
          <p:cNvPr id="5" name="Rectangle 0"/>
          <p:cNvSpPr>
            <a:spLocks noChangeArrowheads="1"/>
          </p:cNvSpPr>
          <p:nvPr/>
        </p:nvSpPr>
        <p:spPr bwMode="auto">
          <a:xfrm>
            <a:off x="250825" y="3645817"/>
            <a:ext cx="8610600"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spcBef>
                <a:spcPct val="20000"/>
              </a:spcBef>
              <a:buClr>
                <a:schemeClr val="accent2"/>
              </a:buClr>
              <a:buSzPct val="80000"/>
              <a:buFont typeface="Wingdings" panose="05000000000000000000" pitchFamily="2" charset="2"/>
              <a:buNone/>
              <a:defRPr/>
            </a:pPr>
            <a:r>
              <a:rPr lang="zh-CN" altLang="en-US" sz="2600" dirty="0">
                <a:latin typeface="黑体" panose="02010609060101010101" pitchFamily="2" charset="-122"/>
                <a:ea typeface="黑体" panose="02010609060101010101" pitchFamily="2" charset="-122"/>
              </a:rPr>
              <a:t>解决访存冲突，主要有</a:t>
            </a:r>
            <a:r>
              <a:rPr lang="en-US" altLang="zh-CN" sz="2600" dirty="0">
                <a:latin typeface="黑体" panose="02010609060101010101" pitchFamily="2" charset="-122"/>
                <a:ea typeface="黑体" panose="02010609060101010101" pitchFamily="2" charset="-122"/>
              </a:rPr>
              <a:t>3</a:t>
            </a:r>
            <a:r>
              <a:rPr lang="zh-CN" altLang="en-US" sz="2600" dirty="0">
                <a:latin typeface="黑体" panose="02010609060101010101" pitchFamily="2" charset="-122"/>
                <a:ea typeface="黑体" panose="02010609060101010101" pitchFamily="2" charset="-122"/>
              </a:rPr>
              <a:t>种解决办法：</a:t>
            </a:r>
            <a:endParaRPr lang="en-US" altLang="zh-CN" sz="2600" dirty="0">
              <a:latin typeface="黑体" panose="02010609060101010101" pitchFamily="2" charset="-122"/>
              <a:ea typeface="黑体" panose="02010609060101010101" pitchFamily="2" charset="-122"/>
            </a:endParaRPr>
          </a:p>
          <a:p>
            <a:pPr marL="457200" indent="-457200" algn="just" eaLnBrk="1" hangingPunct="1">
              <a:spcBef>
                <a:spcPct val="20000"/>
              </a:spcBef>
              <a:buClr>
                <a:schemeClr val="accent2"/>
              </a:buClr>
              <a:buSzPct val="80000"/>
              <a:buFont typeface="Wingdings" panose="05000000000000000000" pitchFamily="2" charset="2"/>
              <a:buAutoNum type="arabicParenR"/>
              <a:defRPr/>
            </a:pPr>
            <a:r>
              <a:rPr lang="zh-CN" altLang="en-US" sz="2600" dirty="0">
                <a:solidFill>
                  <a:schemeClr val="accent6">
                    <a:lumMod val="75000"/>
                  </a:schemeClr>
                </a:solidFill>
                <a:latin typeface="黑体" panose="02010609060101010101" pitchFamily="2" charset="-122"/>
                <a:ea typeface="黑体" panose="02010609060101010101" pitchFamily="2" charset="-122"/>
                <a:sym typeface="Monotype Sorts" pitchFamily="2" charset="2"/>
              </a:rPr>
              <a:t>将主存分为两个独立编址的存储器</a:t>
            </a:r>
            <a:r>
              <a:rPr lang="zh-CN" altLang="en-US" sz="2600" dirty="0">
                <a:latin typeface="黑体" panose="02010609060101010101" pitchFamily="2" charset="-122"/>
                <a:ea typeface="黑体" panose="02010609060101010101" pitchFamily="2" charset="-122"/>
                <a:sym typeface="Monotype Sorts" pitchFamily="2" charset="2"/>
              </a:rPr>
              <a:t>：指令存储器和数据存储器，</a:t>
            </a:r>
            <a:r>
              <a:rPr lang="en-US" altLang="zh-CN" sz="2600" dirty="0">
                <a:latin typeface="黑体" panose="02010609060101010101" pitchFamily="2" charset="-122"/>
                <a:ea typeface="黑体" panose="02010609060101010101" pitchFamily="2" charset="-122"/>
                <a:sym typeface="Monotype Sorts" pitchFamily="2" charset="2"/>
              </a:rPr>
              <a:t>CPU</a:t>
            </a:r>
            <a:r>
              <a:rPr lang="zh-CN" altLang="en-US" sz="2600" dirty="0">
                <a:latin typeface="黑体" panose="02010609060101010101" pitchFamily="2" charset="-122"/>
                <a:ea typeface="黑体" panose="02010609060101010101" pitchFamily="2" charset="-122"/>
                <a:sym typeface="Monotype Sorts" pitchFamily="2" charset="2"/>
              </a:rPr>
              <a:t>可分别独立访问。</a:t>
            </a:r>
            <a:endParaRPr lang="en-US" altLang="zh-CN" sz="2600" dirty="0">
              <a:latin typeface="黑体" panose="02010609060101010101" pitchFamily="2" charset="-122"/>
              <a:ea typeface="黑体" panose="02010609060101010101" pitchFamily="2" charset="-122"/>
              <a:sym typeface="Monotype Sorts" pitchFamily="2" charset="2"/>
            </a:endParaRPr>
          </a:p>
          <a:p>
            <a:pPr marL="457200" indent="-457200" algn="just" eaLnBrk="1" hangingPunct="1">
              <a:spcBef>
                <a:spcPct val="20000"/>
              </a:spcBef>
              <a:buClr>
                <a:schemeClr val="accent2"/>
              </a:buClr>
              <a:buSzPct val="80000"/>
              <a:buFont typeface="Wingdings" panose="05000000000000000000" pitchFamily="2" charset="2"/>
              <a:buAutoNum type="arabicParenR"/>
              <a:defRPr/>
            </a:pPr>
            <a:r>
              <a:rPr lang="zh-CN" altLang="en-US" sz="2600" dirty="0">
                <a:solidFill>
                  <a:schemeClr val="accent6">
                    <a:lumMod val="75000"/>
                  </a:schemeClr>
                </a:solidFill>
                <a:latin typeface="黑体" panose="02010609060101010101" pitchFamily="2" charset="-122"/>
                <a:ea typeface="黑体" panose="02010609060101010101" pitchFamily="2" charset="-122"/>
                <a:sym typeface="Monotype Sorts" pitchFamily="2" charset="2"/>
              </a:rPr>
              <a:t>低位交叉存取方式</a:t>
            </a:r>
            <a:r>
              <a:rPr lang="zh-CN" altLang="en-US" sz="2600" dirty="0">
                <a:latin typeface="黑体" panose="02010609060101010101" pitchFamily="2" charset="-122"/>
                <a:ea typeface="黑体" panose="02010609060101010101" pitchFamily="2" charset="-122"/>
                <a:sym typeface="Monotype Sorts" pitchFamily="2" charset="2"/>
              </a:rPr>
              <a:t>：可并行访问不在同一个存储体中的指令或数据。</a:t>
            </a:r>
            <a:endParaRPr lang="zh-CN" altLang="en-US" sz="2600" dirty="0">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84137"/>
            <a:ext cx="8229600" cy="1143000"/>
          </a:xfrm>
        </p:spPr>
        <p:txBody>
          <a:bodyPr/>
          <a:lstStyle/>
          <a:p>
            <a:r>
              <a:rPr lang="zh-CN" altLang="en-US" b="1" dirty="0" smtClean="0">
                <a:sym typeface="+mn-ea"/>
              </a:rPr>
              <a:t>解决方法：</a:t>
            </a:r>
            <a:r>
              <a:rPr lang="en-US" altLang="zh-CN" b="1" dirty="0" smtClean="0">
                <a:sym typeface="+mn-ea"/>
              </a:rPr>
              <a:t>forwarding</a:t>
            </a:r>
            <a:endParaRPr lang="en-US" altLang="zh-CN" b="0"/>
          </a:p>
        </p:txBody>
      </p:sp>
      <p:pic>
        <p:nvPicPr>
          <p:cNvPr id="46084" name="Picture 4" descr="datahazard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0" y="2718435"/>
            <a:ext cx="6993890" cy="415163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4469130" y="810260"/>
            <a:ext cx="4669790" cy="235140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zh-CN"/>
              <a:t>How to implement Load Interlock</a:t>
            </a:r>
            <a:endParaRPr lang="en-US" altLang="zh-CN"/>
          </a:p>
        </p:txBody>
      </p:sp>
      <p:sp>
        <p:nvSpPr>
          <p:cNvPr id="61443" name="Rectangle 3"/>
          <p:cNvSpPr>
            <a:spLocks noGrp="1" noChangeArrowheads="1"/>
          </p:cNvSpPr>
          <p:nvPr>
            <p:ph type="body" idx="1"/>
          </p:nvPr>
        </p:nvSpPr>
        <p:spPr>
          <a:xfrm>
            <a:off x="304800" y="1447800"/>
            <a:ext cx="8534400" cy="533400"/>
          </a:xfrm>
        </p:spPr>
        <p:txBody>
          <a:bodyPr/>
          <a:lstStyle/>
          <a:p>
            <a:r>
              <a:rPr lang="en-US" altLang="zh-CN" sz="2800" b="1">
                <a:solidFill>
                  <a:srgbClr val="FF0000"/>
                </a:solidFill>
                <a:latin typeface="Comic Sans MS" panose="030F0702030302020204" pitchFamily="66" charset="0"/>
              </a:rPr>
              <a:t>Detect</a:t>
            </a:r>
            <a:r>
              <a:rPr lang="en-US" altLang="zh-CN" sz="2800">
                <a:latin typeface="Comic Sans MS" panose="030F0702030302020204" pitchFamily="66" charset="0"/>
              </a:rPr>
              <a:t> when should use Load Interlock</a:t>
            </a:r>
            <a:endParaRPr lang="en-US" altLang="zh-CN" sz="2800">
              <a:latin typeface="Comic Sans MS" panose="030F0702030302020204" pitchFamily="66" charset="0"/>
            </a:endParaRPr>
          </a:p>
        </p:txBody>
      </p:sp>
      <p:graphicFrame>
        <p:nvGraphicFramePr>
          <p:cNvPr id="61502" name="Group 62"/>
          <p:cNvGraphicFramePr>
            <a:graphicFrameLocks noGrp="1"/>
          </p:cNvGraphicFramePr>
          <p:nvPr/>
        </p:nvGraphicFramePr>
        <p:xfrm>
          <a:off x="228600" y="1981200"/>
          <a:ext cx="8686800" cy="4626864"/>
        </p:xfrm>
        <a:graphic>
          <a:graphicData uri="http://schemas.openxmlformats.org/drawingml/2006/table">
            <a:tbl>
              <a:tblPr/>
              <a:tblGrid>
                <a:gridCol w="1905000"/>
                <a:gridCol w="2514600"/>
                <a:gridCol w="4267200"/>
              </a:tblGrid>
              <a:tr h="18097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situation</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Example code sequence</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Action</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04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No dependence</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LD  </a:t>
                      </a:r>
                      <a:r>
                        <a:rPr kumimoji="1" lang="en-US" altLang="zh-CN" sz="1400" b="1"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R1</a:t>
                      </a: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 45(R2)</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DADD R5,R6,R7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DSUB R8,R6,R7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OR      R9,R6,R7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No hazard possible because of no dependence</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820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Dependence requiring stall</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LD  </a:t>
                      </a:r>
                      <a:r>
                        <a:rPr kumimoji="1" lang="en-US" altLang="zh-CN" sz="1400" b="1"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R1</a:t>
                      </a: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 45(R2)</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DADD R5,</a:t>
                      </a:r>
                      <a:r>
                        <a:rPr kumimoji="1" lang="en-US" altLang="zh-CN" sz="1400" b="1"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R1</a:t>
                      </a: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DSUB R8,R6,R7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OR      R9,R6,R7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Comparators detect the use of R1 in the DADD and stall the DADD (and DSUB and OR ) before the DADD begins EX</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028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Dependence overcome by forwarding</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LD  </a:t>
                      </a:r>
                      <a:r>
                        <a:rPr kumimoji="1" lang="en-US" altLang="zh-CN" sz="1400" b="1"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R1</a:t>
                      </a: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 45(R2)</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DADD R5,R6,R7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DSUB R8,</a:t>
                      </a:r>
                      <a:r>
                        <a:rPr kumimoji="1" lang="en-US" altLang="zh-CN" sz="1400" b="1" i="0" u="none" strike="noStrike" cap="none" normalizeH="0" baseline="0" smtClean="0">
                          <a:ln>
                            <a:noFill/>
                          </a:ln>
                          <a:solidFill>
                            <a:schemeClr val="accent2"/>
                          </a:solidFill>
                          <a:effectLst/>
                          <a:latin typeface="Comic Sans MS" panose="030F0702030302020204" pitchFamily="66" charset="0"/>
                          <a:ea typeface="宋体" panose="02010600030101010101" pitchFamily="2" charset="-122"/>
                        </a:rPr>
                        <a:t>R1</a:t>
                      </a: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OR      R9,R6,R7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Comparators detect the use of R1 in DSUB and forward result of load to ALU in time for DSUB to begin EX</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820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Dependence with accesses in order</a:t>
                      </a:r>
                      <a:endParaRPr kumimoji="1" lang="en-US" altLang="zh-CN" sz="16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LD  </a:t>
                      </a:r>
                      <a:r>
                        <a:rPr kumimoji="1" lang="en-US" altLang="zh-CN" sz="1400" b="1"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R1</a:t>
                      </a: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 45(R2)</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DADD R5,R6,R7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DSUB R8,R6,R7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p>
                      <a:pPr marL="0" marR="0" lvl="0" indent="0" algn="l" defTabSz="914400" rtl="0" eaLnBrk="1" fontAlgn="base" latinLnBrk="0" hangingPunct="1">
                        <a:spcBef>
                          <a:spcPct val="20000"/>
                        </a:spcBef>
                        <a:spcAft>
                          <a:spcPct val="0"/>
                        </a:spcAft>
                        <a:buClrTx/>
                        <a:buSzTx/>
                        <a:buFontTx/>
                        <a:buNone/>
                      </a:pP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OR      R9,</a:t>
                      </a:r>
                      <a:r>
                        <a:rPr kumimoji="1" lang="en-US" altLang="zh-CN" sz="1400" b="1" i="0" u="none" strike="noStrike" cap="none" normalizeH="0" baseline="0" smtClean="0">
                          <a:ln>
                            <a:noFill/>
                          </a:ln>
                          <a:solidFill>
                            <a:schemeClr val="accent2"/>
                          </a:solidFill>
                          <a:effectLst/>
                          <a:latin typeface="Comic Sans MS" panose="030F0702030302020204" pitchFamily="66" charset="0"/>
                          <a:ea typeface="宋体" panose="02010600030101010101" pitchFamily="2" charset="-122"/>
                        </a:rPr>
                        <a:t>R1</a:t>
                      </a:r>
                      <a:r>
                        <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,R7</a:t>
                      </a:r>
                      <a:endParaRPr kumimoji="1" lang="en-US" altLang="zh-CN" sz="1400" b="1"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600" b="1" i="0" u="none" strike="noStrike" cap="none" normalizeH="0" baseline="0" dirty="0" smtClean="0">
                          <a:ln>
                            <a:noFill/>
                          </a:ln>
                          <a:solidFill>
                            <a:schemeClr val="tx1"/>
                          </a:solidFill>
                          <a:effectLst/>
                          <a:latin typeface="Comic Sans MS" panose="030F0702030302020204" pitchFamily="66" charset="0"/>
                          <a:ea typeface="宋体" panose="02010600030101010101" pitchFamily="2" charset="-122"/>
                        </a:rPr>
                        <a:t>No action required because read of R1 by OR occurs in the second half of the ID phase, while the write of the loaded data occurred in the first half.</a:t>
                      </a:r>
                      <a:endParaRPr kumimoji="1" lang="en-US" altLang="zh-CN" sz="1600" b="1" i="0" u="none" strike="noStrike" cap="none" normalizeH="0" baseline="0" dirty="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a:bodyPr>
          <a:lstStyle/>
          <a:p>
            <a:r>
              <a:rPr lang="en-US" altLang="zh-CN" dirty="0" smtClean="0">
                <a:solidFill>
                  <a:srgbClr val="FF0000"/>
                </a:solidFill>
              </a:rPr>
              <a:t>load stall</a:t>
            </a:r>
            <a:r>
              <a:rPr lang="zh-CN" altLang="en-US" b="1" i="1" dirty="0" smtClean="0"/>
              <a:t>的性能影响</a:t>
            </a:r>
            <a:r>
              <a:rPr lang="en-US" altLang="zh-CN" b="1" i="1" dirty="0" smtClean="0"/>
              <a:t> </a:t>
            </a:r>
            <a:endParaRPr lang="en-US" altLang="zh-CN" b="1" i="1" dirty="0"/>
          </a:p>
        </p:txBody>
      </p:sp>
      <p:sp>
        <p:nvSpPr>
          <p:cNvPr id="62467" name="Rectangle 3"/>
          <p:cNvSpPr>
            <a:spLocks noGrp="1" noChangeArrowheads="1"/>
          </p:cNvSpPr>
          <p:nvPr>
            <p:ph type="body" idx="1"/>
          </p:nvPr>
        </p:nvSpPr>
        <p:spPr/>
        <p:txBody>
          <a:bodyPr>
            <a:normAutofit/>
          </a:bodyPr>
          <a:lstStyle/>
          <a:p>
            <a:r>
              <a:rPr lang="zh-CN" altLang="en-US" sz="2800" b="1" i="1" dirty="0" smtClean="0">
                <a:solidFill>
                  <a:srgbClr val="000000"/>
                </a:solidFill>
                <a:latin typeface="Comic Sans MS" panose="030F0702030302020204" pitchFamily="66" charset="0"/>
                <a:ea typeface="华文细黑" panose="02010600040101010101" pitchFamily="2" charset="-122"/>
              </a:rPr>
              <a:t>例子</a:t>
            </a:r>
            <a:endParaRPr lang="en-US" altLang="zh-CN" sz="2800" b="1" i="1" dirty="0">
              <a:solidFill>
                <a:srgbClr val="000000"/>
              </a:solidFill>
              <a:latin typeface="Comic Sans MS" panose="030F0702030302020204" pitchFamily="66" charset="0"/>
              <a:ea typeface="华文细黑" panose="02010600040101010101" pitchFamily="2" charset="-122"/>
            </a:endParaRPr>
          </a:p>
          <a:p>
            <a:pPr lvl="1">
              <a:lnSpc>
                <a:spcPts val="3500"/>
              </a:lnSpc>
            </a:pPr>
            <a:r>
              <a:rPr lang="zh-CN" altLang="en-US" sz="2400" b="1" i="1" dirty="0" smtClean="0">
                <a:solidFill>
                  <a:srgbClr val="000000"/>
                </a:solidFill>
                <a:latin typeface="Comic Sans MS" panose="030F0702030302020204" pitchFamily="66" charset="0"/>
                <a:ea typeface="华文细黑" panose="02010600040101010101" pitchFamily="2" charset="-122"/>
              </a:rPr>
              <a:t>假定程序中</a:t>
            </a:r>
            <a:r>
              <a:rPr lang="en-US" altLang="zh-CN" sz="2400" b="1" i="1" dirty="0" smtClean="0">
                <a:solidFill>
                  <a:srgbClr val="FF0000"/>
                </a:solidFill>
                <a:latin typeface="Comic Sans MS" panose="030F0702030302020204" pitchFamily="66" charset="0"/>
                <a:ea typeface="华文细黑" panose="02010600040101010101" pitchFamily="2" charset="-122"/>
              </a:rPr>
              <a:t>30</a:t>
            </a:r>
            <a:r>
              <a:rPr lang="en-US" altLang="zh-CN" sz="2400" b="1" i="1">
                <a:solidFill>
                  <a:srgbClr val="FF0000"/>
                </a:solidFill>
                <a:latin typeface="Comic Sans MS" panose="030F0702030302020204" pitchFamily="66" charset="0"/>
                <a:ea typeface="华文细黑" panose="02010600040101010101" pitchFamily="2" charset="-122"/>
              </a:rPr>
              <a:t>% </a:t>
            </a:r>
            <a:r>
              <a:rPr lang="zh-CN" altLang="en-US" sz="2400" b="1" i="1" smtClean="0">
                <a:solidFill>
                  <a:srgbClr val="000000"/>
                </a:solidFill>
                <a:latin typeface="Comic Sans MS" panose="030F0702030302020204" pitchFamily="66" charset="0"/>
                <a:ea typeface="华文细黑" panose="02010600040101010101" pitchFamily="2" charset="-122"/>
              </a:rPr>
              <a:t>是</a:t>
            </a:r>
            <a:r>
              <a:rPr lang="en-US" altLang="zh-CN" sz="2400" b="1" i="1" smtClean="0">
                <a:solidFill>
                  <a:srgbClr val="FF0000"/>
                </a:solidFill>
                <a:latin typeface="Comic Sans MS" panose="030F0702030302020204" pitchFamily="66" charset="0"/>
                <a:ea typeface="华文细黑" panose="02010600040101010101" pitchFamily="2" charset="-122"/>
              </a:rPr>
              <a:t>load</a:t>
            </a:r>
            <a:r>
              <a:rPr lang="zh-CN" altLang="en-US" sz="2400" b="1" i="1" smtClean="0">
                <a:solidFill>
                  <a:srgbClr val="000000"/>
                </a:solidFill>
                <a:latin typeface="Comic Sans MS" panose="030F0702030302020204" pitchFamily="66" charset="0"/>
                <a:ea typeface="华文细黑" panose="02010600040101010101" pitchFamily="2" charset="-122"/>
              </a:rPr>
              <a:t>指令。</a:t>
            </a:r>
            <a:endParaRPr lang="en-US" altLang="zh-CN" sz="2400" b="1" dirty="0">
              <a:latin typeface="Comic Sans MS" panose="030F0702030302020204" pitchFamily="66" charset="0"/>
              <a:ea typeface="华文细黑" panose="02010600040101010101" pitchFamily="2" charset="-122"/>
            </a:endParaRPr>
          </a:p>
          <a:p>
            <a:pPr lvl="1">
              <a:lnSpc>
                <a:spcPts val="3500"/>
              </a:lnSpc>
            </a:pPr>
            <a:r>
              <a:rPr lang="zh-CN" altLang="en-US" sz="2400" b="1" i="1" smtClean="0">
                <a:solidFill>
                  <a:srgbClr val="FF0000"/>
                </a:solidFill>
                <a:latin typeface="Comic Sans MS" panose="030F0702030302020204" pitchFamily="66" charset="0"/>
                <a:ea typeface="华文细黑" panose="02010600040101010101" pitchFamily="2" charset="-122"/>
              </a:rPr>
              <a:t>有一半的时间</a:t>
            </a:r>
            <a:r>
              <a:rPr lang="zh-CN" altLang="en-US" sz="2400" b="1" i="1" smtClean="0">
                <a:solidFill>
                  <a:srgbClr val="000000"/>
                </a:solidFill>
                <a:latin typeface="Comic Sans MS" panose="030F0702030302020204" pitchFamily="66" charset="0"/>
                <a:ea typeface="华文细黑" panose="02010600040101010101" pitchFamily="2" charset="-122"/>
              </a:rPr>
              <a:t>，</a:t>
            </a:r>
            <a:r>
              <a:rPr lang="en-US" altLang="zh-CN" sz="2400" b="1" i="1" smtClean="0">
                <a:solidFill>
                  <a:srgbClr val="000000"/>
                </a:solidFill>
                <a:latin typeface="Comic Sans MS" panose="030F0702030302020204" pitchFamily="66" charset="0"/>
                <a:ea typeface="华文细黑" panose="02010600040101010101" pitchFamily="2" charset="-122"/>
              </a:rPr>
              <a:t>load</a:t>
            </a:r>
            <a:r>
              <a:rPr lang="zh-CN" altLang="en-US" sz="2400" b="1" i="1" smtClean="0">
                <a:solidFill>
                  <a:srgbClr val="000000"/>
                </a:solidFill>
                <a:latin typeface="Comic Sans MS" panose="030F0702030302020204" pitchFamily="66" charset="0"/>
                <a:ea typeface="华文细黑" panose="02010600040101010101" pitchFamily="2" charset="-122"/>
              </a:rPr>
              <a:t>指令其后的指令依赖</a:t>
            </a:r>
            <a:r>
              <a:rPr lang="en-US" altLang="zh-CN" sz="2400" b="1" i="1" smtClean="0">
                <a:solidFill>
                  <a:srgbClr val="000000"/>
                </a:solidFill>
                <a:latin typeface="Comic Sans MS" panose="030F0702030302020204" pitchFamily="66" charset="0"/>
                <a:ea typeface="华文细黑" panose="02010600040101010101" pitchFamily="2" charset="-122"/>
              </a:rPr>
              <a:t>load</a:t>
            </a:r>
            <a:r>
              <a:rPr lang="zh-CN" altLang="en-US" sz="2400" b="1" i="1" smtClean="0">
                <a:solidFill>
                  <a:srgbClr val="000000"/>
                </a:solidFill>
                <a:latin typeface="Comic Sans MS" panose="030F0702030302020204" pitchFamily="66" charset="0"/>
                <a:ea typeface="华文细黑" panose="02010600040101010101" pitchFamily="2" charset="-122"/>
              </a:rPr>
              <a:t>的结果。</a:t>
            </a:r>
            <a:r>
              <a:rPr lang="en-US" altLang="zh-CN" sz="2400" b="1" smtClean="0">
                <a:latin typeface="Comic Sans MS" panose="030F0702030302020204" pitchFamily="66" charset="0"/>
                <a:ea typeface="华文细黑" panose="02010600040101010101" pitchFamily="2" charset="-122"/>
              </a:rPr>
              <a:t> </a:t>
            </a:r>
            <a:endParaRPr lang="en-US" altLang="zh-CN" sz="2400" b="1" dirty="0">
              <a:latin typeface="Comic Sans MS" panose="030F0702030302020204" pitchFamily="66" charset="0"/>
              <a:ea typeface="华文细黑" panose="02010600040101010101" pitchFamily="2" charset="-122"/>
            </a:endParaRPr>
          </a:p>
          <a:p>
            <a:pPr lvl="1">
              <a:lnSpc>
                <a:spcPts val="3500"/>
              </a:lnSpc>
            </a:pPr>
            <a:r>
              <a:rPr lang="zh-CN" altLang="en-US" sz="2400" b="1" i="1" smtClean="0">
                <a:solidFill>
                  <a:srgbClr val="000000"/>
                </a:solidFill>
                <a:latin typeface="Comic Sans MS" panose="030F0702030302020204" pitchFamily="66" charset="0"/>
                <a:ea typeface="华文细黑" panose="02010600040101010101" pitchFamily="2" charset="-122"/>
              </a:rPr>
              <a:t>如果冒险引起</a:t>
            </a:r>
            <a:r>
              <a:rPr lang="zh-CN" altLang="en-US" sz="2400" b="1" i="1" smtClean="0">
                <a:solidFill>
                  <a:srgbClr val="FF0000"/>
                </a:solidFill>
                <a:latin typeface="Comic Sans MS" panose="030F0702030302020204" pitchFamily="66" charset="0"/>
                <a:ea typeface="华文细黑" panose="02010600040101010101" pitchFamily="2" charset="-122"/>
              </a:rPr>
              <a:t>一个时钟周期</a:t>
            </a:r>
            <a:r>
              <a:rPr lang="zh-CN" altLang="en-US" sz="2400" b="1" i="1" smtClean="0">
                <a:solidFill>
                  <a:srgbClr val="000000"/>
                </a:solidFill>
                <a:latin typeface="Comic Sans MS" panose="030F0702030302020204" pitchFamily="66" charset="0"/>
                <a:ea typeface="华文细黑" panose="02010600040101010101" pitchFamily="2" charset="-122"/>
              </a:rPr>
              <a:t>暂停，相比理想流水线有停顿的流水线性能会降低多少？</a:t>
            </a:r>
            <a:r>
              <a:rPr lang="en-US" altLang="zh-CN" b="1" smtClean="0"/>
              <a:t> </a:t>
            </a:r>
            <a:endParaRPr lang="en-US" altLang="zh-CN" b="1" dirty="0"/>
          </a:p>
          <a:p>
            <a:r>
              <a:rPr lang="en-US" altLang="zh-CN" b="1" dirty="0">
                <a:latin typeface="Comic Sans MS" panose="030F0702030302020204" pitchFamily="66" charset="0"/>
              </a:rPr>
              <a:t>Answer</a:t>
            </a:r>
            <a:endParaRPr lang="en-US" altLang="zh-CN" b="1" dirty="0">
              <a:latin typeface="Comic Sans MS" panose="030F0702030302020204" pitchFamily="66" charset="0"/>
            </a:endParaRPr>
          </a:p>
          <a:p>
            <a:pPr lvl="1"/>
            <a:r>
              <a:rPr lang="en-US" altLang="zh-CN" dirty="0">
                <a:latin typeface="Comic Sans MS" panose="030F0702030302020204" pitchFamily="66" charset="0"/>
              </a:rPr>
              <a:t>CPI = 1+30%</a:t>
            </a:r>
            <a:r>
              <a:rPr lang="en-US" altLang="zh-CN" b="1" dirty="0">
                <a:latin typeface="Comic Sans MS" panose="030F0702030302020204" pitchFamily="66" charset="0"/>
                <a:sym typeface="Symbol" panose="05050102010706020507" pitchFamily="18" charset="2"/>
              </a:rPr>
              <a:t></a:t>
            </a:r>
            <a:r>
              <a:rPr lang="en-US" altLang="zh-CN" dirty="0">
                <a:latin typeface="Comic Sans MS" panose="030F0702030302020204" pitchFamily="66" charset="0"/>
                <a:sym typeface="Symbol" panose="05050102010706020507" pitchFamily="18" charset="2"/>
              </a:rPr>
              <a:t>50% </a:t>
            </a:r>
            <a:r>
              <a:rPr lang="en-US" altLang="zh-CN" b="1" dirty="0">
                <a:latin typeface="Comic Sans MS" panose="030F0702030302020204" pitchFamily="66" charset="0"/>
                <a:sym typeface="Symbol" panose="05050102010706020507" pitchFamily="18" charset="2"/>
              </a:rPr>
              <a:t></a:t>
            </a:r>
            <a:r>
              <a:rPr lang="en-US" altLang="zh-CN" dirty="0">
                <a:latin typeface="Comic Sans MS" panose="030F0702030302020204" pitchFamily="66" charset="0"/>
                <a:sym typeface="Symbol" panose="05050102010706020507" pitchFamily="18" charset="2"/>
              </a:rPr>
              <a:t>1=1.15</a:t>
            </a:r>
            <a:endParaRPr lang="en-US" altLang="zh-CN" dirty="0">
              <a:latin typeface="Comic Sans MS" panose="030F0702030302020204" pitchFamily="66" charset="0"/>
              <a:sym typeface="Symbol" panose="05050102010706020507" pitchFamily="18" charset="2"/>
            </a:endParaRPr>
          </a:p>
          <a:p>
            <a:pPr lvl="1"/>
            <a:r>
              <a:rPr lang="zh-CN" altLang="en-US" b="1" smtClean="0">
                <a:latin typeface="Comic Sans MS" panose="030F0702030302020204" pitchFamily="66" charset="0"/>
                <a:sym typeface="Symbol" panose="05050102010706020507" pitchFamily="18" charset="2"/>
              </a:rPr>
              <a:t>由于</a:t>
            </a:r>
            <a:r>
              <a:rPr lang="en-US" altLang="zh-CN" b="1" smtClean="0">
                <a:latin typeface="Comic Sans MS" panose="030F0702030302020204" pitchFamily="66" charset="0"/>
                <a:sym typeface="Symbol" panose="05050102010706020507" pitchFamily="18" charset="2"/>
              </a:rPr>
              <a:t>load</a:t>
            </a:r>
            <a:r>
              <a:rPr lang="zh-CN" altLang="en-US" b="1" smtClean="0">
                <a:latin typeface="Comic Sans MS" panose="030F0702030302020204" pitchFamily="66" charset="0"/>
                <a:sym typeface="Symbol" panose="05050102010706020507" pitchFamily="18" charset="2"/>
              </a:rPr>
              <a:t>停顿，流水线性能降低</a:t>
            </a:r>
            <a:r>
              <a:rPr lang="en-US" altLang="zh-CN" b="1" smtClean="0">
                <a:latin typeface="Comic Sans MS" panose="030F0702030302020204" pitchFamily="66" charset="0"/>
                <a:sym typeface="Symbol" panose="05050102010706020507" pitchFamily="18" charset="2"/>
              </a:rPr>
              <a:t> </a:t>
            </a:r>
            <a:r>
              <a:rPr lang="en-US" altLang="zh-CN" b="1" dirty="0">
                <a:solidFill>
                  <a:srgbClr val="FF0000"/>
                </a:solidFill>
                <a:latin typeface="Comic Sans MS" panose="030F0702030302020204" pitchFamily="66" charset="0"/>
                <a:sym typeface="Symbol" panose="05050102010706020507" pitchFamily="18" charset="2"/>
              </a:rPr>
              <a:t>15</a:t>
            </a:r>
            <a:r>
              <a:rPr lang="en-US" altLang="zh-CN" b="1">
                <a:solidFill>
                  <a:srgbClr val="FF0000"/>
                </a:solidFill>
                <a:latin typeface="Comic Sans MS" panose="030F0702030302020204" pitchFamily="66" charset="0"/>
                <a:sym typeface="Symbol" panose="05050102010706020507" pitchFamily="18" charset="2"/>
              </a:rPr>
              <a:t>%</a:t>
            </a:r>
            <a:r>
              <a:rPr lang="en-US" altLang="zh-CN" b="1">
                <a:latin typeface="Comic Sans MS" panose="030F0702030302020204" pitchFamily="66" charset="0"/>
                <a:sym typeface="Symbol" panose="05050102010706020507" pitchFamily="18" charset="2"/>
              </a:rPr>
              <a:t> </a:t>
            </a:r>
            <a:r>
              <a:rPr lang="zh-CN" altLang="en-US" smtClean="0">
                <a:latin typeface="Comic Sans MS" panose="030F0702030302020204" pitchFamily="66" charset="0"/>
                <a:sym typeface="Symbol" panose="05050102010706020507" pitchFamily="18" charset="2"/>
              </a:rPr>
              <a:t>。</a:t>
            </a:r>
            <a:endParaRPr lang="en-US" altLang="zh-CN" dirty="0">
              <a:latin typeface="Comic Sans MS" panose="030F0702030302020204" pitchFamily="66" charset="0"/>
              <a:sym typeface="Symbol" panose="05050102010706020507" pitchFamily="18" charset="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a:bodyPr>
          <a:lstStyle/>
          <a:p>
            <a:r>
              <a:rPr lang="zh-CN" altLang="en-US" sz="3600" b="1" dirty="0" smtClean="0"/>
              <a:t>不同测试程序中</a:t>
            </a:r>
            <a:r>
              <a:rPr lang="en-US" altLang="zh-CN" sz="3600" b="1" dirty="0" smtClean="0">
                <a:solidFill>
                  <a:srgbClr val="FF0000"/>
                </a:solidFill>
              </a:rPr>
              <a:t>load</a:t>
            </a:r>
            <a:r>
              <a:rPr lang="en-US" altLang="zh-CN" sz="3600" b="1" dirty="0" smtClean="0"/>
              <a:t> </a:t>
            </a:r>
            <a:r>
              <a:rPr lang="zh-CN" altLang="en-US" sz="3600" b="1" dirty="0" smtClean="0">
                <a:solidFill>
                  <a:srgbClr val="FF0000"/>
                </a:solidFill>
              </a:rPr>
              <a:t>产生</a:t>
            </a:r>
            <a:r>
              <a:rPr lang="en-US" altLang="zh-CN" sz="3600" b="1" dirty="0" smtClean="0">
                <a:solidFill>
                  <a:srgbClr val="FF0000"/>
                </a:solidFill>
              </a:rPr>
              <a:t>stall</a:t>
            </a:r>
            <a:r>
              <a:rPr lang="zh-CN" altLang="en-US" sz="3600" b="1" dirty="0" smtClean="0"/>
              <a:t>的比例</a:t>
            </a:r>
            <a:endParaRPr lang="en-US" altLang="zh-CN" sz="3600" b="1" dirty="0"/>
          </a:p>
        </p:txBody>
      </p:sp>
      <p:sp>
        <p:nvSpPr>
          <p:cNvPr id="67587" name="Rectangle 3"/>
          <p:cNvSpPr>
            <a:spLocks noGrp="1" noChangeArrowheads="1"/>
          </p:cNvSpPr>
          <p:nvPr>
            <p:ph type="body" idx="1"/>
          </p:nvPr>
        </p:nvSpPr>
        <p:spPr/>
        <p:txBody>
          <a:bodyPr/>
          <a:lstStyle/>
          <a:p>
            <a:endParaRPr lang="zh-CN" altLang="zh-CN"/>
          </a:p>
        </p:txBody>
      </p:sp>
      <p:graphicFrame>
        <p:nvGraphicFramePr>
          <p:cNvPr id="2" name="Object 4"/>
          <p:cNvGraphicFramePr>
            <a:graphicFrameLocks noChangeAspect="1"/>
          </p:cNvGraphicFramePr>
          <p:nvPr/>
        </p:nvGraphicFramePr>
        <p:xfrm>
          <a:off x="584200" y="1428750"/>
          <a:ext cx="8204200" cy="4927600"/>
        </p:xfrm>
        <a:graphic>
          <a:graphicData uri="http://schemas.openxmlformats.org/drawingml/2006/chart">
            <c:chart xmlns:c="http://schemas.openxmlformats.org/drawingml/2006/chart" xmlns:r="http://schemas.openxmlformats.org/officeDocument/2006/relationships" r:id="rId1"/>
          </a:graphicData>
        </a:graphic>
      </p:graphicFrame>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a:bodyPr>
          <a:lstStyle/>
          <a:p>
            <a:r>
              <a:rPr lang="zh-CN" altLang="en-US" sz="4000" b="1" dirty="0" smtClean="0"/>
              <a:t>编译器重排序</a:t>
            </a:r>
            <a:r>
              <a:rPr lang="zh-CN" altLang="en-US" sz="4000" b="1" dirty="0" smtClean="0">
                <a:solidFill>
                  <a:srgbClr val="FF0000"/>
                </a:solidFill>
              </a:rPr>
              <a:t>避免</a:t>
            </a:r>
            <a:r>
              <a:rPr lang="en-US" altLang="zh-CN" sz="4000" b="1" dirty="0" smtClean="0"/>
              <a:t>load </a:t>
            </a:r>
            <a:r>
              <a:rPr lang="en-US" altLang="zh-CN" sz="4000" b="1" dirty="0"/>
              <a:t>stall</a:t>
            </a:r>
            <a:endParaRPr lang="en-US" altLang="zh-CN" sz="4000" b="1" dirty="0"/>
          </a:p>
        </p:txBody>
      </p:sp>
      <p:sp>
        <p:nvSpPr>
          <p:cNvPr id="47107" name="Rectangle 3"/>
          <p:cNvSpPr>
            <a:spLocks noGrp="1" noChangeArrowheads="1"/>
          </p:cNvSpPr>
          <p:nvPr>
            <p:ph type="body" idx="1"/>
          </p:nvPr>
        </p:nvSpPr>
        <p:spPr/>
        <p:txBody>
          <a:bodyPr>
            <a:normAutofit lnSpcReduction="10000"/>
          </a:bodyPr>
          <a:lstStyle/>
          <a:p>
            <a:pPr>
              <a:lnSpc>
                <a:spcPct val="70000"/>
              </a:lnSpc>
              <a:spcBef>
                <a:spcPct val="30000"/>
              </a:spcBef>
            </a:pPr>
            <a:r>
              <a:rPr lang="en-US" altLang="zh-CN" sz="2800" dirty="0">
                <a:latin typeface="Comic Sans MS" panose="030F0702030302020204" pitchFamily="66" charset="0"/>
              </a:rPr>
              <a:t>Try producing fast code for</a:t>
            </a:r>
            <a:endParaRPr lang="en-US" altLang="zh-CN" sz="2800" dirty="0">
              <a:latin typeface="Comic Sans MS" panose="030F0702030302020204" pitchFamily="66" charset="0"/>
            </a:endParaRPr>
          </a:p>
          <a:p>
            <a:pPr>
              <a:lnSpc>
                <a:spcPct val="70000"/>
              </a:lnSpc>
              <a:spcBef>
                <a:spcPct val="30000"/>
              </a:spcBef>
              <a:buFontTx/>
              <a:buNone/>
            </a:pPr>
            <a:r>
              <a:rPr lang="en-US" altLang="zh-CN" sz="2800" dirty="0">
                <a:latin typeface="Comic Sans MS" panose="030F0702030302020204" pitchFamily="66" charset="0"/>
              </a:rPr>
              <a:t>	</a:t>
            </a:r>
            <a:r>
              <a:rPr lang="en-US" altLang="zh-CN" sz="2400" dirty="0">
                <a:latin typeface="Comic Sans MS" panose="030F0702030302020204" pitchFamily="66" charset="0"/>
              </a:rPr>
              <a:t>a = b + c;</a:t>
            </a:r>
            <a:endParaRPr lang="en-US" altLang="zh-CN" sz="2400" dirty="0">
              <a:latin typeface="Comic Sans MS" panose="030F0702030302020204" pitchFamily="66" charset="0"/>
            </a:endParaRPr>
          </a:p>
          <a:p>
            <a:pPr>
              <a:lnSpc>
                <a:spcPct val="70000"/>
              </a:lnSpc>
              <a:spcBef>
                <a:spcPct val="30000"/>
              </a:spcBef>
              <a:buFontTx/>
              <a:buNone/>
            </a:pPr>
            <a:r>
              <a:rPr lang="en-US" altLang="zh-CN" sz="2400" dirty="0">
                <a:latin typeface="Comic Sans MS" panose="030F0702030302020204" pitchFamily="66" charset="0"/>
              </a:rPr>
              <a:t>	d = e – f;</a:t>
            </a:r>
            <a:r>
              <a:rPr lang="en-US" altLang="zh-CN" sz="2800" dirty="0">
                <a:latin typeface="Comic Sans MS" panose="030F0702030302020204" pitchFamily="66" charset="0"/>
              </a:rPr>
              <a:t>  </a:t>
            </a:r>
            <a:endParaRPr lang="en-US" altLang="zh-CN" sz="2800" dirty="0">
              <a:latin typeface="Comic Sans MS" panose="030F0702030302020204" pitchFamily="66" charset="0"/>
            </a:endParaRPr>
          </a:p>
          <a:p>
            <a:pPr>
              <a:lnSpc>
                <a:spcPct val="70000"/>
              </a:lnSpc>
              <a:spcBef>
                <a:spcPct val="30000"/>
              </a:spcBef>
              <a:buFontTx/>
              <a:buNone/>
            </a:pPr>
            <a:r>
              <a:rPr lang="en-US" altLang="zh-CN" sz="2800" dirty="0">
                <a:latin typeface="Comic Sans MS" panose="030F0702030302020204" pitchFamily="66" charset="0"/>
              </a:rPr>
              <a:t>   assuming a, b, c, d ,e, and f in memory.</a:t>
            </a:r>
            <a:r>
              <a:rPr lang="en-US" altLang="zh-CN" sz="2800" b="1" dirty="0">
                <a:latin typeface="Comic Sans MS" panose="030F0702030302020204" pitchFamily="66" charset="0"/>
              </a:rPr>
              <a:t> </a:t>
            </a:r>
            <a:endParaRPr lang="en-US" altLang="zh-CN" sz="2000" b="1" dirty="0">
              <a:latin typeface="Comic Sans MS" panose="030F0702030302020204" pitchFamily="66" charset="0"/>
            </a:endParaRPr>
          </a:p>
          <a:p>
            <a:pPr>
              <a:lnSpc>
                <a:spcPct val="80000"/>
              </a:lnSpc>
              <a:spcBef>
                <a:spcPct val="30000"/>
              </a:spcBef>
            </a:pPr>
            <a:r>
              <a:rPr lang="en-US" altLang="zh-CN" sz="2400" b="1" dirty="0">
                <a:latin typeface="Comic Sans MS" panose="030F0702030302020204" pitchFamily="66" charset="0"/>
              </a:rPr>
              <a:t>Slow code:</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LW 	</a:t>
            </a:r>
            <a:r>
              <a:rPr lang="en-US" altLang="zh-CN" sz="2000" b="1" dirty="0" err="1">
                <a:latin typeface="Comic Sans MS" panose="030F0702030302020204" pitchFamily="66" charset="0"/>
              </a:rPr>
              <a:t>Rb,b</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LW 	</a:t>
            </a:r>
            <a:r>
              <a:rPr lang="en-US" altLang="zh-CN" sz="2000" b="1" dirty="0" err="1">
                <a:solidFill>
                  <a:srgbClr val="FF3300"/>
                </a:solidFill>
                <a:latin typeface="Comic Sans MS" panose="030F0702030302020204" pitchFamily="66" charset="0"/>
              </a:rPr>
              <a:t>Rc</a:t>
            </a:r>
            <a:r>
              <a:rPr lang="en-US" altLang="zh-CN" sz="2000" b="1" dirty="0" err="1">
                <a:latin typeface="Comic Sans MS" panose="030F0702030302020204" pitchFamily="66" charset="0"/>
              </a:rPr>
              <a:t>,c</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ADD 	</a:t>
            </a:r>
            <a:r>
              <a:rPr lang="en-US" altLang="zh-CN" sz="2000" b="1" dirty="0" err="1">
                <a:latin typeface="Comic Sans MS" panose="030F0702030302020204" pitchFamily="66" charset="0"/>
              </a:rPr>
              <a:t>Ra,Rb,</a:t>
            </a:r>
            <a:r>
              <a:rPr lang="en-US" altLang="zh-CN" sz="2000" b="1" dirty="0" err="1">
                <a:solidFill>
                  <a:srgbClr val="FF3300"/>
                </a:solidFill>
                <a:latin typeface="Comic Sans MS" panose="030F0702030302020204" pitchFamily="66" charset="0"/>
              </a:rPr>
              <a:t>Rc</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SW  	</a:t>
            </a:r>
            <a:r>
              <a:rPr lang="en-US" altLang="zh-CN" sz="2000" b="1" dirty="0" err="1">
                <a:latin typeface="Comic Sans MS" panose="030F0702030302020204" pitchFamily="66" charset="0"/>
              </a:rPr>
              <a:t>a,Ra</a:t>
            </a:r>
            <a:r>
              <a:rPr lang="en-US" altLang="zh-CN" sz="2000" b="1" dirty="0">
                <a:latin typeface="Comic Sans MS" panose="030F0702030302020204" pitchFamily="66" charset="0"/>
              </a:rPr>
              <a:t> </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LW 	</a:t>
            </a:r>
            <a:r>
              <a:rPr lang="en-US" altLang="zh-CN" sz="2000" b="1" dirty="0" err="1">
                <a:latin typeface="Comic Sans MS" panose="030F0702030302020204" pitchFamily="66" charset="0"/>
              </a:rPr>
              <a:t>Re,e</a:t>
            </a:r>
            <a:r>
              <a:rPr lang="en-US" altLang="zh-CN" sz="2000" b="1" dirty="0">
                <a:latin typeface="Comic Sans MS" panose="030F0702030302020204" pitchFamily="66" charset="0"/>
              </a:rPr>
              <a:t> </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LW 	</a:t>
            </a:r>
            <a:r>
              <a:rPr lang="en-US" altLang="zh-CN" sz="2000" b="1" dirty="0" err="1">
                <a:solidFill>
                  <a:srgbClr val="FF3300"/>
                </a:solidFill>
                <a:latin typeface="Comic Sans MS" panose="030F0702030302020204" pitchFamily="66" charset="0"/>
              </a:rPr>
              <a:t>Rf</a:t>
            </a:r>
            <a:r>
              <a:rPr lang="en-US" altLang="zh-CN" sz="2000" b="1" dirty="0" err="1">
                <a:latin typeface="Comic Sans MS" panose="030F0702030302020204" pitchFamily="66" charset="0"/>
              </a:rPr>
              <a:t>,f</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SUB 	</a:t>
            </a:r>
            <a:r>
              <a:rPr lang="en-US" altLang="zh-CN" sz="2000" b="1" dirty="0" err="1">
                <a:latin typeface="Comic Sans MS" panose="030F0702030302020204" pitchFamily="66" charset="0"/>
              </a:rPr>
              <a:t>Rd,Re,</a:t>
            </a:r>
            <a:r>
              <a:rPr lang="en-US" altLang="zh-CN" sz="2000" b="1" dirty="0" err="1">
                <a:solidFill>
                  <a:srgbClr val="FF3300"/>
                </a:solidFill>
                <a:latin typeface="Comic Sans MS" panose="030F0702030302020204" pitchFamily="66" charset="0"/>
              </a:rPr>
              <a:t>Rf</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SW	</a:t>
            </a:r>
            <a:r>
              <a:rPr lang="en-US" altLang="zh-CN" sz="2000" b="1" dirty="0" err="1">
                <a:latin typeface="Comic Sans MS" panose="030F0702030302020204" pitchFamily="66" charset="0"/>
              </a:rPr>
              <a:t>d,Rd</a:t>
            </a:r>
            <a:endParaRPr lang="en-US" altLang="zh-CN" dirty="0"/>
          </a:p>
        </p:txBody>
      </p:sp>
      <p:sp>
        <p:nvSpPr>
          <p:cNvPr id="47108" name="Rectangle 4"/>
          <p:cNvSpPr>
            <a:spLocks noChangeArrowheads="1"/>
          </p:cNvSpPr>
          <p:nvPr/>
        </p:nvSpPr>
        <p:spPr bwMode="auto">
          <a:xfrm>
            <a:off x="4356100" y="3141663"/>
            <a:ext cx="4038600" cy="3024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r>
              <a:rPr lang="en-US" altLang="zh-CN" sz="2400" b="1">
                <a:solidFill>
                  <a:srgbClr val="FF3300"/>
                </a:solidFill>
              </a:rPr>
              <a:t>Fast code:</a:t>
            </a:r>
            <a:endParaRPr lang="en-US" altLang="zh-CN" sz="2000" b="1">
              <a:solidFill>
                <a:srgbClr val="FF3300"/>
              </a:solidFill>
            </a:endParaRPr>
          </a:p>
          <a:p>
            <a:r>
              <a:rPr lang="en-US" altLang="zh-CN" sz="2000" b="1"/>
              <a:t>	LW 	Rb,b</a:t>
            </a:r>
            <a:endParaRPr lang="en-US" altLang="zh-CN" sz="2000" b="1"/>
          </a:p>
          <a:p>
            <a:r>
              <a:rPr lang="en-US" altLang="zh-CN" sz="2000" b="1"/>
              <a:t>	LW 	Rc,c</a:t>
            </a:r>
            <a:endParaRPr lang="en-US" altLang="zh-CN" sz="2000" b="1"/>
          </a:p>
          <a:p>
            <a:r>
              <a:rPr lang="en-US" altLang="zh-CN" sz="2000" b="1">
                <a:solidFill>
                  <a:schemeClr val="hlink"/>
                </a:solidFill>
              </a:rPr>
              <a:t>	</a:t>
            </a:r>
            <a:r>
              <a:rPr lang="en-US" altLang="zh-CN" sz="2000" b="1">
                <a:solidFill>
                  <a:srgbClr val="FF3300"/>
                </a:solidFill>
              </a:rPr>
              <a:t>LW 	Re,e </a:t>
            </a:r>
            <a:endParaRPr lang="en-US" altLang="zh-CN" sz="2000" b="1">
              <a:solidFill>
                <a:srgbClr val="FF3300"/>
              </a:solidFill>
            </a:endParaRPr>
          </a:p>
          <a:p>
            <a:r>
              <a:rPr lang="en-US" altLang="zh-CN" sz="2000" b="1"/>
              <a:t>	ADD 	Ra,Rb,Rc</a:t>
            </a:r>
            <a:endParaRPr lang="en-US" altLang="zh-CN" sz="2000" b="1"/>
          </a:p>
          <a:p>
            <a:r>
              <a:rPr lang="en-US" altLang="zh-CN" sz="2000" b="1"/>
              <a:t>	LW 	Rf,f</a:t>
            </a:r>
            <a:endParaRPr lang="en-US" altLang="zh-CN" sz="2000" b="1"/>
          </a:p>
          <a:p>
            <a:r>
              <a:rPr lang="en-US" altLang="zh-CN" sz="2000" b="1">
                <a:solidFill>
                  <a:schemeClr val="hlink"/>
                </a:solidFill>
              </a:rPr>
              <a:t>	</a:t>
            </a:r>
            <a:r>
              <a:rPr lang="en-US" altLang="zh-CN" sz="2000" b="1">
                <a:solidFill>
                  <a:srgbClr val="FF3300"/>
                </a:solidFill>
              </a:rPr>
              <a:t>SW  	a,Ra</a:t>
            </a:r>
            <a:r>
              <a:rPr lang="en-US" altLang="zh-CN" sz="2000" b="1">
                <a:solidFill>
                  <a:schemeClr val="hlink"/>
                </a:solidFill>
              </a:rPr>
              <a:t> </a:t>
            </a:r>
            <a:endParaRPr lang="en-US" altLang="zh-CN" sz="2000" b="1">
              <a:solidFill>
                <a:schemeClr val="hlink"/>
              </a:solidFill>
            </a:endParaRPr>
          </a:p>
          <a:p>
            <a:r>
              <a:rPr lang="en-US" altLang="zh-CN" sz="2000" b="1"/>
              <a:t>	SUB 	Rd,Re,Rf</a:t>
            </a:r>
            <a:endParaRPr lang="en-US" altLang="zh-CN" sz="2000" b="1"/>
          </a:p>
          <a:p>
            <a:r>
              <a:rPr lang="en-US" altLang="zh-CN" sz="2000" b="1"/>
              <a:t>	SW	d,Rd</a:t>
            </a:r>
            <a:endParaRPr lang="en-US" altLang="zh-CN" sz="2000" b="1"/>
          </a:p>
        </p:txBody>
      </p:sp>
      <p:sp>
        <p:nvSpPr>
          <p:cNvPr id="47110" name="Line 6"/>
          <p:cNvSpPr>
            <a:spLocks noChangeShapeType="1"/>
          </p:cNvSpPr>
          <p:nvPr/>
        </p:nvSpPr>
        <p:spPr bwMode="auto">
          <a:xfrm flipV="1">
            <a:off x="2928926" y="4292600"/>
            <a:ext cx="2363799" cy="565160"/>
          </a:xfrm>
          <a:prstGeom prst="line">
            <a:avLst/>
          </a:prstGeom>
          <a:noFill/>
          <a:ln w="34925">
            <a:solidFill>
              <a:srgbClr val="FF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1" name="Line 7"/>
          <p:cNvSpPr>
            <a:spLocks noChangeShapeType="1"/>
          </p:cNvSpPr>
          <p:nvPr/>
        </p:nvSpPr>
        <p:spPr bwMode="auto">
          <a:xfrm>
            <a:off x="2928926" y="4572008"/>
            <a:ext cx="2290774" cy="585780"/>
          </a:xfrm>
          <a:prstGeom prst="line">
            <a:avLst/>
          </a:prstGeom>
          <a:noFill/>
          <a:ln w="34925">
            <a:solidFill>
              <a:srgbClr val="FF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2" name="Freeform 8"/>
          <p:cNvSpPr/>
          <p:nvPr/>
        </p:nvSpPr>
        <p:spPr bwMode="auto">
          <a:xfrm>
            <a:off x="762000" y="3747135"/>
            <a:ext cx="533400" cy="381000"/>
          </a:xfrm>
          <a:custGeom>
            <a:avLst/>
            <a:gdLst>
              <a:gd name="T0" fmla="*/ 200 w 248"/>
              <a:gd name="T1" fmla="*/ 0 h 240"/>
              <a:gd name="T2" fmla="*/ 8 w 248"/>
              <a:gd name="T3" fmla="*/ 144 h 240"/>
              <a:gd name="T4" fmla="*/ 248 w 248"/>
              <a:gd name="T5" fmla="*/ 240 h 240"/>
            </a:gdLst>
            <a:ahLst/>
            <a:cxnLst>
              <a:cxn ang="0">
                <a:pos x="T0" y="T1"/>
              </a:cxn>
              <a:cxn ang="0">
                <a:pos x="T2" y="T3"/>
              </a:cxn>
              <a:cxn ang="0">
                <a:pos x="T4" y="T5"/>
              </a:cxn>
            </a:cxnLst>
            <a:rect l="0" t="0" r="r" b="b"/>
            <a:pathLst>
              <a:path w="248" h="240">
                <a:moveTo>
                  <a:pt x="200" y="0"/>
                </a:moveTo>
                <a:cubicBezTo>
                  <a:pt x="100" y="52"/>
                  <a:pt x="0" y="104"/>
                  <a:pt x="8" y="144"/>
                </a:cubicBezTo>
                <a:cubicBezTo>
                  <a:pt x="16" y="184"/>
                  <a:pt x="216" y="224"/>
                  <a:pt x="248" y="240"/>
                </a:cubicBezTo>
              </a:path>
            </a:pathLst>
          </a:custGeom>
          <a:noFill/>
          <a:ln w="34925" cap="flat" cmpd="sng">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7113" name="Freeform 9"/>
          <p:cNvSpPr/>
          <p:nvPr/>
        </p:nvSpPr>
        <p:spPr bwMode="auto">
          <a:xfrm>
            <a:off x="762000" y="5114290"/>
            <a:ext cx="533400" cy="381000"/>
          </a:xfrm>
          <a:custGeom>
            <a:avLst/>
            <a:gdLst>
              <a:gd name="T0" fmla="*/ 240 w 240"/>
              <a:gd name="T1" fmla="*/ 0 h 240"/>
              <a:gd name="T2" fmla="*/ 0 w 240"/>
              <a:gd name="T3" fmla="*/ 144 h 240"/>
              <a:gd name="T4" fmla="*/ 240 w 240"/>
              <a:gd name="T5" fmla="*/ 240 h 240"/>
            </a:gdLst>
            <a:ahLst/>
            <a:cxnLst>
              <a:cxn ang="0">
                <a:pos x="T0" y="T1"/>
              </a:cxn>
              <a:cxn ang="0">
                <a:pos x="T2" y="T3"/>
              </a:cxn>
              <a:cxn ang="0">
                <a:pos x="T4" y="T5"/>
              </a:cxn>
            </a:cxnLst>
            <a:rect l="0" t="0" r="r" b="b"/>
            <a:pathLst>
              <a:path w="240" h="240">
                <a:moveTo>
                  <a:pt x="240" y="0"/>
                </a:moveTo>
                <a:cubicBezTo>
                  <a:pt x="120" y="52"/>
                  <a:pt x="0" y="104"/>
                  <a:pt x="0" y="144"/>
                </a:cubicBezTo>
                <a:cubicBezTo>
                  <a:pt x="0" y="184"/>
                  <a:pt x="200" y="224"/>
                  <a:pt x="240" y="240"/>
                </a:cubicBezTo>
              </a:path>
            </a:pathLst>
          </a:custGeom>
          <a:noFill/>
          <a:ln w="34925" cap="flat" cmpd="sng">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b="1" dirty="0" smtClean="0"/>
              <a:t>数据冒险总结</a:t>
            </a:r>
            <a:endParaRPr lang="en-US" altLang="zh-CN" b="1" dirty="0"/>
          </a:p>
        </p:txBody>
      </p:sp>
      <p:sp>
        <p:nvSpPr>
          <p:cNvPr id="48131" name="Rectangle 3"/>
          <p:cNvSpPr>
            <a:spLocks noGrp="1" noChangeArrowheads="1"/>
          </p:cNvSpPr>
          <p:nvPr>
            <p:ph type="body" idx="1"/>
          </p:nvPr>
        </p:nvSpPr>
        <p:spPr/>
        <p:txBody>
          <a:bodyPr>
            <a:normAutofit fontScale="92500" lnSpcReduction="20000"/>
          </a:bodyPr>
          <a:lstStyle/>
          <a:p>
            <a:r>
              <a:rPr lang="en-US" altLang="zh-CN" b="1" dirty="0"/>
              <a:t>Taxonomy of Hazards</a:t>
            </a:r>
            <a:r>
              <a:rPr lang="en-US" altLang="zh-CN" sz="2800" b="1" dirty="0">
                <a:solidFill>
                  <a:schemeClr val="accent2"/>
                </a:solidFill>
                <a:latin typeface="Comic Sans MS" panose="030F0702030302020204" pitchFamily="66" charset="0"/>
              </a:rPr>
              <a:t> </a:t>
            </a:r>
            <a:endParaRPr lang="en-US" altLang="zh-CN" sz="2800" b="1" dirty="0">
              <a:solidFill>
                <a:schemeClr val="accent2"/>
              </a:solidFill>
              <a:latin typeface="Comic Sans MS" panose="030F0702030302020204" pitchFamily="66" charset="0"/>
            </a:endParaRPr>
          </a:p>
          <a:p>
            <a:pPr lvl="1"/>
            <a:r>
              <a:rPr lang="en-US" altLang="zh-CN" sz="2400" b="1" dirty="0">
                <a:solidFill>
                  <a:srgbClr val="9999FF"/>
                </a:solidFill>
                <a:latin typeface="Comic Sans MS" panose="030F0702030302020204" pitchFamily="66" charset="0"/>
              </a:rPr>
              <a:t>Structural hazards </a:t>
            </a:r>
            <a:endParaRPr lang="en-US" altLang="zh-CN" sz="2400" b="1" dirty="0">
              <a:solidFill>
                <a:srgbClr val="9999FF"/>
              </a:solidFill>
              <a:latin typeface="Comic Sans MS" panose="030F0702030302020204" pitchFamily="66" charset="0"/>
            </a:endParaRPr>
          </a:p>
          <a:p>
            <a:pPr lvl="2">
              <a:lnSpc>
                <a:spcPct val="90000"/>
              </a:lnSpc>
            </a:pPr>
            <a:r>
              <a:rPr lang="en-US" altLang="zh-CN" b="1" dirty="0">
                <a:solidFill>
                  <a:srgbClr val="9999FF"/>
                </a:solidFill>
                <a:latin typeface="Comic Sans MS" panose="030F0702030302020204" pitchFamily="66" charset="0"/>
              </a:rPr>
              <a:t>These are conflicts over hardware resources.</a:t>
            </a:r>
            <a:r>
              <a:rPr lang="en-US" altLang="zh-CN" dirty="0"/>
              <a:t> </a:t>
            </a:r>
            <a:endParaRPr lang="en-US" altLang="zh-CN" dirty="0"/>
          </a:p>
          <a:p>
            <a:pPr lvl="1">
              <a:lnSpc>
                <a:spcPts val="3500"/>
              </a:lnSpc>
            </a:pPr>
            <a:r>
              <a:rPr lang="zh-CN" altLang="en-US" sz="2400" b="1" dirty="0" smtClean="0">
                <a:latin typeface="Comic Sans MS" panose="030F0702030302020204" pitchFamily="66" charset="0"/>
              </a:rPr>
              <a:t>数据冒险</a:t>
            </a:r>
            <a:endParaRPr lang="en-US" altLang="zh-CN" b="1" dirty="0">
              <a:latin typeface="Comic Sans MS" panose="030F0702030302020204" pitchFamily="66" charset="0"/>
            </a:endParaRPr>
          </a:p>
          <a:p>
            <a:pPr lvl="2">
              <a:lnSpc>
                <a:spcPts val="3500"/>
              </a:lnSpc>
            </a:pPr>
            <a:r>
              <a:rPr lang="zh-CN" altLang="en-US" sz="2000" b="1" dirty="0">
                <a:latin typeface="Comic Sans MS" panose="030F0702030302020204" pitchFamily="66" charset="0"/>
              </a:rPr>
              <a:t>几条指令重叠执行时，一条指令依赖前面指令的结果却没有准备好（还没有计算或存储</a:t>
            </a:r>
            <a:r>
              <a:rPr lang="zh-CN" altLang="en-US" sz="2000" b="1" dirty="0" smtClean="0">
                <a:latin typeface="Comic Sans MS" panose="030F0702030302020204" pitchFamily="66" charset="0"/>
              </a:rPr>
              <a:t>）</a:t>
            </a:r>
            <a:endParaRPr lang="en-US" altLang="zh-CN" sz="2000" b="1" dirty="0">
              <a:solidFill>
                <a:srgbClr val="9999FF"/>
              </a:solidFill>
              <a:latin typeface="Comic Sans MS" panose="030F0702030302020204" pitchFamily="66" charset="0"/>
            </a:endParaRPr>
          </a:p>
          <a:p>
            <a:pPr lvl="2">
              <a:lnSpc>
                <a:spcPts val="3500"/>
              </a:lnSpc>
            </a:pPr>
            <a:r>
              <a:rPr lang="zh-CN" altLang="en-US" b="1" dirty="0" smtClean="0">
                <a:solidFill>
                  <a:srgbClr val="FD0128"/>
                </a:solidFill>
                <a:latin typeface="Comic Sans MS" panose="030F0702030302020204" pitchFamily="66" charset="0"/>
              </a:rPr>
              <a:t>解决方法：寄存器堆</a:t>
            </a:r>
            <a:r>
              <a:rPr lang="en-US" altLang="zh-CN" b="1" dirty="0" smtClean="0">
                <a:solidFill>
                  <a:srgbClr val="FD0128"/>
                </a:solidFill>
                <a:latin typeface="Comic Sans MS" panose="030F0702030302020204" pitchFamily="66" charset="0"/>
              </a:rPr>
              <a:t>WB</a:t>
            </a:r>
            <a:r>
              <a:rPr lang="zh-CN" altLang="en-US" b="1" dirty="0" smtClean="0">
                <a:solidFill>
                  <a:srgbClr val="FD0128"/>
                </a:solidFill>
                <a:latin typeface="Comic Sans MS" panose="030F0702030302020204" pitchFamily="66" charset="0"/>
              </a:rPr>
              <a:t>先写</a:t>
            </a:r>
            <a:r>
              <a:rPr lang="en-US" altLang="zh-CN" b="1" dirty="0" smtClean="0">
                <a:solidFill>
                  <a:srgbClr val="FD0128"/>
                </a:solidFill>
                <a:latin typeface="Comic Sans MS" panose="030F0702030302020204" pitchFamily="66" charset="0"/>
              </a:rPr>
              <a:t>ID</a:t>
            </a:r>
            <a:r>
              <a:rPr lang="zh-CN" altLang="en-US" b="1" dirty="0" smtClean="0">
                <a:solidFill>
                  <a:srgbClr val="FD0128"/>
                </a:solidFill>
                <a:latin typeface="Comic Sans MS" panose="030F0702030302020204" pitchFamily="66" charset="0"/>
              </a:rPr>
              <a:t>后读，</a:t>
            </a:r>
            <a:r>
              <a:rPr lang="en-US" altLang="zh-CN" b="1" dirty="0" smtClean="0">
                <a:solidFill>
                  <a:srgbClr val="FD0128"/>
                </a:solidFill>
                <a:latin typeface="Comic Sans MS" panose="030F0702030302020204" pitchFamily="66" charset="0"/>
              </a:rPr>
              <a:t>Forwarding </a:t>
            </a:r>
            <a:r>
              <a:rPr lang="zh-CN" altLang="en-US" b="1" dirty="0" smtClean="0">
                <a:solidFill>
                  <a:srgbClr val="FD0128"/>
                </a:solidFill>
                <a:latin typeface="Comic Sans MS" panose="030F0702030302020204" pitchFamily="66" charset="0"/>
              </a:rPr>
              <a:t>通路，软件调度；否则就必须停顿（软件与硬件方法）</a:t>
            </a:r>
            <a:r>
              <a:rPr lang="en-US" altLang="zh-CN" b="1" dirty="0" smtClean="0">
                <a:solidFill>
                  <a:srgbClr val="FD0128"/>
                </a:solidFill>
                <a:latin typeface="Comic Sans MS" panose="030F0702030302020204" pitchFamily="66" charset="0"/>
              </a:rPr>
              <a:t> </a:t>
            </a:r>
            <a:endParaRPr lang="en-US" altLang="zh-CN" sz="2000" b="1" dirty="0">
              <a:solidFill>
                <a:srgbClr val="9999FF"/>
              </a:solidFill>
              <a:latin typeface="Comic Sans MS" panose="030F0702030302020204" pitchFamily="66" charset="0"/>
            </a:endParaRPr>
          </a:p>
          <a:p>
            <a:pPr lvl="1">
              <a:lnSpc>
                <a:spcPct val="90000"/>
              </a:lnSpc>
            </a:pPr>
            <a:r>
              <a:rPr lang="en-US" altLang="zh-CN" sz="2400" b="1" dirty="0">
                <a:solidFill>
                  <a:srgbClr val="9999FF"/>
                </a:solidFill>
                <a:latin typeface="Comic Sans MS" panose="030F0702030302020204" pitchFamily="66" charset="0"/>
              </a:rPr>
              <a:t>Control hazards</a:t>
            </a:r>
            <a:r>
              <a:rPr lang="en-US" altLang="zh-CN" dirty="0">
                <a:solidFill>
                  <a:srgbClr val="9999FF"/>
                </a:solidFill>
                <a:latin typeface="Comic Sans MS" panose="030F0702030302020204" pitchFamily="66" charset="0"/>
              </a:rPr>
              <a:t> </a:t>
            </a:r>
            <a:endParaRPr lang="en-US" altLang="zh-CN" dirty="0">
              <a:solidFill>
                <a:srgbClr val="9999FF"/>
              </a:solidFill>
              <a:latin typeface="Comic Sans MS" panose="030F0702030302020204" pitchFamily="66" charset="0"/>
            </a:endParaRPr>
          </a:p>
          <a:p>
            <a:pPr lvl="2">
              <a:lnSpc>
                <a:spcPct val="90000"/>
              </a:lnSpc>
            </a:pPr>
            <a:r>
              <a:rPr lang="en-US" altLang="zh-CN" sz="2000" dirty="0">
                <a:solidFill>
                  <a:srgbClr val="9999FF"/>
                </a:solidFill>
                <a:latin typeface="Comic Sans MS" panose="030F0702030302020204" pitchFamily="66" charset="0"/>
              </a:rPr>
              <a:t>branch condition and the branch PC are not available in time to fetch an instruction on the next clock</a:t>
            </a:r>
            <a:endParaRPr lang="en-US" altLang="zh-CN" sz="2000" dirty="0">
              <a:solidFill>
                <a:srgbClr val="9999FF"/>
              </a:solidFill>
              <a:latin typeface="Comic Sans MS" panose="030F0702030302020204" pitchFamily="66" charset="0"/>
            </a:endParaRPr>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8216" y="371344"/>
            <a:ext cx="7842738" cy="2308324"/>
          </a:xfrm>
          <a:prstGeom prst="rect">
            <a:avLst/>
          </a:prstGeom>
        </p:spPr>
        <p:txBody>
          <a:bodyPr wrap="square">
            <a:spAutoFit/>
          </a:bodyPr>
          <a:lstStyle/>
          <a:p>
            <a:pPr algn="just">
              <a:spcAft>
                <a:spcPts val="0"/>
              </a:spcAft>
            </a:pPr>
            <a:r>
              <a:rPr lang="en-US" altLang="zh-CN" sz="2400" b="1" kern="100" dirty="0">
                <a:solidFill>
                  <a:schemeClr val="accent2"/>
                </a:solidFill>
                <a:latin typeface="微软雅黑" panose="020B0503020204020204" charset="-122"/>
                <a:ea typeface="微软雅黑" panose="020B0503020204020204" charset="-122"/>
                <a:cs typeface="Times New Roman" panose="02020603050405020304" pitchFamily="18" charset="0"/>
              </a:rPr>
              <a:t>Q5</a:t>
            </a:r>
            <a:r>
              <a:rPr lang="en-US" altLang="zh-CN" sz="2400" b="1" kern="100" dirty="0">
                <a:latin typeface="微软雅黑" panose="020B0503020204020204" charset="-122"/>
                <a:ea typeface="微软雅黑" panose="020B0503020204020204" charset="-122"/>
                <a:cs typeface="Times New Roman" panose="02020603050405020304" pitchFamily="18" charset="0"/>
              </a:rPr>
              <a:t> </a:t>
            </a:r>
            <a:r>
              <a:rPr lang="zh-CN" altLang="zh-CN" sz="2400" b="1" kern="100" dirty="0">
                <a:latin typeface="微软雅黑" panose="020B0503020204020204" charset="-122"/>
                <a:ea typeface="微软雅黑" panose="020B0503020204020204" charset="-122"/>
                <a:cs typeface="Times New Roman" panose="02020603050405020304" pitchFamily="18" charset="0"/>
              </a:rPr>
              <a:t>设流水线模型机采用</a:t>
            </a:r>
            <a:r>
              <a:rPr lang="en-US" altLang="zh-CN" sz="2400" b="1" kern="100" dirty="0">
                <a:latin typeface="微软雅黑" panose="020B0503020204020204" charset="-122"/>
                <a:ea typeface="微软雅黑" panose="020B0503020204020204" charset="-122"/>
                <a:cs typeface="Times New Roman" panose="02020603050405020304" pitchFamily="18" charset="0"/>
              </a:rPr>
              <a:t>load</a:t>
            </a:r>
            <a:r>
              <a:rPr lang="zh-CN" altLang="zh-CN" sz="2400" b="1" kern="100" dirty="0">
                <a:latin typeface="微软雅黑" panose="020B0503020204020204" charset="-122"/>
                <a:ea typeface="微软雅黑" panose="020B0503020204020204" charset="-122"/>
                <a:cs typeface="Times New Roman" panose="02020603050405020304" pitchFamily="18" charset="0"/>
              </a:rPr>
              <a:t>前推和数据前推，按时钟周期画出以下指令序列的时序图。</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a:p>
            <a:pPr algn="just">
              <a:spcAft>
                <a:spcPts val="0"/>
              </a:spcAft>
            </a:pPr>
            <a:r>
              <a:rPr lang="en-US" altLang="zh-CN" sz="2400" b="1" kern="100" dirty="0">
                <a:latin typeface="微软雅黑" panose="020B0503020204020204" charset="-122"/>
                <a:ea typeface="微软雅黑" panose="020B0503020204020204" charset="-122"/>
                <a:cs typeface="Times New Roman" panose="02020603050405020304" pitchFamily="18" charset="0"/>
              </a:rPr>
              <a:t>       load  r2, 12(r3)</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a:p>
            <a:pPr algn="just">
              <a:spcAft>
                <a:spcPts val="0"/>
              </a:spcAft>
            </a:pPr>
            <a:r>
              <a:rPr lang="en-US" altLang="zh-CN" sz="2400" b="1" kern="100" dirty="0">
                <a:latin typeface="微软雅黑" panose="020B0503020204020204" charset="-122"/>
                <a:ea typeface="微软雅黑" panose="020B0503020204020204" charset="-122"/>
                <a:cs typeface="Times New Roman" panose="02020603050405020304" pitchFamily="18" charset="0"/>
              </a:rPr>
              <a:t>       </a:t>
            </a:r>
            <a:r>
              <a:rPr lang="en-US" altLang="zh-CN" sz="2400" b="1" kern="100" dirty="0" err="1">
                <a:latin typeface="微软雅黑" panose="020B0503020204020204" charset="-122"/>
                <a:ea typeface="微软雅黑" panose="020B0503020204020204" charset="-122"/>
                <a:cs typeface="Times New Roman" panose="02020603050405020304" pitchFamily="18" charset="0"/>
              </a:rPr>
              <a:t>addi</a:t>
            </a:r>
            <a:r>
              <a:rPr lang="en-US" altLang="zh-CN" sz="2400" b="1" kern="100" dirty="0">
                <a:latin typeface="微软雅黑" panose="020B0503020204020204" charset="-122"/>
                <a:ea typeface="微软雅黑" panose="020B0503020204020204" charset="-122"/>
                <a:cs typeface="Times New Roman" panose="02020603050405020304" pitchFamily="18" charset="0"/>
              </a:rPr>
              <a:t>  r4, r2, 10</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a:p>
            <a:pPr algn="just">
              <a:spcAft>
                <a:spcPts val="0"/>
              </a:spcAft>
            </a:pPr>
            <a:r>
              <a:rPr lang="en-US" altLang="zh-CN" sz="2400" b="1" kern="100" dirty="0">
                <a:latin typeface="微软雅黑" panose="020B0503020204020204" charset="-122"/>
                <a:ea typeface="微软雅黑" panose="020B0503020204020204" charset="-122"/>
                <a:cs typeface="Times New Roman" panose="02020603050405020304" pitchFamily="18" charset="0"/>
              </a:rPr>
              <a:t>       and   r1, r2, r4</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a:p>
            <a:pPr algn="just">
              <a:spcAft>
                <a:spcPts val="0"/>
              </a:spcAft>
            </a:pPr>
            <a:r>
              <a:rPr lang="en-US" altLang="zh-CN" sz="2400" b="1" kern="100" dirty="0">
                <a:latin typeface="微软雅黑" panose="020B0503020204020204" charset="-122"/>
                <a:ea typeface="微软雅黑" panose="020B0503020204020204" charset="-122"/>
                <a:cs typeface="Times New Roman" panose="02020603050405020304" pitchFamily="18" charset="0"/>
              </a:rPr>
              <a:t>       store  r1, 10(r5)</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340" y="2856894"/>
            <a:ext cx="8649662" cy="360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a:xfrm>
            <a:off x="3879850" y="4838065"/>
            <a:ext cx="92075" cy="35750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6260465" y="5658485"/>
            <a:ext cx="92075" cy="35750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8" name="文本框 7"/>
          <p:cNvSpPr txBox="1"/>
          <p:nvPr/>
        </p:nvSpPr>
        <p:spPr>
          <a:xfrm>
            <a:off x="4104005" y="1844040"/>
            <a:ext cx="5068570" cy="645160"/>
          </a:xfrm>
          <a:prstGeom prst="rect">
            <a:avLst/>
          </a:prstGeom>
          <a:noFill/>
        </p:spPr>
        <p:txBody>
          <a:bodyPr wrap="square" rtlCol="0" anchor="t">
            <a:spAutoFit/>
          </a:bodyPr>
          <a:p>
            <a:r>
              <a:rPr lang="zh-CN" altLang="en-US" b="1">
                <a:solidFill>
                  <a:srgbClr val="0B5FD1"/>
                </a:solidFill>
                <a:sym typeface="+mn-ea"/>
              </a:rPr>
              <a:t>假设最后一条指令</a:t>
            </a:r>
            <a:r>
              <a:rPr lang="en-US" altLang="zh-CN" b="1">
                <a:solidFill>
                  <a:srgbClr val="0B5FD1"/>
                </a:solidFill>
                <a:sym typeface="+mn-ea"/>
              </a:rPr>
              <a:t>store</a:t>
            </a:r>
            <a:r>
              <a:rPr lang="zh-CN" altLang="en-US" b="1">
                <a:solidFill>
                  <a:srgbClr val="0B5FD1"/>
                </a:solidFill>
                <a:sym typeface="+mn-ea"/>
              </a:rPr>
              <a:t>改成：</a:t>
            </a:r>
            <a:r>
              <a:rPr lang="en-US" altLang="zh-CN" b="1">
                <a:solidFill>
                  <a:srgbClr val="0B5FD1"/>
                </a:solidFill>
                <a:sym typeface="+mn-ea"/>
              </a:rPr>
              <a:t>store r5, 10(r1)    </a:t>
            </a:r>
            <a:endParaRPr lang="en-US" altLang="zh-CN" b="1">
              <a:solidFill>
                <a:srgbClr val="0B5FD1"/>
              </a:solidFill>
            </a:endParaRPr>
          </a:p>
          <a:p>
            <a:r>
              <a:rPr lang="zh-CN" altLang="en-US" b="1">
                <a:solidFill>
                  <a:srgbClr val="0B5FD1"/>
                </a:solidFill>
                <a:sym typeface="+mn-ea"/>
              </a:rPr>
              <a:t>问：时序图是否有改变？前推位置是否有变化？</a:t>
            </a:r>
            <a:endParaRPr lang="zh-CN" altLang="en-US" b="1">
              <a:solidFill>
                <a:srgbClr val="0B5FD1"/>
              </a:solidFill>
              <a:sym typeface="+mn-ea"/>
            </a:endParaRPr>
          </a:p>
        </p:txBody>
      </p:sp>
      <p:sp>
        <p:nvSpPr>
          <p:cNvPr id="9" name="文本框 8"/>
          <p:cNvSpPr txBox="1"/>
          <p:nvPr/>
        </p:nvSpPr>
        <p:spPr>
          <a:xfrm>
            <a:off x="4111625" y="2665730"/>
            <a:ext cx="4177665" cy="645160"/>
          </a:xfrm>
          <a:prstGeom prst="rect">
            <a:avLst/>
          </a:prstGeom>
          <a:noFill/>
        </p:spPr>
        <p:txBody>
          <a:bodyPr wrap="none" rtlCol="0" anchor="t">
            <a:spAutoFit/>
          </a:bodyPr>
          <a:p>
            <a:r>
              <a:rPr lang="zh-CN" altLang="en-US" b="1">
                <a:solidFill>
                  <a:srgbClr val="FF0000"/>
                </a:solidFill>
                <a:sym typeface="+mn-ea"/>
              </a:rPr>
              <a:t>答案</a:t>
            </a:r>
            <a:r>
              <a:rPr lang="en-US" altLang="zh-CN" b="1">
                <a:solidFill>
                  <a:srgbClr val="FF0000"/>
                </a:solidFill>
                <a:sym typeface="+mn-ea"/>
              </a:rPr>
              <a:t>: </a:t>
            </a:r>
            <a:r>
              <a:rPr lang="zh-CN" altLang="en-US" b="1">
                <a:solidFill>
                  <a:srgbClr val="FF0000"/>
                </a:solidFill>
                <a:sym typeface="+mn-ea"/>
              </a:rPr>
              <a:t>时序图保持不变，</a:t>
            </a:r>
            <a:endParaRPr lang="zh-CN" altLang="en-US" b="1">
              <a:solidFill>
                <a:srgbClr val="FF0000"/>
              </a:solidFill>
              <a:sym typeface="+mn-ea"/>
            </a:endParaRPr>
          </a:p>
          <a:p>
            <a:r>
              <a:rPr lang="zh-CN" altLang="en-US" b="1">
                <a:solidFill>
                  <a:srgbClr val="FF0000"/>
                </a:solidFill>
                <a:sym typeface="+mn-ea"/>
              </a:rPr>
              <a:t>         但最下面的前推位置往前一个周期</a:t>
            </a:r>
            <a:endParaRPr lang="zh-CN" altLang="en-US" b="1">
              <a:solidFill>
                <a:srgbClr val="FF0000"/>
              </a:solidFill>
              <a:sym typeface="+mn-ea"/>
            </a:endParaRPr>
          </a:p>
        </p:txBody>
      </p:sp>
      <p:cxnSp>
        <p:nvCxnSpPr>
          <p:cNvPr id="10" name="直接箭头连接符 9"/>
          <p:cNvCxnSpPr/>
          <p:nvPr/>
        </p:nvCxnSpPr>
        <p:spPr>
          <a:xfrm>
            <a:off x="5483225" y="5704205"/>
            <a:ext cx="92075" cy="35750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5" name="直接箭头连接符 4"/>
          <p:cNvCxnSpPr/>
          <p:nvPr/>
        </p:nvCxnSpPr>
        <p:spPr>
          <a:xfrm>
            <a:off x="4652645" y="5252085"/>
            <a:ext cx="92075" cy="35750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4"/>
                                        </p:tgtEl>
                                        <p:attrNameLst>
                                          <p:attrName>ppt_x</p:attrName>
                                        </p:attrNameLst>
                                      </p:cBhvr>
                                      <p:tavLst>
                                        <p:tav tm="0">
                                          <p:val>
                                            <p:strVal val="ppt_x"/>
                                          </p:val>
                                        </p:tav>
                                        <p:tav tm="100000">
                                          <p:val>
                                            <p:strVal val="ppt_x"/>
                                          </p:val>
                                        </p:tav>
                                      </p:tavLst>
                                    </p:anim>
                                    <p:anim calcmode="lin" valueType="num">
                                      <p:cBhvr additive="base">
                                        <p:cTn id="31" dur="500"/>
                                        <p:tgtEl>
                                          <p:spTgt spid="4"/>
                                        </p:tgtEl>
                                        <p:attrNameLst>
                                          <p:attrName>ppt_y</p:attrName>
                                        </p:attrNameLst>
                                      </p:cBhvr>
                                      <p:tavLst>
                                        <p:tav tm="0">
                                          <p:val>
                                            <p:strVal val="ppt_y"/>
                                          </p:val>
                                        </p:tav>
                                        <p:tav tm="100000">
                                          <p:val>
                                            <p:strVal val="1+ppt_h/2"/>
                                          </p:val>
                                        </p:tav>
                                      </p:tavLst>
                                    </p:anim>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 1"/>
          <p:cNvSpPr txBox="1"/>
          <p:nvPr/>
        </p:nvSpPr>
        <p:spPr>
          <a:xfrm>
            <a:off x="642910" y="571480"/>
            <a:ext cx="8501090" cy="1714480"/>
          </a:xfrm>
          <a:prstGeom prst="rect">
            <a:avLst/>
          </a:prstGeom>
        </p:spPr>
        <p:txBody>
          <a:bodyPr vert="horz" lIns="91440" tIns="45720" rIns="91440" bIns="45720" rtlCol="0" anchor="ctr">
            <a:normAutofit fontScale="90000"/>
          </a:bodyPr>
          <a:lstStyle/>
          <a:p>
            <a:pPr marL="0" marR="0" lvl="0" indent="0" algn="ctr" defTabSz="914400" rtl="0" eaLnBrk="1" latinLnBrk="0" hangingPunct="1">
              <a:spcBef>
                <a:spcPct val="0"/>
              </a:spcBef>
              <a:spcAft>
                <a:spcPts val="0"/>
              </a:spcAft>
              <a:buClrTx/>
              <a:buSzTx/>
              <a:buFontTx/>
              <a:buNone/>
              <a:defRPr/>
            </a:pPr>
            <a:r>
              <a:rPr kumimoji="0" lang="en-US" altLang="zh-CN" sz="4400" b="1" i="0" u="none" strike="noStrike" kern="1200" cap="none" spc="0" normalizeH="0" baseline="0" noProof="0" smtClean="0">
                <a:ln>
                  <a:noFill/>
                </a:ln>
                <a:solidFill>
                  <a:schemeClr val="tx1"/>
                </a:solidFill>
                <a:effectLst/>
                <a:uLnTx/>
                <a:uFillTx/>
                <a:latin typeface="黑体" panose="02010609060101010101" pitchFamily="2" charset="-122"/>
                <a:ea typeface="+mj-ea"/>
                <a:cs typeface="+mj-cs"/>
              </a:rPr>
              <a:t>A.2 </a:t>
            </a:r>
            <a:r>
              <a:rPr kumimoji="0" lang="zh-CN" altLang="en-US" sz="4400" b="1" i="0" u="none" strike="noStrike" kern="1200" cap="none" spc="0" normalizeH="0" baseline="0" noProof="0" smtClean="0">
                <a:ln>
                  <a:noFill/>
                </a:ln>
                <a:solidFill>
                  <a:schemeClr val="tx1"/>
                </a:solidFill>
                <a:effectLst/>
                <a:uLnTx/>
                <a:uFillTx/>
                <a:latin typeface="黑体" panose="02010609060101010101" pitchFamily="2" charset="-122"/>
                <a:ea typeface="+mj-ea"/>
                <a:cs typeface="+mj-cs"/>
              </a:rPr>
              <a:t>流水线的主要障碍</a:t>
            </a:r>
            <a:r>
              <a:rPr kumimoji="0" lang="en-US" altLang="zh-CN" sz="4400" b="1" i="0" u="none" strike="noStrike" kern="1200" cap="none" spc="0" normalizeH="0" baseline="0" noProof="0" smtClean="0">
                <a:ln>
                  <a:noFill/>
                </a:ln>
                <a:solidFill>
                  <a:schemeClr val="tx1"/>
                </a:solidFill>
                <a:effectLst/>
                <a:uLnTx/>
                <a:uFillTx/>
                <a:latin typeface="黑体" panose="02010609060101010101" pitchFamily="2" charset="-122"/>
                <a:ea typeface="+mj-ea"/>
                <a:cs typeface="+mj-cs"/>
              </a:rPr>
              <a:t>—</a:t>
            </a:r>
            <a:r>
              <a:rPr kumimoji="0" lang="zh-CN" altLang="en-US" sz="4000" b="1" i="0" u="none" strike="noStrike" kern="1200" cap="none" spc="0" normalizeH="0" baseline="0" noProof="0" smtClean="0">
                <a:ln>
                  <a:noFill/>
                </a:ln>
                <a:solidFill>
                  <a:schemeClr val="tx1"/>
                </a:solidFill>
                <a:effectLst/>
                <a:uLnTx/>
                <a:uFillTx/>
                <a:latin typeface="黑体" panose="02010609060101010101" pitchFamily="2" charset="-122"/>
                <a:ea typeface="+mj-ea"/>
                <a:cs typeface="+mj-cs"/>
              </a:rPr>
              <a:t>流水线冒险</a:t>
            </a:r>
            <a:br>
              <a:rPr kumimoji="0" lang="zh-CN" altLang="en-US" sz="4400" b="1" i="0" u="none" strike="noStrike" kern="1200" cap="none" spc="0" normalizeH="0" baseline="0" noProof="0" smtClean="0">
                <a:ln>
                  <a:noFill/>
                </a:ln>
                <a:solidFill>
                  <a:schemeClr val="tx1"/>
                </a:solidFill>
                <a:effectLst/>
                <a:uLnTx/>
                <a:uFillTx/>
                <a:latin typeface="黑体" panose="02010609060101010101" pitchFamily="2" charset="-122"/>
                <a:ea typeface="+mj-ea"/>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Rectangle 3"/>
          <p:cNvSpPr txBox="1">
            <a:spLocks noChangeArrowheads="1"/>
          </p:cNvSpPr>
          <p:nvPr/>
        </p:nvSpPr>
        <p:spPr>
          <a:xfrm>
            <a:off x="1071538" y="1857364"/>
            <a:ext cx="7358114" cy="4286280"/>
          </a:xfrm>
          <a:prstGeom prst="rect">
            <a:avLst/>
          </a:prstGeom>
        </p:spPr>
        <p:txBody>
          <a:bodyPr vert="horz" lIns="91440" tIns="45720" rIns="91440" bIns="45720" rtlCol="0">
            <a:normAutofit/>
          </a:bodyPr>
          <a:lstStyle/>
          <a:p>
            <a:pPr marL="342900" marR="0" lvl="0" indent="-342900" algn="l" defTabSz="914400" rtl="0" eaLnBrk="1" latinLnBrk="0" hangingPunct="1">
              <a:lnSpc>
                <a:spcPct val="150000"/>
              </a:lnSpc>
              <a:spcBef>
                <a:spcPct val="20000"/>
              </a:spcBef>
              <a:spcAft>
                <a:spcPts val="0"/>
              </a:spcAft>
              <a:buClrTx/>
              <a:buSzTx/>
              <a:defRPr/>
            </a:pPr>
            <a:r>
              <a:rPr kumimoji="0" lang="zh-CN" altLang="en-US" sz="3200" b="1" i="0" u="none" strike="noStrike" kern="1200" cap="none" spc="0" normalizeH="0" baseline="0" noProof="0" dirty="0" smtClean="0">
                <a:ln>
                  <a:noFill/>
                </a:ln>
                <a:solidFill>
                  <a:schemeClr val="tx1">
                    <a:lumMod val="50000"/>
                    <a:lumOff val="50000"/>
                  </a:schemeClr>
                </a:solidFill>
                <a:effectLst/>
                <a:uLnTx/>
                <a:uFillTx/>
                <a:latin typeface="Comic Sans MS" panose="030F0702030302020204" pitchFamily="66" charset="0"/>
                <a:ea typeface="+mn-ea"/>
                <a:cs typeface="+mn-cs"/>
              </a:rPr>
              <a:t>一、冒险分类与有停顿流水线性能</a:t>
            </a:r>
            <a:endParaRPr lang="en-US" altLang="zh-CN" sz="3200" b="1" dirty="0" smtClean="0">
              <a:solidFill>
                <a:schemeClr val="tx1">
                  <a:lumMod val="50000"/>
                  <a:lumOff val="50000"/>
                </a:schemeClr>
              </a:solidFill>
              <a:latin typeface="Comic Sans MS" panose="030F0702030302020204" pitchFamily="66" charset="0"/>
            </a:endParaRPr>
          </a:p>
          <a:p>
            <a:pPr marL="342900" marR="0" lvl="0" indent="-342900" algn="l" defTabSz="914400" rtl="0" eaLnBrk="1" latinLnBrk="0" hangingPunct="1">
              <a:lnSpc>
                <a:spcPct val="150000"/>
              </a:lnSpc>
              <a:spcBef>
                <a:spcPct val="20000"/>
              </a:spcBef>
              <a:spcAft>
                <a:spcPts val="0"/>
              </a:spcAft>
              <a:buClrTx/>
              <a:buSzTx/>
              <a:defRPr/>
            </a:pPr>
            <a:r>
              <a:rPr lang="zh-CN" altLang="en-US" sz="3200" b="1" dirty="0" smtClean="0">
                <a:solidFill>
                  <a:schemeClr val="tx1">
                    <a:lumMod val="50000"/>
                    <a:lumOff val="50000"/>
                  </a:schemeClr>
                </a:solidFill>
                <a:latin typeface="Comic Sans MS" panose="030F0702030302020204" pitchFamily="66" charset="0"/>
              </a:rPr>
              <a:t>二、结构冒险</a:t>
            </a:r>
            <a:endParaRPr lang="en-US" altLang="zh-CN" sz="3200" b="1" dirty="0" smtClean="0">
              <a:solidFill>
                <a:schemeClr val="tx1">
                  <a:lumMod val="50000"/>
                  <a:lumOff val="50000"/>
                </a:schemeClr>
              </a:solidFill>
              <a:latin typeface="Comic Sans MS" panose="030F0702030302020204" pitchFamily="66" charset="0"/>
            </a:endParaRPr>
          </a:p>
          <a:p>
            <a:pPr marL="342900" marR="0" lvl="0" indent="-342900" algn="l" defTabSz="914400" rtl="0" eaLnBrk="1" latinLnBrk="0" hangingPunct="1">
              <a:lnSpc>
                <a:spcPct val="150000"/>
              </a:lnSpc>
              <a:spcBef>
                <a:spcPct val="20000"/>
              </a:spcBef>
              <a:spcAft>
                <a:spcPts val="0"/>
              </a:spcAft>
              <a:buClrTx/>
              <a:buSzTx/>
              <a:defRPr/>
            </a:pPr>
            <a:r>
              <a:rPr kumimoji="0" lang="zh-CN" altLang="en-US" sz="3200" b="1" i="0" u="none" strike="noStrike" kern="1200" cap="none" spc="0" normalizeH="0" baseline="0" noProof="0" dirty="0" smtClean="0">
                <a:ln>
                  <a:noFill/>
                </a:ln>
                <a:solidFill>
                  <a:schemeClr val="tx1">
                    <a:lumMod val="50000"/>
                    <a:lumOff val="50000"/>
                  </a:schemeClr>
                </a:solidFill>
                <a:effectLst/>
                <a:uLnTx/>
                <a:uFillTx/>
                <a:latin typeface="Comic Sans MS" panose="030F0702030302020204" pitchFamily="66" charset="0"/>
                <a:ea typeface="+mn-ea"/>
                <a:cs typeface="+mn-cs"/>
              </a:rPr>
              <a:t>三、数据冒险</a:t>
            </a:r>
            <a:endParaRPr kumimoji="0" lang="en-US" altLang="zh-CN" sz="3200" b="1" i="0" u="none" strike="noStrike" kern="1200" cap="none" spc="0" normalizeH="0" baseline="0" noProof="0" dirty="0" smtClean="0">
              <a:ln>
                <a:noFill/>
              </a:ln>
              <a:solidFill>
                <a:schemeClr val="tx1">
                  <a:lumMod val="50000"/>
                  <a:lumOff val="50000"/>
                </a:schemeClr>
              </a:solidFill>
              <a:effectLst/>
              <a:uLnTx/>
              <a:uFillTx/>
              <a:latin typeface="Comic Sans MS" panose="030F0702030302020204" pitchFamily="66" charset="0"/>
              <a:ea typeface="+mn-ea"/>
              <a:cs typeface="+mn-cs"/>
            </a:endParaRPr>
          </a:p>
          <a:p>
            <a:pPr marL="342900" marR="0" lvl="0" indent="-342900" algn="l" defTabSz="914400" rtl="0" eaLnBrk="1" latinLnBrk="0" hangingPunct="1">
              <a:lnSpc>
                <a:spcPct val="150000"/>
              </a:lnSpc>
              <a:spcBef>
                <a:spcPct val="20000"/>
              </a:spcBef>
              <a:spcAft>
                <a:spcPts val="0"/>
              </a:spcAft>
              <a:buClrTx/>
              <a:buSzTx/>
              <a:defRPr/>
            </a:pPr>
            <a:r>
              <a:rPr lang="zh-CN" altLang="en-US" sz="3200" b="1" dirty="0" smtClean="0">
                <a:latin typeface="Comic Sans MS" panose="030F0702030302020204" pitchFamily="66" charset="0"/>
              </a:rPr>
              <a:t>四、控制冒险</a:t>
            </a:r>
            <a:endParaRPr kumimoji="0" lang="en-US" altLang="zh-CN"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marL="342900" lvl="0" indent="-342900">
              <a:lnSpc>
                <a:spcPct val="150000"/>
              </a:lnSpc>
              <a:spcBef>
                <a:spcPct val="20000"/>
              </a:spcBef>
              <a:defRPr/>
            </a:pPr>
            <a:r>
              <a:rPr lang="zh-CN" altLang="en-US" b="1" dirty="0" smtClean="0">
                <a:latin typeface="Comic Sans MS" panose="030F0702030302020204" pitchFamily="66" charset="0"/>
              </a:rPr>
              <a:t>四、控制冒险</a:t>
            </a:r>
            <a:endParaRPr lang="en-US" altLang="zh-CN" b="1" dirty="0" smtClean="0">
              <a:latin typeface="Comic Sans MS" panose="030F0702030302020204" pitchFamily="66" charset="0"/>
            </a:endParaRPr>
          </a:p>
        </p:txBody>
      </p:sp>
      <p:sp>
        <p:nvSpPr>
          <p:cNvPr id="3075" name="Rectangle 3"/>
          <p:cNvSpPr>
            <a:spLocks noGrp="1" noChangeArrowheads="1"/>
          </p:cNvSpPr>
          <p:nvPr>
            <p:ph type="body" idx="1"/>
          </p:nvPr>
        </p:nvSpPr>
        <p:spPr>
          <a:xfrm>
            <a:off x="304800" y="1754188"/>
            <a:ext cx="4876800" cy="4494212"/>
          </a:xfrm>
        </p:spPr>
        <p:txBody>
          <a:bodyPr/>
          <a:lstStyle/>
          <a:p>
            <a:r>
              <a:rPr lang="zh-CN" altLang="en-US" b="1" dirty="0" smtClean="0">
                <a:solidFill>
                  <a:srgbClr val="FF3300"/>
                </a:solidFill>
                <a:latin typeface="Comic Sans MS" panose="030F0702030302020204" pitchFamily="66" charset="0"/>
              </a:rPr>
              <a:t>控制冒险</a:t>
            </a:r>
            <a:endParaRPr lang="en-US" altLang="zh-CN" b="1" dirty="0" smtClean="0">
              <a:solidFill>
                <a:srgbClr val="FF3300"/>
              </a:solidFill>
              <a:latin typeface="Comic Sans MS" panose="030F0702030302020204" pitchFamily="66" charset="0"/>
            </a:endParaRPr>
          </a:p>
          <a:p>
            <a:pPr marL="0" indent="0">
              <a:buNone/>
            </a:pPr>
            <a:endParaRPr lang="en-US" altLang="zh-CN" b="1" dirty="0">
              <a:solidFill>
                <a:srgbClr val="FF3300"/>
              </a:solidFill>
              <a:latin typeface="Comic Sans MS" panose="030F0702030302020204" pitchFamily="66" charset="0"/>
            </a:endParaRPr>
          </a:p>
          <a:p>
            <a:r>
              <a:rPr lang="zh-CN" altLang="en-US" b="1" dirty="0" smtClean="0">
                <a:solidFill>
                  <a:srgbClr val="FF3300"/>
                </a:solidFill>
                <a:latin typeface="Comic Sans MS" panose="030F0702030302020204" pitchFamily="66" charset="0"/>
              </a:rPr>
              <a:t>怎样解决控制冒险</a:t>
            </a:r>
            <a:endParaRPr lang="en-US" altLang="zh-CN" b="1" dirty="0">
              <a:solidFill>
                <a:srgbClr val="FF3300"/>
              </a:solidFill>
              <a:latin typeface="Comic Sans MS" panose="030F0702030302020204" pitchFamily="66" charset="0"/>
            </a:endParaRPr>
          </a:p>
        </p:txBody>
      </p:sp>
      <p:pic>
        <p:nvPicPr>
          <p:cNvPr id="3076" name="Picture 4" descr="E:\English_arch\business.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7800" y="2362200"/>
            <a:ext cx="3581400" cy="236220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a:t>Pipelining Hazards</a:t>
            </a:r>
            <a:endParaRPr lang="en-US" altLang="zh-CN"/>
          </a:p>
        </p:txBody>
      </p:sp>
      <p:sp>
        <p:nvSpPr>
          <p:cNvPr id="7171" name="Rectangle 3"/>
          <p:cNvSpPr>
            <a:spLocks noGrp="1" noChangeArrowheads="1"/>
          </p:cNvSpPr>
          <p:nvPr>
            <p:ph type="body" idx="1"/>
          </p:nvPr>
        </p:nvSpPr>
        <p:spPr>
          <a:xfrm>
            <a:off x="457200" y="1600200"/>
            <a:ext cx="8229600" cy="5034915"/>
          </a:xfrm>
        </p:spPr>
        <p:txBody>
          <a:bodyPr>
            <a:normAutofit fontScale="90000"/>
          </a:bodyPr>
          <a:lstStyle/>
          <a:p>
            <a:pPr>
              <a:lnSpc>
                <a:spcPct val="90000"/>
              </a:lnSpc>
            </a:pPr>
            <a:r>
              <a:rPr lang="en-US" altLang="zh-CN" sz="2400" b="1" dirty="0"/>
              <a:t>Taxonomy of Hazards</a:t>
            </a:r>
            <a:r>
              <a:rPr lang="en-US" altLang="zh-CN" sz="2000" b="1" dirty="0">
                <a:solidFill>
                  <a:schemeClr val="accent2"/>
                </a:solidFill>
                <a:latin typeface="Comic Sans MS" panose="030F0702030302020204" pitchFamily="66" charset="0"/>
              </a:rPr>
              <a:t> </a:t>
            </a:r>
            <a:endParaRPr lang="en-US" altLang="zh-CN" sz="2000" b="1" dirty="0">
              <a:solidFill>
                <a:schemeClr val="accent2"/>
              </a:solidFill>
              <a:latin typeface="Comic Sans MS" panose="030F0702030302020204" pitchFamily="66" charset="0"/>
            </a:endParaRPr>
          </a:p>
          <a:p>
            <a:pPr lvl="1">
              <a:lnSpc>
                <a:spcPct val="90000"/>
              </a:lnSpc>
            </a:pPr>
            <a:r>
              <a:rPr lang="en-US" altLang="zh-CN" sz="2000" b="1" dirty="0">
                <a:solidFill>
                  <a:srgbClr val="9999FF"/>
                </a:solidFill>
                <a:latin typeface="Comic Sans MS" panose="030F0702030302020204" pitchFamily="66" charset="0"/>
              </a:rPr>
              <a:t>Structural hazards</a:t>
            </a:r>
            <a:r>
              <a:rPr lang="en-US" altLang="zh-CN" sz="1800" b="1" dirty="0">
                <a:solidFill>
                  <a:srgbClr val="9999FF"/>
                </a:solidFill>
                <a:latin typeface="Comic Sans MS" panose="030F0702030302020204" pitchFamily="66" charset="0"/>
              </a:rPr>
              <a:t> </a:t>
            </a:r>
            <a:endParaRPr lang="en-US" altLang="zh-CN" sz="1800" b="1" dirty="0">
              <a:solidFill>
                <a:srgbClr val="9999FF"/>
              </a:solidFill>
              <a:latin typeface="Comic Sans MS" panose="030F0702030302020204" pitchFamily="66" charset="0"/>
            </a:endParaRPr>
          </a:p>
          <a:p>
            <a:pPr lvl="2">
              <a:lnSpc>
                <a:spcPct val="90000"/>
              </a:lnSpc>
            </a:pPr>
            <a:r>
              <a:rPr lang="en-US" altLang="zh-CN" sz="1800" b="1" dirty="0">
                <a:solidFill>
                  <a:srgbClr val="9999FF"/>
                </a:solidFill>
                <a:latin typeface="Comic Sans MS" panose="030F0702030302020204" pitchFamily="66" charset="0"/>
              </a:rPr>
              <a:t>These are conflicts over hardware resources.</a:t>
            </a:r>
            <a:r>
              <a:rPr lang="en-US" altLang="zh-CN" sz="1800" dirty="0"/>
              <a:t> </a:t>
            </a:r>
            <a:endParaRPr lang="en-US" altLang="zh-CN" sz="1800" dirty="0"/>
          </a:p>
          <a:p>
            <a:pPr lvl="2">
              <a:lnSpc>
                <a:spcPct val="90000"/>
              </a:lnSpc>
            </a:pPr>
            <a:r>
              <a:rPr lang="en-US" altLang="zh-CN" sz="2000" dirty="0">
                <a:solidFill>
                  <a:srgbClr val="FD0128"/>
                </a:solidFill>
                <a:latin typeface="Comic Sans MS" panose="030F0702030302020204" pitchFamily="66" charset="0"/>
              </a:rPr>
              <a:t>OK, maybe add extra hardware resources; </a:t>
            </a:r>
            <a:endParaRPr lang="en-US" altLang="zh-CN" sz="2000" dirty="0">
              <a:solidFill>
                <a:srgbClr val="FD0128"/>
              </a:solidFill>
              <a:latin typeface="Comic Sans MS" panose="030F0702030302020204" pitchFamily="66" charset="0"/>
            </a:endParaRPr>
          </a:p>
          <a:p>
            <a:pPr lvl="2">
              <a:lnSpc>
                <a:spcPct val="90000"/>
              </a:lnSpc>
              <a:buFont typeface="Symbol" panose="05050102010706020507" pitchFamily="18" charset="2"/>
              <a:buNone/>
            </a:pPr>
            <a:r>
              <a:rPr lang="en-US" altLang="zh-CN" sz="2000" dirty="0">
                <a:solidFill>
                  <a:srgbClr val="FD0128"/>
                </a:solidFill>
                <a:latin typeface="Comic Sans MS" panose="030F0702030302020204" pitchFamily="66" charset="0"/>
              </a:rPr>
              <a:t>    or  full pipelined the functional units(split </a:t>
            </a:r>
            <a:r>
              <a:rPr lang="en-US" altLang="zh-CN" sz="2000" dirty="0" err="1">
                <a:solidFill>
                  <a:srgbClr val="FD0128"/>
                </a:solidFill>
                <a:latin typeface="Comic Sans MS" panose="030F0702030302020204" pitchFamily="66" charset="0"/>
              </a:rPr>
              <a:t>duble</a:t>
            </a:r>
            <a:r>
              <a:rPr lang="en-US" altLang="zh-CN" sz="2000" dirty="0">
                <a:solidFill>
                  <a:srgbClr val="FD0128"/>
                </a:solidFill>
                <a:latin typeface="Comic Sans MS" panose="030F0702030302020204" pitchFamily="66" charset="0"/>
              </a:rPr>
              <a:t> bump); </a:t>
            </a:r>
            <a:endParaRPr lang="en-US" altLang="zh-CN" sz="2000" dirty="0">
              <a:solidFill>
                <a:srgbClr val="FD0128"/>
              </a:solidFill>
              <a:latin typeface="Comic Sans MS" panose="030F0702030302020204" pitchFamily="66" charset="0"/>
            </a:endParaRPr>
          </a:p>
          <a:p>
            <a:pPr lvl="2">
              <a:lnSpc>
                <a:spcPct val="90000"/>
              </a:lnSpc>
              <a:buFont typeface="Symbol" panose="05050102010706020507" pitchFamily="18" charset="2"/>
              <a:buNone/>
            </a:pPr>
            <a:r>
              <a:rPr lang="en-US" altLang="zh-CN" sz="2000" dirty="0">
                <a:solidFill>
                  <a:srgbClr val="FD0128"/>
                </a:solidFill>
                <a:latin typeface="Comic Sans MS" panose="030F0702030302020204" pitchFamily="66" charset="0"/>
              </a:rPr>
              <a:t>    otherwise still have to stall</a:t>
            </a:r>
            <a:endParaRPr lang="en-US" altLang="zh-CN" sz="1800" dirty="0"/>
          </a:p>
          <a:p>
            <a:pPr lvl="1">
              <a:lnSpc>
                <a:spcPct val="90000"/>
              </a:lnSpc>
            </a:pPr>
            <a:r>
              <a:rPr lang="en-US" altLang="zh-CN" sz="2000" b="1" dirty="0">
                <a:solidFill>
                  <a:srgbClr val="9999FF"/>
                </a:solidFill>
                <a:latin typeface="Comic Sans MS" panose="030F0702030302020204" pitchFamily="66" charset="0"/>
              </a:rPr>
              <a:t>Data hazards</a:t>
            </a:r>
            <a:endParaRPr lang="en-US" altLang="zh-CN" sz="2000" b="1" dirty="0">
              <a:solidFill>
                <a:srgbClr val="9999FF"/>
              </a:solidFill>
              <a:latin typeface="Comic Sans MS" panose="030F0702030302020204" pitchFamily="66" charset="0"/>
            </a:endParaRPr>
          </a:p>
          <a:p>
            <a:pPr lvl="2">
              <a:lnSpc>
                <a:spcPct val="90000"/>
              </a:lnSpc>
            </a:pPr>
            <a:r>
              <a:rPr lang="en-US" altLang="zh-CN" sz="1800" b="1" dirty="0">
                <a:solidFill>
                  <a:srgbClr val="9999FF"/>
                </a:solidFill>
                <a:latin typeface="Comic Sans MS" panose="030F0702030302020204" pitchFamily="66" charset="0"/>
              </a:rPr>
              <a:t>Instruction depends on result of prior computation which is not ready (computed or stored) yet</a:t>
            </a:r>
            <a:endParaRPr lang="en-US" altLang="zh-CN" sz="1800" b="1" dirty="0">
              <a:solidFill>
                <a:srgbClr val="9999FF"/>
              </a:solidFill>
              <a:latin typeface="Comic Sans MS" panose="030F0702030302020204" pitchFamily="66" charset="0"/>
            </a:endParaRPr>
          </a:p>
          <a:p>
            <a:pPr lvl="2">
              <a:lnSpc>
                <a:spcPct val="90000"/>
              </a:lnSpc>
            </a:pPr>
            <a:r>
              <a:rPr lang="en-US" altLang="zh-CN" sz="1800" b="1" dirty="0">
                <a:solidFill>
                  <a:srgbClr val="FF0000"/>
                </a:solidFill>
                <a:latin typeface="Comic Sans MS" panose="030F0702030302020204" pitchFamily="66" charset="0"/>
              </a:rPr>
              <a:t>OK, we did these, Double Bump, Forwarding path, </a:t>
            </a:r>
            <a:endParaRPr lang="en-US" altLang="zh-CN" sz="1800" b="1" dirty="0">
              <a:solidFill>
                <a:srgbClr val="FF0000"/>
              </a:solidFill>
              <a:latin typeface="Comic Sans MS" panose="030F0702030302020204" pitchFamily="66" charset="0"/>
            </a:endParaRPr>
          </a:p>
          <a:p>
            <a:pPr lvl="2">
              <a:lnSpc>
                <a:spcPct val="90000"/>
              </a:lnSpc>
              <a:buFont typeface="Symbol" panose="05050102010706020507" pitchFamily="18" charset="2"/>
              <a:buNone/>
            </a:pPr>
            <a:r>
              <a:rPr lang="en-US" altLang="zh-CN" sz="1800" b="1" dirty="0">
                <a:solidFill>
                  <a:srgbClr val="FF0000"/>
                </a:solidFill>
                <a:latin typeface="Comic Sans MS" panose="030F0702030302020204" pitchFamily="66" charset="0"/>
              </a:rPr>
              <a:t>    software scheduling, otherwise have to stall</a:t>
            </a:r>
            <a:endParaRPr lang="en-US" altLang="zh-CN" sz="1800" b="1" dirty="0">
              <a:solidFill>
                <a:srgbClr val="FF0000"/>
              </a:solidFill>
              <a:latin typeface="Comic Sans MS" panose="030F0702030302020204" pitchFamily="66" charset="0"/>
            </a:endParaRPr>
          </a:p>
          <a:p>
            <a:pPr lvl="1">
              <a:lnSpc>
                <a:spcPct val="90000"/>
              </a:lnSpc>
            </a:pPr>
            <a:r>
              <a:rPr lang="zh-CN" altLang="en-US" sz="2400" b="1" dirty="0" smtClean="0">
                <a:latin typeface="Comic Sans MS" panose="030F0702030302020204" pitchFamily="66" charset="0"/>
                <a:sym typeface="+mn-ea"/>
              </a:rPr>
              <a:t>控制冒险 </a:t>
            </a:r>
            <a:r>
              <a:rPr lang="en-US" altLang="zh-CN" sz="2400" b="1" dirty="0" smtClean="0">
                <a:latin typeface="Comic Sans MS" panose="030F0702030302020204" pitchFamily="66" charset="0"/>
                <a:sym typeface="+mn-ea"/>
              </a:rPr>
              <a:t>Control </a:t>
            </a:r>
            <a:r>
              <a:rPr lang="en-US" altLang="zh-CN" sz="2400" b="1" dirty="0">
                <a:latin typeface="Comic Sans MS" panose="030F0702030302020204" pitchFamily="66" charset="0"/>
                <a:sym typeface="+mn-ea"/>
              </a:rPr>
              <a:t>hazards</a:t>
            </a:r>
            <a:r>
              <a:rPr lang="en-US" altLang="zh-CN" sz="2400" dirty="0">
                <a:solidFill>
                  <a:srgbClr val="0000FF"/>
                </a:solidFill>
                <a:latin typeface="Comic Sans MS" panose="030F0702030302020204" pitchFamily="66" charset="0"/>
                <a:sym typeface="+mn-ea"/>
              </a:rPr>
              <a:t> </a:t>
            </a:r>
            <a:endParaRPr lang="en-US" altLang="zh-CN" sz="2400" dirty="0">
              <a:solidFill>
                <a:srgbClr val="0000FF"/>
              </a:solidFill>
              <a:latin typeface="Comic Sans MS" panose="030F0702030302020204" pitchFamily="66" charset="0"/>
            </a:endParaRPr>
          </a:p>
          <a:p>
            <a:pPr marL="457200" lvl="1" indent="0">
              <a:lnSpc>
                <a:spcPts val="3400"/>
              </a:lnSpc>
              <a:buNone/>
            </a:pPr>
            <a:r>
              <a:rPr lang="zh-CN" altLang="en-US" sz="2400" b="1" dirty="0" smtClean="0">
                <a:solidFill>
                  <a:srgbClr val="0070C0"/>
                </a:solidFill>
                <a:latin typeface="Comic Sans MS" panose="030F0702030302020204" pitchFamily="66" charset="0"/>
                <a:sym typeface="+mn-ea"/>
              </a:rPr>
              <a:t>流水线</a:t>
            </a:r>
            <a:r>
              <a:rPr lang="zh-CN" altLang="en-US" sz="2400" b="1" dirty="0">
                <a:solidFill>
                  <a:srgbClr val="0070C0"/>
                </a:solidFill>
                <a:latin typeface="Comic Sans MS" panose="030F0702030302020204" pitchFamily="66" charset="0"/>
                <a:sym typeface="+mn-ea"/>
              </a:rPr>
              <a:t>上执行</a:t>
            </a:r>
            <a:r>
              <a:rPr lang="zh-CN" altLang="en-US" sz="2400" b="1" dirty="0" smtClean="0">
                <a:solidFill>
                  <a:srgbClr val="0070C0"/>
                </a:solidFill>
                <a:latin typeface="Comic Sans MS" panose="030F0702030302020204" pitchFamily="66" charset="0"/>
                <a:sym typeface="+mn-ea"/>
              </a:rPr>
              <a:t>转移指令</a:t>
            </a:r>
            <a:r>
              <a:rPr lang="zh-CN" altLang="en-US" sz="2400" b="1" dirty="0">
                <a:solidFill>
                  <a:srgbClr val="0070C0"/>
                </a:solidFill>
                <a:latin typeface="Comic Sans MS" panose="030F0702030302020204" pitchFamily="66" charset="0"/>
                <a:sym typeface="+mn-ea"/>
              </a:rPr>
              <a:t>：</a:t>
            </a:r>
            <a:endParaRPr lang="en-US" altLang="zh-CN" sz="2400" b="1" dirty="0">
              <a:solidFill>
                <a:srgbClr val="0070C0"/>
              </a:solidFill>
              <a:latin typeface="Comic Sans MS" panose="030F0702030302020204" pitchFamily="66" charset="0"/>
            </a:endParaRPr>
          </a:p>
          <a:p>
            <a:pPr lvl="2">
              <a:lnSpc>
                <a:spcPts val="3400"/>
              </a:lnSpc>
            </a:pPr>
            <a:r>
              <a:rPr lang="zh-CN" altLang="en-US" sz="2400" b="1" dirty="0">
                <a:latin typeface="Comic Sans MS" panose="030F0702030302020204" pitchFamily="66" charset="0"/>
                <a:sym typeface="+mn-ea"/>
              </a:rPr>
              <a:t>在</a:t>
            </a:r>
            <a:r>
              <a:rPr lang="zh-CN" altLang="en-US" sz="2400" b="1" dirty="0" smtClean="0">
                <a:latin typeface="Comic Sans MS" panose="030F0702030302020204" pitchFamily="66" charset="0"/>
                <a:sym typeface="+mn-ea"/>
              </a:rPr>
              <a:t>进入</a:t>
            </a:r>
            <a:r>
              <a:rPr lang="en-US" altLang="zh-CN" sz="2400" b="1" dirty="0" smtClean="0">
                <a:latin typeface="Comic Sans MS" panose="030F0702030302020204" pitchFamily="66" charset="0"/>
                <a:sym typeface="+mn-ea"/>
              </a:rPr>
              <a:t>ID</a:t>
            </a:r>
            <a:r>
              <a:rPr lang="zh-CN" altLang="en-US" sz="2400" b="1" dirty="0" smtClean="0">
                <a:latin typeface="Comic Sans MS" panose="030F0702030302020204" pitchFamily="66" charset="0"/>
                <a:sym typeface="+mn-ea"/>
              </a:rPr>
              <a:t>段时，转移</a:t>
            </a:r>
            <a:r>
              <a:rPr lang="zh-CN" altLang="en-US" sz="2400" b="1" dirty="0">
                <a:latin typeface="Comic Sans MS" panose="030F0702030302020204" pitchFamily="66" charset="0"/>
                <a:sym typeface="+mn-ea"/>
              </a:rPr>
              <a:t>条件和</a:t>
            </a:r>
            <a:r>
              <a:rPr lang="zh-CN" altLang="en-US" sz="2400" b="1" dirty="0" smtClean="0">
                <a:latin typeface="Comic Sans MS" panose="030F0702030302020204" pitchFamily="66" charset="0"/>
                <a:sym typeface="+mn-ea"/>
              </a:rPr>
              <a:t>转移目标地址，不能按时提供给</a:t>
            </a:r>
            <a:r>
              <a:rPr lang="en-US" altLang="zh-CN" sz="2400" b="1" dirty="0" smtClean="0">
                <a:latin typeface="Comic Sans MS" panose="030F0702030302020204" pitchFamily="66" charset="0"/>
                <a:sym typeface="+mn-ea"/>
              </a:rPr>
              <a:t>IF</a:t>
            </a:r>
            <a:r>
              <a:rPr lang="zh-CN" altLang="en-US" sz="2400" b="1" dirty="0">
                <a:latin typeface="Comic Sans MS" panose="030F0702030302020204" pitchFamily="66" charset="0"/>
                <a:sym typeface="+mn-ea"/>
              </a:rPr>
              <a:t>段取</a:t>
            </a:r>
            <a:r>
              <a:rPr lang="zh-CN" altLang="en-US" sz="2400" b="1" dirty="0" smtClean="0">
                <a:latin typeface="Comic Sans MS" panose="030F0702030302020204" pitchFamily="66" charset="0"/>
                <a:sym typeface="+mn-ea"/>
              </a:rPr>
              <a:t>指令。</a:t>
            </a:r>
            <a:endParaRPr lang="en-US" altLang="zh-CN" sz="2000"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04F34E9F-99C4-4205-9099-E47A1F16450D}" type="slidenum">
              <a:rPr lang="en-US" altLang="zh-CN"/>
            </a:fld>
            <a:endParaRPr lang="en-US" altLang="zh-CN"/>
          </a:p>
        </p:txBody>
      </p:sp>
      <p:sp>
        <p:nvSpPr>
          <p:cNvPr id="12" name="Title 8"/>
          <p:cNvSpPr txBox="1"/>
          <p:nvPr/>
        </p:nvSpPr>
        <p:spPr>
          <a:xfrm>
            <a:off x="436180"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4" name="Rectangle 0"/>
          <p:cNvSpPr>
            <a:spLocks noChangeArrowheads="1"/>
          </p:cNvSpPr>
          <p:nvPr/>
        </p:nvSpPr>
        <p:spPr bwMode="auto">
          <a:xfrm>
            <a:off x="34801" y="1052736"/>
            <a:ext cx="8857679"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857250" indent="-3810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lvl="2" eaLnBrk="1" hangingPunct="1">
              <a:lnSpc>
                <a:spcPct val="130000"/>
              </a:lnSpc>
              <a:spcBef>
                <a:spcPct val="20000"/>
              </a:spcBef>
              <a:buClr>
                <a:schemeClr val="accent1"/>
              </a:buClr>
              <a:buSzPct val="60000"/>
              <a:buFont typeface="宋体" panose="02010600030101010101" pitchFamily="2" charset="-122"/>
              <a:buNone/>
            </a:pPr>
            <a:r>
              <a:rPr lang="en-US" altLang="zh-CN" sz="2600" dirty="0">
                <a:solidFill>
                  <a:schemeClr val="accent6">
                    <a:lumMod val="75000"/>
                  </a:schemeClr>
                </a:solidFill>
                <a:latin typeface="黑体" panose="02010609060101010101" pitchFamily="2" charset="-122"/>
                <a:sym typeface="Monotype Sorts" pitchFamily="2" charset="2"/>
              </a:rPr>
              <a:t>3) </a:t>
            </a:r>
            <a:r>
              <a:rPr lang="zh-CN" altLang="en-US" sz="2600" dirty="0">
                <a:solidFill>
                  <a:schemeClr val="accent6">
                    <a:lumMod val="75000"/>
                  </a:schemeClr>
                </a:solidFill>
                <a:latin typeface="黑体" panose="02010609060101010101" pitchFamily="2" charset="-122"/>
                <a:sym typeface="Monotype Sorts" pitchFamily="2" charset="2"/>
              </a:rPr>
              <a:t>指令预取</a:t>
            </a:r>
            <a:r>
              <a:rPr lang="zh-CN" altLang="en-US" sz="2600" dirty="0">
                <a:latin typeface="黑体" panose="02010609060101010101" pitchFamily="2" charset="-122"/>
              </a:rPr>
              <a:t>：在重叠操作中，当前一条指令在执行过程中就需要提前取出后面的指令进行相应处理，这种提前取出后继指令进行相应处理，称为先行（预取）。</a:t>
            </a:r>
            <a:endParaRPr lang="zh-CN" altLang="en-US" sz="2600" dirty="0">
              <a:latin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b="1" dirty="0" smtClean="0"/>
              <a:t>控制冒险</a:t>
            </a:r>
            <a:endParaRPr lang="en-US" altLang="zh-CN" b="1" dirty="0"/>
          </a:p>
        </p:txBody>
      </p:sp>
      <p:sp>
        <p:nvSpPr>
          <p:cNvPr id="6147" name="Rectangle 3"/>
          <p:cNvSpPr>
            <a:spLocks noGrp="1" noChangeArrowheads="1"/>
          </p:cNvSpPr>
          <p:nvPr>
            <p:ph type="body" idx="1"/>
          </p:nvPr>
        </p:nvSpPr>
        <p:spPr>
          <a:xfrm>
            <a:off x="304800" y="1340768"/>
            <a:ext cx="8839200" cy="5184576"/>
          </a:xfrm>
        </p:spPr>
        <p:txBody>
          <a:bodyPr>
            <a:normAutofit fontScale="92500"/>
          </a:bodyPr>
          <a:lstStyle/>
          <a:p>
            <a:pPr>
              <a:lnSpc>
                <a:spcPct val="150000"/>
              </a:lnSpc>
            </a:pPr>
            <a:r>
              <a:rPr lang="zh-CN" altLang="en-US" b="1" dirty="0" smtClean="0">
                <a:latin typeface="Comic Sans MS" panose="030F0702030302020204" pitchFamily="66" charset="0"/>
              </a:rPr>
              <a:t>原因</a:t>
            </a:r>
            <a:endParaRPr lang="en-US" altLang="zh-CN" b="1" dirty="0">
              <a:latin typeface="Comic Sans MS" panose="030F0702030302020204" pitchFamily="66" charset="0"/>
            </a:endParaRPr>
          </a:p>
          <a:p>
            <a:pPr lvl="1">
              <a:lnSpc>
                <a:spcPct val="150000"/>
              </a:lnSpc>
            </a:pPr>
            <a:r>
              <a:rPr lang="zh-CN" altLang="en-US" b="1" smtClean="0">
                <a:latin typeface="Comic Sans MS" panose="030F0702030302020204" pitchFamily="66" charset="0"/>
              </a:rPr>
              <a:t>转移指令取指令后进入</a:t>
            </a:r>
            <a:r>
              <a:rPr lang="zh-CN" altLang="en-US" b="1" dirty="0">
                <a:latin typeface="Comic Sans MS" panose="030F0702030302020204" pitchFamily="66" charset="0"/>
              </a:rPr>
              <a:t>下一个时钟周期时，</a:t>
            </a:r>
            <a:r>
              <a:rPr lang="zh-CN" altLang="en-US" b="1" dirty="0">
                <a:solidFill>
                  <a:srgbClr val="FF0000"/>
                </a:solidFill>
                <a:latin typeface="Comic Sans MS" panose="030F0702030302020204" pitchFamily="66" charset="0"/>
              </a:rPr>
              <a:t>转移条件</a:t>
            </a:r>
            <a:r>
              <a:rPr lang="zh-CN" altLang="en-US" b="1" dirty="0">
                <a:latin typeface="Comic Sans MS" panose="030F0702030302020204" pitchFamily="66" charset="0"/>
              </a:rPr>
              <a:t>和</a:t>
            </a:r>
            <a:r>
              <a:rPr lang="zh-CN" altLang="en-US" b="1" dirty="0" smtClean="0">
                <a:solidFill>
                  <a:srgbClr val="FF0000"/>
                </a:solidFill>
                <a:latin typeface="Comic Sans MS" panose="030F0702030302020204" pitchFamily="66" charset="0"/>
              </a:rPr>
              <a:t>转移目标地址</a:t>
            </a:r>
            <a:r>
              <a:rPr lang="zh-CN" altLang="en-US" b="1" dirty="0" smtClean="0">
                <a:latin typeface="Comic Sans MS" panose="030F0702030302020204" pitchFamily="66" charset="0"/>
              </a:rPr>
              <a:t>不能</a:t>
            </a:r>
            <a:r>
              <a:rPr lang="zh-CN" altLang="en-US" b="1" dirty="0">
                <a:latin typeface="Comic Sans MS" panose="030F0702030302020204" pitchFamily="66" charset="0"/>
              </a:rPr>
              <a:t>按时提供给</a:t>
            </a:r>
            <a:r>
              <a:rPr lang="en-US" altLang="zh-CN" b="1" dirty="0">
                <a:latin typeface="Comic Sans MS" panose="030F0702030302020204" pitchFamily="66" charset="0"/>
              </a:rPr>
              <a:t>IF</a:t>
            </a:r>
            <a:r>
              <a:rPr lang="zh-CN" altLang="en-US" b="1" dirty="0">
                <a:latin typeface="Comic Sans MS" panose="030F0702030302020204" pitchFamily="66" charset="0"/>
              </a:rPr>
              <a:t>段</a:t>
            </a:r>
            <a:r>
              <a:rPr lang="zh-CN" altLang="en-US" b="1" dirty="0" smtClean="0">
                <a:latin typeface="Comic Sans MS" panose="030F0702030302020204" pitchFamily="66" charset="0"/>
              </a:rPr>
              <a:t>取下一条指令。</a:t>
            </a:r>
            <a:endParaRPr lang="en-US" altLang="zh-CN" b="1" dirty="0" smtClean="0">
              <a:latin typeface="Comic Sans MS" panose="030F0702030302020204" pitchFamily="66" charset="0"/>
            </a:endParaRPr>
          </a:p>
          <a:p>
            <a:pPr lvl="1">
              <a:lnSpc>
                <a:spcPct val="150000"/>
              </a:lnSpc>
            </a:pPr>
            <a:r>
              <a:rPr lang="zh-CN" altLang="en-US" b="1" dirty="0" smtClean="0">
                <a:latin typeface="Comic Sans MS" panose="030F0702030302020204" pitchFamily="66" charset="0"/>
              </a:rPr>
              <a:t>计算</a:t>
            </a:r>
            <a:r>
              <a:rPr lang="zh-CN" altLang="en-US" b="1" dirty="0" smtClean="0">
                <a:solidFill>
                  <a:srgbClr val="FF0000"/>
                </a:solidFill>
                <a:latin typeface="Comic Sans MS" panose="030F0702030302020204" pitchFamily="66" charset="0"/>
              </a:rPr>
              <a:t>转移目标地址</a:t>
            </a:r>
            <a:r>
              <a:rPr lang="zh-CN" altLang="en-US" b="1" dirty="0" smtClean="0">
                <a:latin typeface="Comic Sans MS" panose="030F0702030302020204" pitchFamily="66" charset="0"/>
              </a:rPr>
              <a:t>要花时间</a:t>
            </a:r>
            <a:endParaRPr lang="en-US" altLang="zh-CN" b="1" dirty="0" smtClean="0">
              <a:latin typeface="Comic Sans MS" panose="030F0702030302020204" pitchFamily="66" charset="0"/>
            </a:endParaRPr>
          </a:p>
          <a:p>
            <a:pPr lvl="1">
              <a:lnSpc>
                <a:spcPct val="150000"/>
              </a:lnSpc>
            </a:pPr>
            <a:r>
              <a:rPr lang="zh-CN" altLang="en-US" b="1" dirty="0" smtClean="0">
                <a:latin typeface="Comic Sans MS" panose="030F0702030302020204" pitchFamily="66" charset="0"/>
              </a:rPr>
              <a:t>对于条件转移，</a:t>
            </a:r>
            <a:r>
              <a:rPr lang="zh-CN" altLang="en-US" b="1" dirty="0" smtClean="0">
                <a:solidFill>
                  <a:srgbClr val="FF0000"/>
                </a:solidFill>
                <a:latin typeface="Comic Sans MS" panose="030F0702030302020204" pitchFamily="66" charset="0"/>
              </a:rPr>
              <a:t>转移条件</a:t>
            </a:r>
            <a:r>
              <a:rPr lang="zh-CN" altLang="en-US" b="1" dirty="0" smtClean="0">
                <a:latin typeface="Comic Sans MS" panose="030F0702030302020204" pitchFamily="66" charset="0"/>
              </a:rPr>
              <a:t>分析要花时间计算</a:t>
            </a:r>
            <a:endParaRPr lang="en-US" altLang="zh-CN" b="1" dirty="0" smtClean="0">
              <a:latin typeface="Comic Sans MS" panose="030F0702030302020204" pitchFamily="66" charset="0"/>
            </a:endParaRPr>
          </a:p>
          <a:p>
            <a:pPr>
              <a:lnSpc>
                <a:spcPct val="150000"/>
              </a:lnSpc>
            </a:pPr>
            <a:r>
              <a:rPr lang="zh-CN" altLang="en-US" b="1" dirty="0" smtClean="0">
                <a:solidFill>
                  <a:srgbClr val="FF0000"/>
                </a:solidFill>
                <a:latin typeface="Comic Sans MS" panose="030F0702030302020204" pitchFamily="66" charset="0"/>
              </a:rPr>
              <a:t>控制冒险</a:t>
            </a:r>
            <a:r>
              <a:rPr lang="zh-CN" altLang="en-US" b="1" dirty="0" smtClean="0">
                <a:solidFill>
                  <a:schemeClr val="accent1">
                    <a:lumMod val="75000"/>
                  </a:schemeClr>
                </a:solidFill>
                <a:latin typeface="Comic Sans MS" panose="030F0702030302020204" pitchFamily="66" charset="0"/>
              </a:rPr>
              <a:t>引起</a:t>
            </a:r>
            <a:r>
              <a:rPr lang="en-US" altLang="zh-CN" b="1" dirty="0" smtClean="0">
                <a:solidFill>
                  <a:schemeClr val="accent1">
                    <a:lumMod val="75000"/>
                  </a:schemeClr>
                </a:solidFill>
                <a:latin typeface="Comic Sans MS" panose="030F0702030302020204" pitchFamily="66" charset="0"/>
              </a:rPr>
              <a:t>MIPS</a:t>
            </a:r>
            <a:r>
              <a:rPr lang="zh-CN" altLang="en-US" b="1" dirty="0" smtClean="0">
                <a:solidFill>
                  <a:schemeClr val="accent1">
                    <a:lumMod val="75000"/>
                  </a:schemeClr>
                </a:solidFill>
                <a:latin typeface="Comic Sans MS" panose="030F0702030302020204" pitchFamily="66" charset="0"/>
              </a:rPr>
              <a:t>流水线的性能损失</a:t>
            </a:r>
            <a:endParaRPr lang="en-US" altLang="zh-CN" b="1" dirty="0" smtClean="0">
              <a:solidFill>
                <a:schemeClr val="accent1">
                  <a:lumMod val="75000"/>
                </a:schemeClr>
              </a:solidFill>
              <a:latin typeface="Comic Sans MS" panose="030F0702030302020204" pitchFamily="66" charset="0"/>
            </a:endParaRPr>
          </a:p>
          <a:p>
            <a:pPr marL="0" indent="0">
              <a:lnSpc>
                <a:spcPct val="150000"/>
              </a:lnSpc>
              <a:buNone/>
            </a:pPr>
            <a:r>
              <a:rPr lang="en-US" altLang="zh-CN" b="1" dirty="0">
                <a:solidFill>
                  <a:srgbClr val="0000FF"/>
                </a:solidFill>
                <a:latin typeface="Comic Sans MS" panose="030F0702030302020204" pitchFamily="66" charset="0"/>
              </a:rPr>
              <a:t> </a:t>
            </a:r>
            <a:r>
              <a:rPr lang="en-US" altLang="zh-CN" b="1" dirty="0" smtClean="0">
                <a:solidFill>
                  <a:srgbClr val="0000FF"/>
                </a:solidFill>
                <a:latin typeface="Comic Sans MS" panose="030F0702030302020204" pitchFamily="66" charset="0"/>
              </a:rPr>
              <a:t>  </a:t>
            </a:r>
            <a:r>
              <a:rPr lang="zh-CN" altLang="en-US" b="1" dirty="0" smtClean="0">
                <a:solidFill>
                  <a:srgbClr val="FF0000"/>
                </a:solidFill>
                <a:latin typeface="Comic Sans MS" panose="030F0702030302020204" pitchFamily="66" charset="0"/>
              </a:rPr>
              <a:t>比数据冒险大得多</a:t>
            </a:r>
            <a:r>
              <a:rPr lang="zh-CN" altLang="en-US" b="1" dirty="0" smtClean="0">
                <a:solidFill>
                  <a:srgbClr val="0000FF"/>
                </a:solidFill>
                <a:latin typeface="Comic Sans MS" panose="030F0702030302020204" pitchFamily="66" charset="0"/>
              </a:rPr>
              <a:t>。</a:t>
            </a:r>
            <a:endParaRPr lang="en-US" altLang="zh-CN" b="1" dirty="0">
              <a:solidFill>
                <a:srgbClr val="0000FF"/>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zh-CN" altLang="en-US" b="1" dirty="0" smtClean="0">
                <a:solidFill>
                  <a:srgbClr val="FF0000"/>
                </a:solidFill>
                <a:sym typeface="+mn-ea"/>
              </a:rPr>
              <a:t>例子：</a:t>
            </a:r>
            <a:r>
              <a:rPr lang="en-US" altLang="zh-CN" b="1" dirty="0" smtClean="0">
                <a:solidFill>
                  <a:srgbClr val="FF0000"/>
                </a:solidFill>
                <a:sym typeface="+mn-ea"/>
              </a:rPr>
              <a:t> </a:t>
            </a:r>
            <a:r>
              <a:rPr lang="en-US" altLang="zh-CN" b="1" dirty="0">
                <a:solidFill>
                  <a:srgbClr val="FF0000"/>
                </a:solidFill>
                <a:sym typeface="+mn-ea"/>
              </a:rPr>
              <a:t>Branches</a:t>
            </a:r>
            <a:endParaRPr lang="en-US" altLang="zh-CN">
              <a:solidFill>
                <a:srgbClr val="FF0000"/>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2" name="组合 10"/>
          <p:cNvGrpSpPr/>
          <p:nvPr/>
        </p:nvGrpSpPr>
        <p:grpSpPr>
          <a:xfrm>
            <a:off x="0" y="1447800"/>
            <a:ext cx="9144000" cy="4724400"/>
            <a:chOff x="0" y="1447800"/>
            <a:chExt cx="9144000" cy="4724400"/>
          </a:xfrm>
        </p:grpSpPr>
        <p:pic>
          <p:nvPicPr>
            <p:cNvPr id="103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47800"/>
              <a:ext cx="9144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Text Box 7"/>
            <p:cNvSpPr txBox="1">
              <a:spLocks noChangeArrowheads="1"/>
            </p:cNvSpPr>
            <p:nvPr/>
          </p:nvSpPr>
          <p:spPr bwMode="auto">
            <a:xfrm>
              <a:off x="3200400" y="2362200"/>
              <a:ext cx="914400" cy="266700"/>
            </a:xfrm>
            <a:prstGeom prst="rect">
              <a:avLst/>
            </a:prstGeom>
            <a:solidFill>
              <a:srgbClr val="E8E200"/>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a:t>24</a:t>
              </a:r>
              <a:endParaRPr lang="en-US" altLang="zh-CN" sz="2000"/>
            </a:p>
          </p:txBody>
        </p:sp>
        <p:sp>
          <p:nvSpPr>
            <p:cNvPr id="9" name="TextBox 8"/>
            <p:cNvSpPr txBox="1"/>
            <p:nvPr/>
          </p:nvSpPr>
          <p:spPr>
            <a:xfrm>
              <a:off x="8501058" y="4286256"/>
              <a:ext cx="642942" cy="461665"/>
            </a:xfrm>
            <a:prstGeom prst="rect">
              <a:avLst/>
            </a:prstGeom>
            <a:solidFill>
              <a:schemeClr val="bg1"/>
            </a:solidFill>
          </p:spPr>
          <p:txBody>
            <a:bodyPr wrap="square" rtlCol="0">
              <a:spAutoFit/>
            </a:bodyPr>
            <a:lstStyle/>
            <a:p>
              <a:r>
                <a:rPr lang="en-US" altLang="zh-CN" sz="2400" b="1" dirty="0" smtClean="0"/>
                <a:t>R0</a:t>
              </a:r>
              <a:endParaRPr lang="zh-CN" altLang="en-US" sz="2400" b="1" dirty="0"/>
            </a:p>
          </p:txBody>
        </p:sp>
        <p:sp>
          <p:nvSpPr>
            <p:cNvPr id="10" name="TextBox 9"/>
            <p:cNvSpPr txBox="1"/>
            <p:nvPr/>
          </p:nvSpPr>
          <p:spPr>
            <a:xfrm>
              <a:off x="8001024" y="3143248"/>
              <a:ext cx="642942" cy="461665"/>
            </a:xfrm>
            <a:prstGeom prst="rect">
              <a:avLst/>
            </a:prstGeom>
            <a:solidFill>
              <a:schemeClr val="bg1"/>
            </a:solidFill>
          </p:spPr>
          <p:txBody>
            <a:bodyPr wrap="square" rtlCol="0">
              <a:spAutoFit/>
            </a:bodyPr>
            <a:lstStyle/>
            <a:p>
              <a:r>
                <a:rPr lang="en-US" altLang="zh-CN" sz="2400" b="1" dirty="0" smtClean="0"/>
                <a:t>R0</a:t>
              </a:r>
              <a:endParaRPr lang="zh-CN" altLang="en-US" sz="2400" b="1" dirty="0"/>
            </a:p>
          </p:txBody>
        </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zh-CN" altLang="en-US" b="1" dirty="0" smtClean="0">
                <a:solidFill>
                  <a:srgbClr val="FF0000"/>
                </a:solidFill>
              </a:rPr>
              <a:t>回忆：基本流水线通路</a:t>
            </a:r>
            <a:endParaRPr lang="en-US" altLang="zh-CN" b="1" dirty="0">
              <a:solidFill>
                <a:srgbClr val="FF0000"/>
              </a:solidFill>
            </a:endParaRPr>
          </a:p>
        </p:txBody>
      </p:sp>
      <p:graphicFrame>
        <p:nvGraphicFramePr>
          <p:cNvPr id="8196" name="Object 4"/>
          <p:cNvGraphicFramePr>
            <a:graphicFrameLocks noChangeAspect="1"/>
          </p:cNvGraphicFramePr>
          <p:nvPr/>
        </p:nvGraphicFramePr>
        <p:xfrm>
          <a:off x="213704" y="1486874"/>
          <a:ext cx="8382000" cy="4876800"/>
        </p:xfrm>
        <a:graphic>
          <a:graphicData uri="http://schemas.openxmlformats.org/presentationml/2006/ole">
            <mc:AlternateContent xmlns:mc="http://schemas.openxmlformats.org/markup-compatibility/2006">
              <mc:Choice xmlns:v="urn:schemas-microsoft-com:vml" Requires="v">
                <p:oleObj spid="_x0000_s126091" name="Picture" r:id="rId1" imgW="14859000" imgH="10353675" progId="Word.Picture.8">
                  <p:embed/>
                </p:oleObj>
              </mc:Choice>
              <mc:Fallback>
                <p:oleObj name="Picture" r:id="rId1" imgW="14859000" imgH="10353675" progId="Word.Picture.8">
                  <p:embed/>
                  <p:pic>
                    <p:nvPicPr>
                      <p:cNvPr id="0" name="图片 126090"/>
                      <p:cNvPicPr>
                        <a:picLocks noChangeAspect="1" noChangeArrowheads="1"/>
                      </p:cNvPicPr>
                      <p:nvPr/>
                    </p:nvPicPr>
                    <p:blipFill>
                      <a:blip r:embed="rId2"/>
                      <a:srcRect/>
                      <a:stretch>
                        <a:fillRect/>
                      </a:stretch>
                    </p:blipFill>
                    <p:spPr bwMode="auto">
                      <a:xfrm>
                        <a:off x="213704" y="1486874"/>
                        <a:ext cx="8382000" cy="4876800"/>
                      </a:xfrm>
                      <a:prstGeom prst="rect">
                        <a:avLst/>
                      </a:prstGeom>
                      <a:noFill/>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2" name="TextBox 1"/>
          <p:cNvSpPr txBox="1"/>
          <p:nvPr/>
        </p:nvSpPr>
        <p:spPr>
          <a:xfrm>
            <a:off x="755576" y="6275486"/>
            <a:ext cx="8604448" cy="461665"/>
          </a:xfrm>
          <a:prstGeom prst="rect">
            <a:avLst/>
          </a:prstGeom>
          <a:noFill/>
        </p:spPr>
        <p:txBody>
          <a:bodyPr wrap="square" rtlCol="0">
            <a:spAutoFit/>
          </a:bodyPr>
          <a:lstStyle/>
          <a:p>
            <a:r>
              <a:rPr lang="en-US" altLang="zh-CN" sz="2400" b="1" dirty="0" smtClean="0">
                <a:solidFill>
                  <a:srgbClr val="FF0000"/>
                </a:solidFill>
                <a:latin typeface="+mn-ea"/>
              </a:rPr>
              <a:t>IF            ID           EX            DM      WR</a:t>
            </a:r>
            <a:endParaRPr lang="zh-CN" altLang="en-US" sz="2400" b="1" dirty="0">
              <a:solidFill>
                <a:srgbClr val="FF0000"/>
              </a:solidFill>
              <a:latin typeface="+mn-ea"/>
            </a:endParaRPr>
          </a:p>
        </p:txBody>
      </p:sp>
      <p:sp>
        <p:nvSpPr>
          <p:cNvPr id="3" name="椭圆 2"/>
          <p:cNvSpPr/>
          <p:nvPr/>
        </p:nvSpPr>
        <p:spPr>
          <a:xfrm>
            <a:off x="4920560" y="2204864"/>
            <a:ext cx="1800200" cy="103592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644008" y="3284984"/>
            <a:ext cx="2085920" cy="1584176"/>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378704" y="1117542"/>
            <a:ext cx="1217000" cy="400110"/>
          </a:xfrm>
          <a:prstGeom prst="rect">
            <a:avLst/>
          </a:prstGeom>
          <a:solidFill>
            <a:srgbClr val="FFFF00"/>
          </a:solidFill>
        </p:spPr>
        <p:txBody>
          <a:bodyPr wrap="none" rtlCol="0">
            <a:spAutoFit/>
          </a:bodyPr>
          <a:lstStyle/>
          <a:p>
            <a:r>
              <a:rPr lang="zh-CN" altLang="en-US" sz="2000" b="1" dirty="0" smtClean="0"/>
              <a:t>转移条件</a:t>
            </a:r>
            <a:endParaRPr lang="zh-CN" altLang="en-US" sz="2000" b="1" dirty="0"/>
          </a:p>
        </p:txBody>
      </p:sp>
      <p:cxnSp>
        <p:nvCxnSpPr>
          <p:cNvPr id="10" name="直接箭头连接符 9"/>
          <p:cNvCxnSpPr/>
          <p:nvPr/>
        </p:nvCxnSpPr>
        <p:spPr>
          <a:xfrm flipH="1">
            <a:off x="6588224" y="1486874"/>
            <a:ext cx="790480" cy="9340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88304" y="2840682"/>
            <a:ext cx="700833" cy="707886"/>
          </a:xfrm>
          <a:prstGeom prst="rect">
            <a:avLst/>
          </a:prstGeom>
          <a:solidFill>
            <a:srgbClr val="FFFF00"/>
          </a:solidFill>
        </p:spPr>
        <p:txBody>
          <a:bodyPr wrap="none" rtlCol="0">
            <a:spAutoFit/>
          </a:bodyPr>
          <a:lstStyle/>
          <a:p>
            <a:r>
              <a:rPr lang="zh-CN" altLang="en-US" sz="2000" b="1" dirty="0" smtClean="0"/>
              <a:t>目标</a:t>
            </a:r>
            <a:endParaRPr lang="en-US" altLang="zh-CN" sz="2000" b="1" dirty="0" smtClean="0"/>
          </a:p>
          <a:p>
            <a:r>
              <a:rPr lang="zh-CN" altLang="en-US" sz="2000" b="1" dirty="0" smtClean="0"/>
              <a:t>地址</a:t>
            </a:r>
            <a:endParaRPr lang="zh-CN" altLang="en-US" sz="2000" b="1" dirty="0"/>
          </a:p>
        </p:txBody>
      </p:sp>
      <p:cxnSp>
        <p:nvCxnSpPr>
          <p:cNvPr id="14" name="直接箭头连接符 13"/>
          <p:cNvCxnSpPr/>
          <p:nvPr/>
        </p:nvCxnSpPr>
        <p:spPr>
          <a:xfrm flipH="1">
            <a:off x="6588224" y="3210014"/>
            <a:ext cx="1400080" cy="46700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b="1" dirty="0" smtClean="0">
                <a:sym typeface="+mn-ea"/>
              </a:rPr>
              <a:t>控制冒险</a:t>
            </a:r>
            <a:endParaRPr lang="en-US" altLang="zh-CN"/>
          </a:p>
        </p:txBody>
      </p:sp>
      <p:sp>
        <p:nvSpPr>
          <p:cNvPr id="9219" name="Rectangle 3"/>
          <p:cNvSpPr>
            <a:spLocks noGrp="1" noChangeArrowheads="1"/>
          </p:cNvSpPr>
          <p:nvPr>
            <p:ph type="body" idx="1"/>
          </p:nvPr>
        </p:nvSpPr>
        <p:spPr/>
        <p:txBody>
          <a:bodyPr/>
          <a:lstStyle/>
          <a:p>
            <a:endParaRPr lang="zh-CN" altLang="zh-CN"/>
          </a:p>
        </p:txBody>
      </p:sp>
      <p:grpSp>
        <p:nvGrpSpPr>
          <p:cNvPr id="2" name="Group 8"/>
          <p:cNvGrpSpPr/>
          <p:nvPr/>
        </p:nvGrpSpPr>
        <p:grpSpPr bwMode="auto">
          <a:xfrm>
            <a:off x="179511" y="1628800"/>
            <a:ext cx="8712969" cy="5040560"/>
            <a:chOff x="0" y="864"/>
            <a:chExt cx="5806" cy="3484"/>
          </a:xfrm>
        </p:grpSpPr>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64"/>
              <a:ext cx="5806" cy="3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 Box 5"/>
            <p:cNvSpPr txBox="1">
              <a:spLocks noChangeArrowheads="1"/>
            </p:cNvSpPr>
            <p:nvPr/>
          </p:nvSpPr>
          <p:spPr bwMode="auto">
            <a:xfrm>
              <a:off x="624" y="1797"/>
              <a:ext cx="336" cy="240"/>
            </a:xfrm>
            <a:prstGeom prst="rect">
              <a:avLst/>
            </a:prstGeom>
            <a:solidFill>
              <a:schemeClr val="bg1"/>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Comic Sans MS" panose="030F0702030302020204" pitchFamily="66" charset="0"/>
                </a:rPr>
                <a:t>24</a:t>
              </a:r>
              <a:endParaRPr lang="en-US" altLang="zh-CN" sz="1600" b="1">
                <a:latin typeface="Comic Sans MS" panose="030F0702030302020204" pitchFamily="66" charset="0"/>
              </a:endParaRPr>
            </a:p>
          </p:txBody>
        </p:sp>
      </p:gr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graphicFrame>
        <p:nvGraphicFramePr>
          <p:cNvPr id="8196" name="Object 4"/>
          <p:cNvGraphicFramePr>
            <a:graphicFrameLocks noChangeAspect="1"/>
          </p:cNvGraphicFramePr>
          <p:nvPr/>
        </p:nvGraphicFramePr>
        <p:xfrm>
          <a:off x="5929630" y="154940"/>
          <a:ext cx="3180080" cy="1850390"/>
        </p:xfrm>
        <a:graphic>
          <a:graphicData uri="http://schemas.openxmlformats.org/presentationml/2006/ole">
            <mc:AlternateContent xmlns:mc="http://schemas.openxmlformats.org/markup-compatibility/2006">
              <mc:Choice xmlns:v="urn:schemas-microsoft-com:vml" Requires="v">
                <p:oleObj spid="_x0000_s126091" name="Picture" r:id="rId2" imgW="14859000" imgH="10353675" progId="Word.Picture.8">
                  <p:embed/>
                </p:oleObj>
              </mc:Choice>
              <mc:Fallback>
                <p:oleObj name="Picture" r:id="rId2" imgW="14859000" imgH="10353675" progId="Word.Picture.8">
                  <p:embed/>
                  <p:pic>
                    <p:nvPicPr>
                      <p:cNvPr id="0" name="图片 126090"/>
                      <p:cNvPicPr>
                        <a:picLocks noChangeAspect="1" noChangeArrowheads="1"/>
                      </p:cNvPicPr>
                      <p:nvPr/>
                    </p:nvPicPr>
                    <p:blipFill>
                      <a:blip r:embed="rId3"/>
                      <a:srcRect/>
                      <a:stretch>
                        <a:fillRect/>
                      </a:stretch>
                    </p:blipFill>
                    <p:spPr bwMode="auto">
                      <a:xfrm>
                        <a:off x="5929630" y="154940"/>
                        <a:ext cx="3180080" cy="1850390"/>
                      </a:xfrm>
                      <a:prstGeom prst="rect">
                        <a:avLst/>
                      </a:prstGeom>
                      <a:noFill/>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zh-CN" altLang="en-US" b="1" dirty="0" smtClean="0"/>
              <a:t>处理控制冒险</a:t>
            </a:r>
            <a:endParaRPr lang="en-US" altLang="zh-CN" b="1" dirty="0"/>
          </a:p>
        </p:txBody>
      </p:sp>
      <p:sp>
        <p:nvSpPr>
          <p:cNvPr id="17411" name="Rectangle 3"/>
          <p:cNvSpPr>
            <a:spLocks noGrp="1" noChangeArrowheads="1"/>
          </p:cNvSpPr>
          <p:nvPr>
            <p:ph type="body" idx="1"/>
          </p:nvPr>
        </p:nvSpPr>
        <p:spPr>
          <a:xfrm>
            <a:off x="428596" y="1285860"/>
            <a:ext cx="8229600" cy="5043510"/>
          </a:xfrm>
        </p:spPr>
        <p:txBody>
          <a:bodyPr>
            <a:normAutofit lnSpcReduction="10000"/>
          </a:bodyPr>
          <a:lstStyle/>
          <a:p>
            <a:r>
              <a:rPr lang="en-US" altLang="zh-CN" sz="2800" b="1" dirty="0" smtClean="0">
                <a:latin typeface="Comic Sans MS" panose="030F0702030302020204" pitchFamily="66" charset="0"/>
                <a:sym typeface="+mn-ea"/>
              </a:rPr>
              <a:t>4</a:t>
            </a:r>
            <a:r>
              <a:rPr lang="zh-CN" altLang="en-US" sz="2800" b="1" dirty="0" smtClean="0">
                <a:latin typeface="Comic Sans MS" panose="030F0702030302020204" pitchFamily="66" charset="0"/>
                <a:sym typeface="+mn-ea"/>
              </a:rPr>
              <a:t>种简单解决方法</a:t>
            </a:r>
            <a:endParaRPr lang="en-US" altLang="zh-CN" sz="2800" dirty="0">
              <a:latin typeface="Comic Sans MS" panose="030F0702030302020204" pitchFamily="66" charset="0"/>
            </a:endParaRPr>
          </a:p>
          <a:p>
            <a:pPr lvl="1"/>
            <a:r>
              <a:rPr lang="zh-CN" altLang="en-US" sz="2400" b="1" dirty="0">
                <a:solidFill>
                  <a:srgbClr val="0000FF"/>
                </a:solidFill>
                <a:latin typeface="Comic Sans MS" panose="030F0702030302020204" pitchFamily="66" charset="0"/>
                <a:sym typeface="+mn-ea"/>
              </a:rPr>
              <a:t>冻结或冲刷流水线</a:t>
            </a:r>
            <a:r>
              <a:rPr lang="en-US" altLang="zh-CN" sz="2400" dirty="0">
                <a:solidFill>
                  <a:srgbClr val="0000FF"/>
                </a:solidFill>
                <a:latin typeface="Comic Sans MS" panose="030F0702030302020204" pitchFamily="66" charset="0"/>
              </a:rPr>
              <a:t>Freeze or flush the pipeline</a:t>
            </a:r>
            <a:endParaRPr lang="zh-CN" altLang="en-US" sz="2400" b="1" dirty="0">
              <a:solidFill>
                <a:srgbClr val="0000FF"/>
              </a:solidFill>
              <a:latin typeface="Comic Sans MS" panose="030F0702030302020204" pitchFamily="66" charset="0"/>
            </a:endParaRPr>
          </a:p>
          <a:p>
            <a:pPr lvl="1"/>
            <a:r>
              <a:rPr lang="zh-CN" altLang="en-US" sz="2400" b="1" dirty="0" smtClean="0">
                <a:solidFill>
                  <a:srgbClr val="0000FF"/>
                </a:solidFill>
                <a:latin typeface="Comic Sans MS" panose="030F0702030302020204" pitchFamily="66" charset="0"/>
                <a:sym typeface="+mn-ea"/>
              </a:rPr>
              <a:t>预测转移不发生</a:t>
            </a:r>
            <a:r>
              <a:rPr lang="en-US" altLang="zh-CN" sz="2400" dirty="0">
                <a:solidFill>
                  <a:srgbClr val="0000FF"/>
                </a:solidFill>
                <a:latin typeface="Comic Sans MS" panose="030F0702030302020204" pitchFamily="66" charset="0"/>
              </a:rPr>
              <a:t>Predict-not-taken (Predict-untaken)</a:t>
            </a:r>
            <a:endParaRPr lang="en-US" altLang="zh-CN" sz="2400" dirty="0">
              <a:solidFill>
                <a:srgbClr val="0000FF"/>
              </a:solidFill>
              <a:latin typeface="Comic Sans MS" panose="030F0702030302020204" pitchFamily="66" charset="0"/>
            </a:endParaRPr>
          </a:p>
          <a:p>
            <a:pPr lvl="2"/>
            <a:r>
              <a:rPr lang="zh-CN" altLang="en-US" sz="2000" b="1" dirty="0" smtClean="0">
                <a:latin typeface="Comic Sans MS" panose="030F0702030302020204" pitchFamily="66" charset="0"/>
              </a:rPr>
              <a:t>处理每条转移指令都当作未发生转移</a:t>
            </a:r>
            <a:endParaRPr lang="en-US" altLang="zh-CN" sz="2000" b="1" dirty="0">
              <a:latin typeface="Comic Sans MS" panose="030F0702030302020204" pitchFamily="66" charset="0"/>
            </a:endParaRPr>
          </a:p>
          <a:p>
            <a:pPr lvl="1"/>
            <a:r>
              <a:rPr lang="zh-CN" altLang="en-US" sz="2400" b="1" dirty="0" smtClean="0">
                <a:solidFill>
                  <a:srgbClr val="0000FF"/>
                </a:solidFill>
                <a:latin typeface="Comic Sans MS" panose="030F0702030302020204" pitchFamily="66" charset="0"/>
                <a:sym typeface="+mn-ea"/>
              </a:rPr>
              <a:t>预测转移发生</a:t>
            </a:r>
            <a:r>
              <a:rPr lang="en-US" altLang="zh-CN" sz="2400" dirty="0">
                <a:solidFill>
                  <a:srgbClr val="0000FF"/>
                </a:solidFill>
                <a:latin typeface="Comic Sans MS" panose="030F0702030302020204" pitchFamily="66" charset="0"/>
              </a:rPr>
              <a:t>Predict-taken</a:t>
            </a:r>
            <a:endParaRPr lang="en-US" altLang="zh-CN" sz="2400" dirty="0">
              <a:solidFill>
                <a:srgbClr val="0000FF"/>
              </a:solidFill>
              <a:latin typeface="Comic Sans MS" panose="030F0702030302020204" pitchFamily="66" charset="0"/>
            </a:endParaRPr>
          </a:p>
          <a:p>
            <a:pPr lvl="2"/>
            <a:r>
              <a:rPr lang="en-US" altLang="zh-CN" sz="2000" dirty="0">
                <a:latin typeface="Comic Sans MS" panose="030F0702030302020204" pitchFamily="66" charset="0"/>
              </a:rPr>
              <a:t>Treat every branch as taken</a:t>
            </a:r>
            <a:endParaRPr lang="en-US" altLang="zh-CN" sz="2000" dirty="0">
              <a:latin typeface="Comic Sans MS" panose="030F0702030302020204" pitchFamily="66" charset="0"/>
            </a:endParaRPr>
          </a:p>
          <a:p>
            <a:pPr lvl="1"/>
            <a:r>
              <a:rPr lang="zh-CN" altLang="en-US" sz="2400" b="1" dirty="0">
                <a:solidFill>
                  <a:srgbClr val="0000FF"/>
                </a:solidFill>
                <a:latin typeface="Comic Sans MS" panose="030F0702030302020204" pitchFamily="66" charset="0"/>
                <a:sym typeface="+mn-ea"/>
              </a:rPr>
              <a:t>转移延迟</a:t>
            </a:r>
            <a:r>
              <a:rPr lang="en-US" altLang="zh-CN" sz="2400" dirty="0">
                <a:solidFill>
                  <a:srgbClr val="0000FF"/>
                </a:solidFill>
                <a:latin typeface="Comic Sans MS" panose="030F0702030302020204" pitchFamily="66" charset="0"/>
              </a:rPr>
              <a:t>Delayed branch </a:t>
            </a:r>
            <a:endParaRPr lang="zh-CN" altLang="en-US" sz="2400" b="1" dirty="0">
              <a:solidFill>
                <a:srgbClr val="0000FF"/>
              </a:solidFill>
              <a:latin typeface="Comic Sans MS" panose="030F0702030302020204" pitchFamily="66" charset="0"/>
            </a:endParaRPr>
          </a:p>
          <a:p>
            <a:r>
              <a:rPr lang="zh-CN" altLang="en-US" sz="2800" b="1" dirty="0" smtClean="0">
                <a:latin typeface="Comic Sans MS" panose="030F0702030302020204" pitchFamily="66" charset="0"/>
                <a:sym typeface="+mn-ea"/>
              </a:rPr>
              <a:t>注意</a:t>
            </a:r>
            <a:r>
              <a:rPr lang="en-US" altLang="zh-CN" sz="2800" dirty="0">
                <a:latin typeface="Comic Sans MS" panose="030F0702030302020204" pitchFamily="66" charset="0"/>
              </a:rPr>
              <a:t>:</a:t>
            </a:r>
            <a:endParaRPr lang="en-US" altLang="zh-CN" sz="2800" dirty="0">
              <a:latin typeface="Comic Sans MS" panose="030F0702030302020204" pitchFamily="66" charset="0"/>
            </a:endParaRPr>
          </a:p>
          <a:p>
            <a:pPr lvl="1">
              <a:lnSpc>
                <a:spcPts val="3300"/>
              </a:lnSpc>
            </a:pPr>
            <a:r>
              <a:rPr lang="zh-CN" altLang="en-US" sz="2400" b="1" dirty="0" smtClean="0">
                <a:latin typeface="Comic Sans MS" panose="030F0702030302020204" pitchFamily="66" charset="0"/>
              </a:rPr>
              <a:t>以上任何一种方法都会使</a:t>
            </a:r>
            <a:r>
              <a:rPr lang="zh-CN" altLang="en-US" sz="2400" b="1" dirty="0" smtClean="0">
                <a:solidFill>
                  <a:srgbClr val="FF0000"/>
                </a:solidFill>
                <a:latin typeface="Comic Sans MS" panose="030F0702030302020204" pitchFamily="66" charset="0"/>
              </a:rPr>
              <a:t>硬件固定</a:t>
            </a:r>
            <a:endParaRPr lang="en-US" altLang="zh-CN" sz="2400" b="1" dirty="0">
              <a:solidFill>
                <a:srgbClr val="FF0000"/>
              </a:solidFill>
              <a:latin typeface="Comic Sans MS" panose="030F0702030302020204" pitchFamily="66" charset="0"/>
            </a:endParaRPr>
          </a:p>
          <a:p>
            <a:pPr lvl="1">
              <a:lnSpc>
                <a:spcPts val="3300"/>
              </a:lnSpc>
            </a:pPr>
            <a:r>
              <a:rPr lang="zh-CN" altLang="en-US" sz="2400" b="1" dirty="0" smtClean="0">
                <a:latin typeface="Comic Sans MS" panose="030F0702030302020204" pitchFamily="66" charset="0"/>
              </a:rPr>
              <a:t>编译时会根据</a:t>
            </a:r>
            <a:r>
              <a:rPr lang="zh-CN" altLang="en-US" sz="2400" b="1" i="1" dirty="0" smtClean="0">
                <a:solidFill>
                  <a:srgbClr val="C00000"/>
                </a:solidFill>
                <a:latin typeface="Comic Sans MS" panose="030F0702030302020204" pitchFamily="66" charset="0"/>
              </a:rPr>
              <a:t>硬件机制</a:t>
            </a:r>
            <a:r>
              <a:rPr lang="zh-CN" altLang="en-US" sz="2400" b="1" dirty="0" smtClean="0">
                <a:latin typeface="Comic Sans MS" panose="030F0702030302020204" pitchFamily="66" charset="0"/>
              </a:rPr>
              <a:t>和</a:t>
            </a:r>
            <a:r>
              <a:rPr lang="zh-CN" altLang="en-US" sz="2400" b="1" i="1" dirty="0" smtClean="0">
                <a:solidFill>
                  <a:srgbClr val="C00000"/>
                </a:solidFill>
                <a:latin typeface="Comic Sans MS" panose="030F0702030302020204" pitchFamily="66" charset="0"/>
              </a:rPr>
              <a:t>转移行为</a:t>
            </a:r>
            <a:r>
              <a:rPr lang="zh-CN" altLang="en-US" sz="2400" b="1" dirty="0" smtClean="0">
                <a:latin typeface="Comic Sans MS" panose="030F0702030302020204" pitchFamily="66" charset="0"/>
              </a:rPr>
              <a:t>对代码进行调度，以获取最佳性能</a:t>
            </a:r>
            <a:endParaRPr lang="en-US" altLang="zh-CN" sz="24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12090" y="274955"/>
            <a:ext cx="8721725" cy="1143000"/>
          </a:xfrm>
        </p:spPr>
        <p:txBody>
          <a:bodyPr>
            <a:normAutofit/>
          </a:bodyPr>
          <a:lstStyle/>
          <a:p>
            <a:r>
              <a:rPr lang="zh-CN" altLang="en-US" b="1" dirty="0" smtClean="0">
                <a:solidFill>
                  <a:srgbClr val="FF0000"/>
                </a:solidFill>
                <a:sym typeface="+mn-ea"/>
              </a:rPr>
              <a:t>回忆：插入</a:t>
            </a:r>
            <a:r>
              <a:rPr lang="en-US" altLang="zh-CN" b="1" dirty="0" smtClean="0">
                <a:solidFill>
                  <a:srgbClr val="FF0000"/>
                </a:solidFill>
                <a:sym typeface="+mn-ea"/>
              </a:rPr>
              <a:t> stalls</a:t>
            </a:r>
            <a:r>
              <a:rPr lang="zh-CN" altLang="en-US" b="1" dirty="0" smtClean="0">
                <a:solidFill>
                  <a:srgbClr val="FF0000"/>
                </a:solidFill>
                <a:sym typeface="+mn-ea"/>
              </a:rPr>
              <a:t>解决冒险</a:t>
            </a:r>
            <a:r>
              <a:rPr lang="en-US" altLang="zh-CN" b="1" dirty="0" smtClean="0">
                <a:solidFill>
                  <a:srgbClr val="FF0000"/>
                </a:solidFill>
                <a:sym typeface="+mn-ea"/>
              </a:rPr>
              <a:t> </a:t>
            </a:r>
            <a:endParaRPr lang="en-US" altLang="zh-CN">
              <a:solidFill>
                <a:srgbClr val="FF0000"/>
              </a:solidFill>
            </a:endParaRPr>
          </a:p>
        </p:txBody>
      </p:sp>
      <p:grpSp>
        <p:nvGrpSpPr>
          <p:cNvPr id="2" name="Group 8"/>
          <p:cNvGrpSpPr/>
          <p:nvPr/>
        </p:nvGrpSpPr>
        <p:grpSpPr bwMode="auto">
          <a:xfrm>
            <a:off x="179512" y="1628800"/>
            <a:ext cx="8640960" cy="5046638"/>
            <a:chOff x="0" y="840"/>
            <a:chExt cx="5760" cy="3480"/>
          </a:xfrm>
        </p:grpSpPr>
        <p:grpSp>
          <p:nvGrpSpPr>
            <p:cNvPr id="3" name="Group 6"/>
            <p:cNvGrpSpPr/>
            <p:nvPr/>
          </p:nvGrpSpPr>
          <p:grpSpPr bwMode="auto">
            <a:xfrm>
              <a:off x="0" y="840"/>
              <a:ext cx="5760" cy="3480"/>
              <a:chOff x="0" y="840"/>
              <a:chExt cx="5760" cy="3480"/>
            </a:xfrm>
          </p:grpSpPr>
          <p:pic>
            <p:nvPicPr>
              <p:cNvPr id="102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40"/>
                <a:ext cx="5760" cy="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5"/>
              <p:cNvSpPr txBox="1">
                <a:spLocks noChangeArrowheads="1"/>
              </p:cNvSpPr>
              <p:nvPr/>
            </p:nvSpPr>
            <p:spPr bwMode="auto">
              <a:xfrm>
                <a:off x="22" y="3840"/>
                <a:ext cx="1238" cy="3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t>48 or 72</a:t>
                </a:r>
                <a:r>
                  <a:rPr lang="en-US" altLang="zh-CN"/>
                  <a:t>       </a:t>
                </a:r>
                <a:endParaRPr lang="en-US" altLang="zh-CN"/>
              </a:p>
            </p:txBody>
          </p:sp>
        </p:grpSp>
        <p:sp>
          <p:nvSpPr>
            <p:cNvPr id="10247" name="Text Box 7"/>
            <p:cNvSpPr txBox="1">
              <a:spLocks noChangeArrowheads="1"/>
            </p:cNvSpPr>
            <p:nvPr/>
          </p:nvSpPr>
          <p:spPr bwMode="auto">
            <a:xfrm>
              <a:off x="672" y="1776"/>
              <a:ext cx="336" cy="240"/>
            </a:xfrm>
            <a:prstGeom prst="rect">
              <a:avLst/>
            </a:prstGeom>
            <a:solidFill>
              <a:schemeClr val="bg1"/>
            </a:solidFill>
            <a:ln>
              <a:noFill/>
            </a:ln>
            <a:effectLst/>
            <a:extLst>
              <a:ext uri="{91240B29-F687-4F45-9708-019B960494DF}">
                <a14:hiddenLine xmlns:a14="http://schemas.microsoft.com/office/drawing/2010/main" w="19050">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r>
                <a:rPr lang="en-US" altLang="zh-CN" sz="1600" b="1"/>
                <a:t>24</a:t>
              </a:r>
              <a:endParaRPr lang="en-US" altLang="zh-CN" sz="1600" b="1"/>
            </a:p>
          </p:txBody>
        </p:sp>
      </p:grpSp>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050"/>
          <p:cNvSpPr>
            <a:spLocks noGrp="1" noChangeArrowheads="1"/>
          </p:cNvSpPr>
          <p:nvPr>
            <p:ph type="title"/>
          </p:nvPr>
        </p:nvSpPr>
        <p:spPr/>
        <p:txBody>
          <a:bodyPr/>
          <a:lstStyle/>
          <a:p>
            <a:r>
              <a:rPr lang="zh-CN" altLang="en-US" b="1" dirty="0" smtClean="0">
                <a:sym typeface="+mn-ea"/>
              </a:rPr>
              <a:t>流水线状态</a:t>
            </a:r>
            <a:endParaRPr lang="en-US" altLang="zh-CN"/>
          </a:p>
        </p:txBody>
      </p:sp>
      <p:graphicFrame>
        <p:nvGraphicFramePr>
          <p:cNvPr id="38975" name="Group 2111"/>
          <p:cNvGraphicFramePr>
            <a:graphicFrameLocks noGrp="1"/>
          </p:cNvGraphicFramePr>
          <p:nvPr/>
        </p:nvGraphicFramePr>
        <p:xfrm>
          <a:off x="304800" y="1752600"/>
          <a:ext cx="8534400" cy="1828800"/>
        </p:xfrm>
        <a:graphic>
          <a:graphicData uri="http://schemas.openxmlformats.org/drawingml/2006/table">
            <a:tbl>
              <a:tblPr/>
              <a:tblGrid>
                <a:gridCol w="2933700"/>
                <a:gridCol w="647700"/>
                <a:gridCol w="685800"/>
                <a:gridCol w="685800"/>
                <a:gridCol w="990600"/>
                <a:gridCol w="914400"/>
                <a:gridCol w="838200"/>
                <a:gridCol w="838200"/>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Branch instruction</a:t>
                      </a:r>
                      <a:endParaRPr kumimoji="1" lang="en-US" altLang="zh-CN" sz="18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Branch Successor</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stall</a:t>
                      </a:r>
                      <a:endPar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stall</a:t>
                      </a:r>
                      <a:endPar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45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Branch successor+1</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Branch successor+2</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Branch successor+3</a:t>
                      </a:r>
                      <a:endParaRPr kumimoji="1"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zh-CN" altLang="en-US" sz="4000" b="1" dirty="0" smtClean="0"/>
              <a:t>转移</a:t>
            </a:r>
            <a:r>
              <a:rPr lang="en-US" altLang="zh-CN" sz="4000" b="1" dirty="0" smtClean="0"/>
              <a:t>Stalls </a:t>
            </a:r>
            <a:r>
              <a:rPr lang="zh-CN" altLang="en-US" sz="4000" b="1" dirty="0" smtClean="0"/>
              <a:t>会造成大的性能损失</a:t>
            </a:r>
            <a:endParaRPr lang="en-US" altLang="zh-CN" sz="4000" b="1" dirty="0"/>
          </a:p>
        </p:txBody>
      </p:sp>
      <p:sp>
        <p:nvSpPr>
          <p:cNvPr id="11267" name="Rectangle 3"/>
          <p:cNvSpPr>
            <a:spLocks noGrp="1" noChangeArrowheads="1"/>
          </p:cNvSpPr>
          <p:nvPr>
            <p:ph type="body" idx="1"/>
          </p:nvPr>
        </p:nvSpPr>
        <p:spPr/>
        <p:txBody>
          <a:bodyPr>
            <a:normAutofit/>
          </a:bodyPr>
          <a:lstStyle/>
          <a:p>
            <a:r>
              <a:rPr lang="en-US" altLang="zh-CN" i="1" dirty="0">
                <a:solidFill>
                  <a:srgbClr val="000000"/>
                </a:solidFill>
                <a:latin typeface="Comic Sans MS" panose="030F0702030302020204" pitchFamily="66" charset="0"/>
              </a:rPr>
              <a:t>Problem:</a:t>
            </a:r>
            <a:endParaRPr lang="en-US" altLang="zh-CN" i="1" dirty="0">
              <a:solidFill>
                <a:srgbClr val="000000"/>
              </a:solidFill>
              <a:latin typeface="Comic Sans MS" panose="030F0702030302020204" pitchFamily="66" charset="0"/>
            </a:endParaRPr>
          </a:p>
          <a:p>
            <a:pPr lvl="1"/>
            <a:r>
              <a:rPr lang="zh-CN" altLang="en-US" b="1" i="1" dirty="0" smtClean="0">
                <a:solidFill>
                  <a:srgbClr val="000000"/>
                </a:solidFill>
                <a:latin typeface="Comic Sans MS" panose="030F0702030302020204" pitchFamily="66" charset="0"/>
              </a:rPr>
              <a:t>程序中有</a:t>
            </a:r>
            <a:r>
              <a:rPr lang="en-US" altLang="zh-CN" b="1" i="1" dirty="0" smtClean="0">
                <a:solidFill>
                  <a:srgbClr val="000000"/>
                </a:solidFill>
                <a:latin typeface="Comic Sans MS" panose="030F0702030302020204" pitchFamily="66" charset="0"/>
              </a:rPr>
              <a:t>30%</a:t>
            </a:r>
            <a:r>
              <a:rPr lang="zh-CN" altLang="en-US" b="1" i="1" dirty="0" smtClean="0">
                <a:solidFill>
                  <a:srgbClr val="000000"/>
                </a:solidFill>
                <a:latin typeface="Comic Sans MS" panose="030F0702030302020204" pitchFamily="66" charset="0"/>
              </a:rPr>
              <a:t>的转移频率，理想</a:t>
            </a:r>
            <a:r>
              <a:rPr lang="en-US" altLang="zh-CN" b="1" i="1" dirty="0" smtClean="0">
                <a:solidFill>
                  <a:srgbClr val="000000"/>
                </a:solidFill>
                <a:latin typeface="Comic Sans MS" panose="030F0702030302020204" pitchFamily="66" charset="0"/>
              </a:rPr>
              <a:t>CPI</a:t>
            </a:r>
            <a:r>
              <a:rPr lang="zh-CN" altLang="en-US" b="1" i="1" dirty="0" smtClean="0">
                <a:solidFill>
                  <a:srgbClr val="000000"/>
                </a:solidFill>
                <a:latin typeface="Comic Sans MS" panose="030F0702030302020204" pitchFamily="66" charset="0"/>
              </a:rPr>
              <a:t>为</a:t>
            </a:r>
            <a:r>
              <a:rPr lang="en-US" altLang="zh-CN" b="1" i="1" dirty="0" smtClean="0">
                <a:solidFill>
                  <a:srgbClr val="000000"/>
                </a:solidFill>
                <a:latin typeface="Comic Sans MS" panose="030F0702030302020204" pitchFamily="66" charset="0"/>
              </a:rPr>
              <a:t>1</a:t>
            </a:r>
            <a:r>
              <a:rPr lang="zh-CN" altLang="en-US" b="1" i="1" dirty="0" smtClean="0">
                <a:solidFill>
                  <a:srgbClr val="000000"/>
                </a:solidFill>
                <a:latin typeface="Comic Sans MS" panose="030F0702030302020204" pitchFamily="66" charset="0"/>
              </a:rPr>
              <a:t>，插入</a:t>
            </a:r>
            <a:r>
              <a:rPr lang="en-US" altLang="zh-CN" b="1" i="1" dirty="0" smtClean="0">
                <a:solidFill>
                  <a:srgbClr val="000000"/>
                </a:solidFill>
                <a:latin typeface="Comic Sans MS" panose="030F0702030302020204" pitchFamily="66" charset="0"/>
              </a:rPr>
              <a:t>stalls</a:t>
            </a:r>
            <a:r>
              <a:rPr lang="zh-CN" altLang="en-US" b="1" i="1" dirty="0" smtClean="0">
                <a:solidFill>
                  <a:srgbClr val="000000"/>
                </a:solidFill>
                <a:latin typeface="Comic Sans MS" panose="030F0702030302020204" pitchFamily="66" charset="0"/>
              </a:rPr>
              <a:t>后的性能是多少？</a:t>
            </a:r>
            <a:endParaRPr lang="en-US" altLang="zh-CN" b="1" i="1" dirty="0">
              <a:solidFill>
                <a:srgbClr val="000000"/>
              </a:solidFill>
              <a:latin typeface="Comic Sans MS" panose="030F0702030302020204" pitchFamily="66" charset="0"/>
            </a:endParaRPr>
          </a:p>
          <a:p>
            <a:endParaRPr lang="en-US" altLang="zh-CN" dirty="0">
              <a:solidFill>
                <a:srgbClr val="000000"/>
              </a:solidFill>
              <a:latin typeface="Comic Sans MS" panose="030F0702030302020204" pitchFamily="66" charset="0"/>
            </a:endParaRPr>
          </a:p>
          <a:p>
            <a:r>
              <a:rPr lang="en-US" altLang="zh-CN" dirty="0">
                <a:solidFill>
                  <a:srgbClr val="000000"/>
                </a:solidFill>
                <a:latin typeface="Comic Sans MS" panose="030F0702030302020204" pitchFamily="66" charset="0"/>
              </a:rPr>
              <a:t>Answer:</a:t>
            </a:r>
            <a:endParaRPr lang="en-US" altLang="zh-CN" dirty="0">
              <a:solidFill>
                <a:srgbClr val="000000"/>
              </a:solidFill>
              <a:latin typeface="Comic Sans MS" panose="030F0702030302020204" pitchFamily="66" charset="0"/>
            </a:endParaRPr>
          </a:p>
          <a:p>
            <a:pPr lvl="1"/>
            <a:r>
              <a:rPr lang="en-US" altLang="zh-CN" dirty="0">
                <a:solidFill>
                  <a:srgbClr val="000000"/>
                </a:solidFill>
                <a:latin typeface="Comic Sans MS" panose="030F0702030302020204" pitchFamily="66" charset="0"/>
              </a:rPr>
              <a:t>CPI = 1+30%</a:t>
            </a:r>
            <a:r>
              <a:rPr lang="en-US" altLang="zh-CN" dirty="0">
                <a:solidFill>
                  <a:srgbClr val="000000"/>
                </a:solidFill>
                <a:latin typeface="Comic Sans MS" panose="030F0702030302020204" pitchFamily="66" charset="0"/>
                <a:sym typeface="Symbol" panose="05050102010706020507" pitchFamily="18" charset="2"/>
              </a:rPr>
              <a:t></a:t>
            </a:r>
            <a:r>
              <a:rPr lang="zh-CN" altLang="en-US" dirty="0">
                <a:solidFill>
                  <a:srgbClr val="000000"/>
                </a:solidFill>
                <a:latin typeface="Comic Sans MS" panose="030F0702030302020204" pitchFamily="66" charset="0"/>
                <a:sym typeface="Symbol" panose="05050102010706020507" pitchFamily="18" charset="2"/>
              </a:rPr>
              <a:t>３＝</a:t>
            </a:r>
            <a:r>
              <a:rPr lang="en-US" altLang="zh-CN" dirty="0">
                <a:solidFill>
                  <a:srgbClr val="000000"/>
                </a:solidFill>
                <a:latin typeface="Comic Sans MS" panose="030F0702030302020204" pitchFamily="66" charset="0"/>
              </a:rPr>
              <a:t>1.9</a:t>
            </a:r>
            <a:endParaRPr lang="en-US" altLang="zh-CN" dirty="0">
              <a:solidFill>
                <a:srgbClr val="000000"/>
              </a:solidFill>
              <a:latin typeface="Comic Sans MS" panose="030F0702030302020204" pitchFamily="66" charset="0"/>
            </a:endParaRPr>
          </a:p>
          <a:p>
            <a:pPr lvl="1"/>
            <a:r>
              <a:rPr lang="zh-CN" altLang="en-US" b="1" dirty="0" smtClean="0">
                <a:solidFill>
                  <a:srgbClr val="000000"/>
                </a:solidFill>
                <a:latin typeface="Comic Sans MS" panose="030F0702030302020204" pitchFamily="66" charset="0"/>
              </a:rPr>
              <a:t>这种方法得到的性能大约只有理想性能的</a:t>
            </a:r>
            <a:r>
              <a:rPr lang="zh-CN" altLang="en-US" b="1" dirty="0" smtClean="0">
                <a:solidFill>
                  <a:srgbClr val="C00000"/>
                </a:solidFill>
                <a:latin typeface="Comic Sans MS" panose="030F0702030302020204" pitchFamily="66" charset="0"/>
              </a:rPr>
              <a:t>一半</a:t>
            </a:r>
            <a:r>
              <a:rPr lang="zh-CN" altLang="en-US" b="1" dirty="0" smtClean="0">
                <a:solidFill>
                  <a:srgbClr val="000000"/>
                </a:solidFill>
                <a:latin typeface="Comic Sans MS" panose="030F0702030302020204" pitchFamily="66" charset="0"/>
              </a:rPr>
              <a:t>。</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73025" y="131445"/>
            <a:ext cx="8995410" cy="1143000"/>
          </a:xfrm>
        </p:spPr>
        <p:txBody>
          <a:bodyPr>
            <a:noAutofit/>
          </a:bodyPr>
          <a:lstStyle/>
          <a:p>
            <a:r>
              <a:rPr lang="zh-CN" altLang="en-US" sz="3200" b="1" dirty="0" smtClean="0">
                <a:solidFill>
                  <a:srgbClr val="FF0000"/>
                </a:solidFill>
              </a:rPr>
              <a:t>总是停顿</a:t>
            </a:r>
            <a:r>
              <a:rPr lang="en-US" altLang="zh-CN" sz="3200" b="1" dirty="0" smtClean="0">
                <a:solidFill>
                  <a:srgbClr val="FF0000"/>
                </a:solidFill>
              </a:rPr>
              <a:t>——</a:t>
            </a:r>
            <a:r>
              <a:rPr lang="zh-CN" altLang="en-US" sz="3200" b="1" dirty="0" smtClean="0">
                <a:solidFill>
                  <a:srgbClr val="FF0000"/>
                </a:solidFill>
              </a:rPr>
              <a:t>降低了转移不发生</a:t>
            </a:r>
            <a:r>
              <a:rPr lang="en-US" altLang="zh-CN" sz="3200" dirty="0">
                <a:solidFill>
                  <a:srgbClr val="0070C0"/>
                </a:solidFill>
                <a:sym typeface="+mn-ea"/>
              </a:rPr>
              <a:t>Not- taken</a:t>
            </a:r>
            <a:r>
              <a:rPr lang="zh-CN" altLang="en-US" sz="3200" b="1" dirty="0" smtClean="0">
                <a:solidFill>
                  <a:srgbClr val="FF0000"/>
                </a:solidFill>
              </a:rPr>
              <a:t>的性能</a:t>
            </a:r>
            <a:endParaRPr lang="zh-CN" altLang="en-US" sz="3200" b="1" dirty="0" smtClean="0">
              <a:solidFill>
                <a:srgbClr val="FF0000"/>
              </a:solidFill>
            </a:endParaRPr>
          </a:p>
        </p:txBody>
      </p:sp>
      <p:sp>
        <p:nvSpPr>
          <p:cNvPr id="33797" name="Oval 5"/>
          <p:cNvSpPr>
            <a:spLocks noChangeArrowheads="1"/>
          </p:cNvSpPr>
          <p:nvPr/>
        </p:nvSpPr>
        <p:spPr bwMode="auto">
          <a:xfrm>
            <a:off x="2590800" y="3352800"/>
            <a:ext cx="685800" cy="609600"/>
          </a:xfrm>
          <a:prstGeom prst="ellipse">
            <a:avLst/>
          </a:prstGeom>
          <a:noFill/>
          <a:ln w="28575">
            <a:solidFill>
              <a:srgbClr val="00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7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447800"/>
            <a:ext cx="8562975" cy="4953000"/>
          </a:xfrm>
          <a:prstGeom prst="rect">
            <a:avLst/>
          </a:prstGeom>
          <a:solidFill>
            <a:srgbClr val="FFFFFF"/>
          </a:solidFill>
          <a:ln>
            <a:noFill/>
          </a:ln>
          <a:effectLst/>
        </p:spPr>
      </p:pic>
      <p:sp>
        <p:nvSpPr>
          <p:cNvPr id="33798" name="Text Box 6"/>
          <p:cNvSpPr txBox="1">
            <a:spLocks noChangeArrowheads="1"/>
          </p:cNvSpPr>
          <p:nvPr/>
        </p:nvSpPr>
        <p:spPr bwMode="auto">
          <a:xfrm>
            <a:off x="1255713" y="2778125"/>
            <a:ext cx="533400" cy="381000"/>
          </a:xfrm>
          <a:prstGeom prst="rect">
            <a:avLst/>
          </a:prstGeom>
          <a:solidFill>
            <a:srgbClr val="FFFFFF"/>
          </a:solidFill>
          <a:ln>
            <a:noFill/>
          </a:ln>
          <a:effectLst/>
        </p:spPr>
        <p:txBody>
          <a:bodyPr lIns="36000"/>
          <a:lstStyle/>
          <a:p>
            <a:pPr marL="342900" indent="-342900"/>
            <a:r>
              <a:rPr lang="en-US" altLang="zh-CN" sz="1600" b="1"/>
              <a:t>24</a:t>
            </a:r>
            <a:endParaRPr lang="en-US" altLang="zh-CN" sz="1600" b="1"/>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zh-CN" altLang="en-US" b="1" dirty="0" smtClean="0">
                <a:solidFill>
                  <a:srgbClr val="FF0000"/>
                </a:solidFill>
              </a:rPr>
              <a:t>假设转移</a:t>
            </a:r>
            <a:r>
              <a:rPr lang="zh-CN" altLang="en-US" b="1" dirty="0" smtClean="0">
                <a:solidFill>
                  <a:srgbClr val="0070C0"/>
                </a:solidFill>
              </a:rPr>
              <a:t>不</a:t>
            </a:r>
            <a:r>
              <a:rPr lang="zh-CN" altLang="en-US" b="1" dirty="0" smtClean="0">
                <a:solidFill>
                  <a:srgbClr val="FF0000"/>
                </a:solidFill>
              </a:rPr>
              <a:t>发生会怎样？</a:t>
            </a:r>
            <a:endParaRPr lang="en-US" altLang="zh-CN" b="1" dirty="0">
              <a:solidFill>
                <a:srgbClr val="FF0000"/>
              </a:solidFill>
            </a:endParaRPr>
          </a:p>
        </p:txBody>
      </p:sp>
      <p:sp>
        <p:nvSpPr>
          <p:cNvPr id="12291" name="Rectangle 3"/>
          <p:cNvSpPr>
            <a:spLocks noGrp="1" noChangeArrowheads="1"/>
          </p:cNvSpPr>
          <p:nvPr>
            <p:ph type="body" idx="1"/>
          </p:nvPr>
        </p:nvSpPr>
        <p:spPr/>
        <p:txBody>
          <a:bodyPr/>
          <a:lstStyle/>
          <a:p>
            <a:endParaRPr lang="zh-CN" altLang="zh-CN"/>
          </a:p>
        </p:txBody>
      </p:sp>
      <p:grpSp>
        <p:nvGrpSpPr>
          <p:cNvPr id="2" name="Group 9"/>
          <p:cNvGrpSpPr/>
          <p:nvPr/>
        </p:nvGrpSpPr>
        <p:grpSpPr bwMode="auto">
          <a:xfrm>
            <a:off x="0" y="1371600"/>
            <a:ext cx="9144000" cy="5486400"/>
            <a:chOff x="0" y="864"/>
            <a:chExt cx="5760" cy="3456"/>
          </a:xfrm>
        </p:grpSpPr>
        <p:pic>
          <p:nvPicPr>
            <p:cNvPr id="122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64"/>
              <a:ext cx="5760" cy="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5" name="Text Box 7"/>
            <p:cNvSpPr txBox="1">
              <a:spLocks noChangeArrowheads="1"/>
            </p:cNvSpPr>
            <p:nvPr/>
          </p:nvSpPr>
          <p:spPr bwMode="auto">
            <a:xfrm>
              <a:off x="672" y="1824"/>
              <a:ext cx="290" cy="240"/>
            </a:xfrm>
            <a:prstGeom prst="rect">
              <a:avLst/>
            </a:prstGeom>
            <a:solidFill>
              <a:srgbClr val="FFFFFF"/>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latin typeface="Comic Sans MS" panose="030F0702030302020204" pitchFamily="66" charset="0"/>
                </a:rPr>
                <a:t>24</a:t>
              </a:r>
              <a:endParaRPr lang="en-US" altLang="zh-CN" sz="1600" b="1" dirty="0">
                <a:latin typeface="Comic Sans MS" panose="030F0702030302020204" pitchFamily="66" charset="0"/>
              </a:endParaRPr>
            </a:p>
          </p:txBody>
        </p:sp>
      </p:gr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72008" y="836712"/>
            <a:ext cx="7772400" cy="803275"/>
          </a:xfrm>
        </p:spPr>
        <p:txBody>
          <a:bodyPr>
            <a:normAutofit/>
          </a:bodyPr>
          <a:lstStyle/>
          <a:p>
            <a:pPr fontAlgn="auto">
              <a:spcAft>
                <a:spcPts val="0"/>
              </a:spcAft>
              <a:defRPr/>
            </a:pPr>
            <a:r>
              <a:rPr lang="zh-CN" altLang="en-US" sz="2800" dirty="0" smtClean="0">
                <a:latin typeface="华文中宋" panose="02010600040101010101" pitchFamily="2" charset="-122"/>
                <a:ea typeface="华文中宋" panose="02010600040101010101" pitchFamily="2" charset="-122"/>
              </a:rPr>
              <a:t>流水线的分类</a:t>
            </a:r>
            <a:endParaRPr lang="zh-CN" altLang="en-US" sz="2800" dirty="0" smtClean="0">
              <a:latin typeface="华文中宋" panose="02010600040101010101" pitchFamily="2" charset="-122"/>
              <a:ea typeface="华文中宋" panose="02010600040101010101" pitchFamily="2" charset="-122"/>
            </a:endParaRPr>
          </a:p>
        </p:txBody>
      </p:sp>
      <p:sp>
        <p:nvSpPr>
          <p:cNvPr id="2355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A94AB64A-DD2C-424F-8827-A0280C7DC504}" type="slidenum">
              <a:rPr lang="en-US" altLang="zh-CN" sz="1400">
                <a:solidFill>
                  <a:srgbClr val="FFFFFF"/>
                </a:solidFill>
              </a:rPr>
            </a:fld>
            <a:endParaRPr lang="en-US" altLang="zh-CN" sz="1400">
              <a:solidFill>
                <a:srgbClr val="FFFFFF"/>
              </a:solidFill>
            </a:endParaRPr>
          </a:p>
        </p:txBody>
      </p:sp>
      <p:sp>
        <p:nvSpPr>
          <p:cNvPr id="23556" name="Rectangle 5"/>
          <p:cNvSpPr>
            <a:spLocks noChangeArrowheads="1"/>
          </p:cNvSpPr>
          <p:nvPr/>
        </p:nvSpPr>
        <p:spPr bwMode="auto">
          <a:xfrm>
            <a:off x="387102" y="1450608"/>
            <a:ext cx="8361362"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pPr>
            <a:r>
              <a:rPr lang="en-US" altLang="zh-CN" sz="2800" dirty="0">
                <a:latin typeface="华文中宋" panose="02010600040101010101" pitchFamily="2" charset="-122"/>
                <a:ea typeface="华文中宋" panose="02010600040101010101" pitchFamily="2" charset="-122"/>
              </a:rPr>
              <a:t>      </a:t>
            </a:r>
            <a:r>
              <a:rPr lang="zh-CN" altLang="en-US" dirty="0" smtClean="0">
                <a:latin typeface="华文中宋" panose="02010600040101010101" pitchFamily="2" charset="-122"/>
                <a:ea typeface="华文中宋" panose="02010600040101010101" pitchFamily="2" charset="-122"/>
              </a:rPr>
              <a:t>流水线</a:t>
            </a:r>
            <a:r>
              <a:rPr lang="zh-CN" altLang="en-US" dirty="0">
                <a:latin typeface="华文中宋" panose="02010600040101010101" pitchFamily="2" charset="-122"/>
                <a:ea typeface="华文中宋" panose="02010600040101010101" pitchFamily="2" charset="-122"/>
              </a:rPr>
              <a:t>可按不同的观点进行分类，一般来说流水线可以分为以下几个类型。</a:t>
            </a:r>
            <a:endParaRPr lang="zh-CN" altLang="en-US" dirty="0">
              <a:latin typeface="华文中宋" panose="02010600040101010101" pitchFamily="2" charset="-122"/>
              <a:ea typeface="华文中宋" panose="02010600040101010101" pitchFamily="2" charset="-122"/>
            </a:endParaRPr>
          </a:p>
        </p:txBody>
      </p:sp>
      <p:sp>
        <p:nvSpPr>
          <p:cNvPr id="23557" name="Rectangle 6"/>
          <p:cNvSpPr>
            <a:spLocks noChangeArrowheads="1"/>
          </p:cNvSpPr>
          <p:nvPr/>
        </p:nvSpPr>
        <p:spPr bwMode="auto">
          <a:xfrm>
            <a:off x="179388" y="2662987"/>
            <a:ext cx="8642350" cy="173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2667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lnSpc>
                <a:spcPct val="150000"/>
              </a:lnSpc>
            </a:pP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）按各过程段用时是否相等分类</a:t>
            </a:r>
            <a:endParaRPr lang="zh-CN" altLang="en-US" dirty="0">
              <a:latin typeface="华文中宋" panose="02010600040101010101" pitchFamily="2" charset="-122"/>
              <a:ea typeface="华文中宋" panose="02010600040101010101" pitchFamily="2" charset="-122"/>
            </a:endParaRPr>
          </a:p>
          <a:p>
            <a:pPr algn="l">
              <a:lnSpc>
                <a:spcPct val="150000"/>
              </a:lnSpc>
            </a:pPr>
            <a:r>
              <a:rPr lang="zh-CN" altLang="en-US" dirty="0">
                <a:latin typeface="华文中宋" panose="02010600040101010101" pitchFamily="2" charset="-122"/>
                <a:ea typeface="华文中宋" panose="02010600040101010101" pitchFamily="2" charset="-122"/>
              </a:rPr>
              <a:t>   流水线按各过程段用时是否相等可分为</a:t>
            </a:r>
            <a:r>
              <a:rPr lang="zh-CN" altLang="en-US" u="sng" dirty="0">
                <a:solidFill>
                  <a:srgbClr val="FF9900"/>
                </a:solidFill>
                <a:latin typeface="华文中宋" panose="02010600040101010101" pitchFamily="2" charset="-122"/>
                <a:ea typeface="华文中宋" panose="02010600040101010101" pitchFamily="2" charset="-122"/>
              </a:rPr>
              <a:t>均匀流水线</a:t>
            </a:r>
            <a:r>
              <a:rPr lang="zh-CN" altLang="en-US" dirty="0">
                <a:latin typeface="华文中宋" panose="02010600040101010101" pitchFamily="2" charset="-122"/>
                <a:ea typeface="华文中宋" panose="02010600040101010101" pitchFamily="2" charset="-122"/>
              </a:rPr>
              <a:t>和</a:t>
            </a:r>
            <a:r>
              <a:rPr lang="zh-CN" altLang="en-US" u="sng" dirty="0">
                <a:solidFill>
                  <a:srgbClr val="FF9900"/>
                </a:solidFill>
                <a:latin typeface="华文中宋" panose="02010600040101010101" pitchFamily="2" charset="-122"/>
                <a:ea typeface="华文中宋" panose="02010600040101010101" pitchFamily="2" charset="-122"/>
              </a:rPr>
              <a:t>非均匀流水线</a:t>
            </a:r>
            <a:r>
              <a:rPr lang="zh-CN" altLang="en-US" dirty="0">
                <a:latin typeface="华文中宋" panose="02010600040101010101" pitchFamily="2" charset="-122"/>
                <a:ea typeface="华文中宋" panose="02010600040101010101" pitchFamily="2" charset="-122"/>
              </a:rPr>
              <a:t>两种。</a:t>
            </a:r>
            <a:endParaRPr lang="zh-CN" altLang="en-US" dirty="0">
              <a:latin typeface="华文中宋" panose="02010600040101010101" pitchFamily="2" charset="-122"/>
              <a:ea typeface="华文中宋" panose="02010600040101010101" pitchFamily="2" charset="-122"/>
            </a:endParaRPr>
          </a:p>
        </p:txBody>
      </p:sp>
      <p:sp>
        <p:nvSpPr>
          <p:cNvPr id="23558" name="Rectangle 7"/>
          <p:cNvSpPr>
            <a:spLocks noChangeArrowheads="1"/>
          </p:cNvSpPr>
          <p:nvPr/>
        </p:nvSpPr>
        <p:spPr bwMode="auto">
          <a:xfrm>
            <a:off x="393402" y="4627984"/>
            <a:ext cx="734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  均匀流水线指的是各过程段用时全相等的流水线</a:t>
            </a:r>
            <a:endParaRPr lang="zh-CN" altLang="en-US" dirty="0">
              <a:latin typeface="华文中宋" panose="02010600040101010101" pitchFamily="2" charset="-122"/>
              <a:ea typeface="华文中宋" panose="02010600040101010101" pitchFamily="2" charset="-122"/>
            </a:endParaRPr>
          </a:p>
        </p:txBody>
      </p:sp>
      <p:sp>
        <p:nvSpPr>
          <p:cNvPr id="23559" name="Rectangle 40"/>
          <p:cNvSpPr>
            <a:spLocks noChangeArrowheads="1"/>
          </p:cNvSpPr>
          <p:nvPr/>
        </p:nvSpPr>
        <p:spPr bwMode="auto">
          <a:xfrm>
            <a:off x="350838" y="5276056"/>
            <a:ext cx="810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  非均匀流水线指的是各过程段用时不全相等的流水线 </a:t>
            </a:r>
            <a:endParaRPr lang="zh-CN" altLang="en-US" dirty="0">
              <a:latin typeface="华文中宋" panose="02010600040101010101" pitchFamily="2" charset="-122"/>
              <a:ea typeface="华文中宋" panose="02010600040101010101" pitchFamily="2" charset="-122"/>
            </a:endParaRPr>
          </a:p>
        </p:txBody>
      </p:sp>
      <p:sp>
        <p:nvSpPr>
          <p:cNvPr id="23560" name="Picture 8"/>
          <p:cNvSpPr>
            <a:spLocks noChangeAspect="1" noChangeArrowheads="1"/>
          </p:cNvSpPr>
          <p:nvPr/>
        </p:nvSpPr>
        <p:spPr bwMode="auto">
          <a:xfrm>
            <a:off x="1577975" y="4373563"/>
            <a:ext cx="6018213"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p>
        </p:txBody>
      </p:sp>
      <p:sp>
        <p:nvSpPr>
          <p:cNvPr id="23561" name="Picture 9"/>
          <p:cNvSpPr>
            <a:spLocks noChangeAspect="1" noChangeArrowheads="1"/>
          </p:cNvSpPr>
          <p:nvPr/>
        </p:nvSpPr>
        <p:spPr bwMode="auto">
          <a:xfrm>
            <a:off x="1238568" y="5979795"/>
            <a:ext cx="6697662"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p>
        </p:txBody>
      </p:sp>
      <p:sp>
        <p:nvSpPr>
          <p:cNvPr id="11" name="Title 8"/>
          <p:cNvSpPr txBox="1"/>
          <p:nvPr/>
        </p:nvSpPr>
        <p:spPr>
          <a:xfrm>
            <a:off x="107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071538" y="-143510"/>
            <a:ext cx="7729566" cy="1143000"/>
          </a:xfrm>
        </p:spPr>
        <p:txBody>
          <a:bodyPr>
            <a:normAutofit fontScale="90000"/>
          </a:bodyPr>
          <a:lstStyle/>
          <a:p>
            <a:br>
              <a:rPr lang="en-US" altLang="zh-CN" sz="4000" dirty="0">
                <a:solidFill>
                  <a:srgbClr val="00B050"/>
                </a:solidFill>
                <a:latin typeface="Comic Sans MS" panose="030F0702030302020204" pitchFamily="66" charset="0"/>
                <a:sym typeface="+mn-ea"/>
              </a:rPr>
            </a:br>
            <a:r>
              <a:rPr lang="zh-CN" altLang="en-US" sz="4000" b="1" dirty="0" smtClean="0">
                <a:solidFill>
                  <a:srgbClr val="FF0000"/>
                </a:solidFill>
              </a:rPr>
              <a:t>转移不发生（</a:t>
            </a:r>
            <a:r>
              <a:rPr lang="en-US" altLang="zh-CN" sz="3200" dirty="0">
                <a:solidFill>
                  <a:srgbClr val="00B050"/>
                </a:solidFill>
                <a:latin typeface="Comic Sans MS" panose="030F0702030302020204" pitchFamily="66" charset="0"/>
                <a:sym typeface="+mn-ea"/>
              </a:rPr>
              <a:t>Predict-not-taken</a:t>
            </a:r>
            <a:r>
              <a:rPr lang="zh-CN" altLang="en-US" sz="4000" b="1" dirty="0" smtClean="0">
                <a:solidFill>
                  <a:srgbClr val="FF0000"/>
                </a:solidFill>
              </a:rPr>
              <a:t>）</a:t>
            </a:r>
            <a:endParaRPr lang="en-US" altLang="zh-CN" sz="3200" dirty="0">
              <a:solidFill>
                <a:srgbClr val="FF0000"/>
              </a:solidFill>
            </a:endParaRPr>
          </a:p>
        </p:txBody>
      </p:sp>
      <p:sp>
        <p:nvSpPr>
          <p:cNvPr id="25603" name="Rectangle 3"/>
          <p:cNvSpPr>
            <a:spLocks noGrp="1" noChangeArrowheads="1"/>
          </p:cNvSpPr>
          <p:nvPr>
            <p:ph type="body" idx="1"/>
          </p:nvPr>
        </p:nvSpPr>
        <p:spPr>
          <a:xfrm>
            <a:off x="500034" y="1285860"/>
            <a:ext cx="8229600" cy="5043510"/>
          </a:xfrm>
        </p:spPr>
        <p:txBody>
          <a:bodyPr>
            <a:normAutofit/>
          </a:bodyPr>
          <a:lstStyle/>
          <a:p>
            <a:pPr>
              <a:lnSpc>
                <a:spcPts val="3100"/>
              </a:lnSpc>
            </a:pPr>
            <a:r>
              <a:rPr lang="zh-CN" altLang="en-US" b="1" dirty="0" smtClean="0">
                <a:latin typeface="Comic Sans MS" panose="030F0702030302020204" pitchFamily="66" charset="0"/>
                <a:sym typeface="+mn-ea"/>
              </a:rPr>
              <a:t>硬件实现</a:t>
            </a:r>
            <a:r>
              <a:rPr lang="en-US" altLang="zh-CN" dirty="0">
                <a:latin typeface="Comic Sans MS" panose="030F0702030302020204" pitchFamily="66" charset="0"/>
              </a:rPr>
              <a:t>:</a:t>
            </a:r>
            <a:endParaRPr lang="en-US" altLang="zh-CN" dirty="0">
              <a:latin typeface="Comic Sans MS" panose="030F0702030302020204" pitchFamily="66" charset="0"/>
            </a:endParaRPr>
          </a:p>
          <a:p>
            <a:pPr lvl="1">
              <a:lnSpc>
                <a:spcPts val="3100"/>
              </a:lnSpc>
            </a:pPr>
            <a:r>
              <a:rPr lang="zh-CN" altLang="en-US" b="1" dirty="0" smtClean="0">
                <a:solidFill>
                  <a:srgbClr val="0000FF"/>
                </a:solidFill>
                <a:latin typeface="Comic Sans MS" panose="030F0702030302020204" pitchFamily="66" charset="0"/>
              </a:rPr>
              <a:t>对每条转移指令都当作转移未选中处理</a:t>
            </a:r>
            <a:r>
              <a:rPr lang="en-US" altLang="zh-CN" b="1" dirty="0" smtClean="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(or as the formal instruction)</a:t>
            </a:r>
            <a:endParaRPr lang="en-US" altLang="zh-CN" dirty="0">
              <a:latin typeface="Comic Sans MS" panose="030F0702030302020204" pitchFamily="66" charset="0"/>
            </a:endParaRPr>
          </a:p>
          <a:p>
            <a:pPr lvl="2">
              <a:lnSpc>
                <a:spcPts val="3100"/>
              </a:lnSpc>
            </a:pPr>
            <a:r>
              <a:rPr lang="zh-CN" altLang="en-US" b="1" dirty="0" smtClean="0">
                <a:latin typeface="Comic Sans MS" panose="030F0702030302020204" pitchFamily="66" charset="0"/>
              </a:rPr>
              <a:t>当转移未选中时，取到的指令正好是要继续执行的，</a:t>
            </a:r>
            <a:r>
              <a:rPr lang="zh-CN" altLang="en-US" b="1" dirty="0" smtClean="0">
                <a:solidFill>
                  <a:srgbClr val="FF0000"/>
                </a:solidFill>
                <a:latin typeface="Comic Sans MS" panose="030F0702030302020204" pitchFamily="66" charset="0"/>
              </a:rPr>
              <a:t>没有任何停顿。</a:t>
            </a:r>
            <a:endParaRPr lang="en-US" altLang="zh-CN" dirty="0">
              <a:latin typeface="Comic Sans MS" panose="030F0702030302020204" pitchFamily="66" charset="0"/>
            </a:endParaRPr>
          </a:p>
          <a:p>
            <a:pPr lvl="2">
              <a:lnSpc>
                <a:spcPts val="3100"/>
              </a:lnSpc>
            </a:pPr>
            <a:r>
              <a:rPr lang="zh-CN" altLang="en-US" b="1" dirty="0" smtClean="0">
                <a:latin typeface="Comic Sans MS" panose="030F0702030302020204" pitchFamily="66" charset="0"/>
              </a:rPr>
              <a:t>如果转移选中，则重新取转移目标指令，此时引起</a:t>
            </a:r>
            <a:r>
              <a:rPr lang="en-US" altLang="zh-CN" b="1" dirty="0" smtClean="0">
                <a:solidFill>
                  <a:srgbClr val="FF0000"/>
                </a:solidFill>
                <a:latin typeface="Comic Sans MS" panose="030F0702030302020204" pitchFamily="66" charset="0"/>
              </a:rPr>
              <a:t>3</a:t>
            </a:r>
            <a:r>
              <a:rPr lang="zh-CN" altLang="en-US" b="1" dirty="0" smtClean="0">
                <a:latin typeface="Comic Sans MS" panose="030F0702030302020204" pitchFamily="66" charset="0"/>
              </a:rPr>
              <a:t>个</a:t>
            </a:r>
            <a:r>
              <a:rPr lang="en-US" altLang="zh-CN" b="1" dirty="0" smtClean="0">
                <a:latin typeface="Comic Sans MS" panose="030F0702030302020204" pitchFamily="66" charset="0"/>
              </a:rPr>
              <a:t>stall</a:t>
            </a:r>
            <a:r>
              <a:rPr lang="zh-CN" altLang="en-US" b="1" dirty="0" smtClean="0">
                <a:latin typeface="Comic Sans MS" panose="030F0702030302020204" pitchFamily="66" charset="0"/>
              </a:rPr>
              <a:t>。</a:t>
            </a:r>
            <a:r>
              <a:rPr lang="en-US" altLang="zh-CN" dirty="0" smtClean="0">
                <a:latin typeface="Comic Sans MS" panose="030F0702030302020204" pitchFamily="66" charset="0"/>
              </a:rPr>
              <a:t>(</a:t>
            </a:r>
            <a:r>
              <a:rPr lang="en-US" altLang="zh-CN" dirty="0" smtClean="0">
                <a:solidFill>
                  <a:srgbClr val="0000FF"/>
                </a:solidFill>
                <a:latin typeface="Comic Sans MS" panose="030F0702030302020204" pitchFamily="66" charset="0"/>
              </a:rPr>
              <a:t>should </a:t>
            </a:r>
            <a:r>
              <a:rPr lang="en-US" altLang="zh-CN" dirty="0">
                <a:solidFill>
                  <a:srgbClr val="0000FF"/>
                </a:solidFill>
                <a:latin typeface="Comic Sans MS" panose="030F0702030302020204" pitchFamily="66" charset="0"/>
              </a:rPr>
              <a:t>turn the fetched instruction into a no-op</a:t>
            </a:r>
            <a:r>
              <a:rPr lang="en-US" altLang="zh-CN" dirty="0">
                <a:latin typeface="Comic Sans MS" panose="030F0702030302020204" pitchFamily="66" charset="0"/>
              </a:rPr>
              <a:t>)</a:t>
            </a:r>
            <a:endParaRPr lang="en-US" altLang="zh-CN" dirty="0">
              <a:latin typeface="Comic Sans MS" panose="030F0702030302020204" pitchFamily="66" charset="0"/>
            </a:endParaRPr>
          </a:p>
          <a:p>
            <a:pPr>
              <a:lnSpc>
                <a:spcPts val="3100"/>
              </a:lnSpc>
            </a:pPr>
            <a:r>
              <a:rPr lang="zh-CN" altLang="en-US" b="1" dirty="0" smtClean="0">
                <a:latin typeface="Comic Sans MS" panose="030F0702030302020204" pitchFamily="66" charset="0"/>
                <a:sym typeface="+mn-ea"/>
              </a:rPr>
              <a:t>编译器</a:t>
            </a:r>
            <a:r>
              <a:rPr lang="en-US" altLang="zh-CN" dirty="0">
                <a:latin typeface="Comic Sans MS" panose="030F0702030302020204" pitchFamily="66" charset="0"/>
              </a:rPr>
              <a:t>:</a:t>
            </a:r>
            <a:endParaRPr lang="en-US" altLang="zh-CN" dirty="0">
              <a:latin typeface="Comic Sans MS" panose="030F0702030302020204" pitchFamily="66" charset="0"/>
            </a:endParaRPr>
          </a:p>
          <a:p>
            <a:pPr lvl="1">
              <a:lnSpc>
                <a:spcPts val="3100"/>
              </a:lnSpc>
            </a:pPr>
            <a:r>
              <a:rPr lang="zh-CN" altLang="en-US" b="1" dirty="0" smtClean="0">
                <a:latin typeface="Comic Sans MS" panose="030F0702030302020204" pitchFamily="66" charset="0"/>
              </a:rPr>
              <a:t>编译时，将使用频率最高的代码放在转移未选中路径上，改进性能。</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02883"/>
            <a:ext cx="8229600" cy="1143000"/>
          </a:xfrm>
        </p:spPr>
        <p:txBody>
          <a:bodyPr>
            <a:normAutofit fontScale="90000"/>
          </a:bodyPr>
          <a:lstStyle/>
          <a:p>
            <a:r>
              <a:rPr lang="en-US" altLang="zh-CN" sz="3600" dirty="0">
                <a:solidFill>
                  <a:srgbClr val="00B050"/>
                </a:solidFill>
                <a:latin typeface="Comic Sans MS" panose="030F0702030302020204" pitchFamily="66" charset="0"/>
                <a:sym typeface="+mn-ea"/>
              </a:rPr>
              <a:t>Predict-not-taken</a:t>
            </a:r>
            <a:br>
              <a:rPr lang="zh-CN" altLang="en-US" sz="4000" b="1" dirty="0" smtClean="0">
                <a:solidFill>
                  <a:srgbClr val="FF0000"/>
                </a:solidFill>
              </a:rPr>
            </a:br>
            <a:r>
              <a:rPr lang="zh-CN" altLang="en-US" sz="4000" b="1" dirty="0" smtClean="0">
                <a:solidFill>
                  <a:srgbClr val="FF0000"/>
                </a:solidFill>
              </a:rPr>
              <a:t>分析：如果转移是发生的会怎样？</a:t>
            </a:r>
            <a:endParaRPr lang="en-US" altLang="zh-CN" sz="4000" b="1" dirty="0">
              <a:solidFill>
                <a:srgbClr val="FF0000"/>
              </a:solidFill>
            </a:endParaRPr>
          </a:p>
        </p:txBody>
      </p:sp>
      <p:grpSp>
        <p:nvGrpSpPr>
          <p:cNvPr id="2" name="Group 11"/>
          <p:cNvGrpSpPr/>
          <p:nvPr/>
        </p:nvGrpSpPr>
        <p:grpSpPr bwMode="auto">
          <a:xfrm>
            <a:off x="304800" y="1447800"/>
            <a:ext cx="8439150" cy="4772025"/>
            <a:chOff x="192" y="912"/>
            <a:chExt cx="5316" cy="3006"/>
          </a:xfrm>
        </p:grpSpPr>
        <p:pic>
          <p:nvPicPr>
            <p:cNvPr id="317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912"/>
              <a:ext cx="5316" cy="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Text Box 5"/>
            <p:cNvSpPr txBox="1">
              <a:spLocks noChangeArrowheads="1"/>
            </p:cNvSpPr>
            <p:nvPr/>
          </p:nvSpPr>
          <p:spPr bwMode="auto">
            <a:xfrm>
              <a:off x="2016" y="1752"/>
              <a:ext cx="426" cy="168"/>
            </a:xfrm>
            <a:prstGeom prst="rect">
              <a:avLst/>
            </a:prstGeom>
            <a:solidFill>
              <a:srgbClr val="E8E200"/>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Comic Sans MS" panose="030F0702030302020204" pitchFamily="66" charset="0"/>
                </a:rPr>
                <a:t>24</a:t>
              </a:r>
              <a:endParaRPr lang="en-US" altLang="zh-CN" sz="1600" b="1">
                <a:latin typeface="Comic Sans MS" panose="030F0702030302020204" pitchFamily="66" charset="0"/>
              </a:endParaRPr>
            </a:p>
          </p:txBody>
        </p:sp>
      </p:gr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066800" y="161290"/>
            <a:ext cx="7696200" cy="990600"/>
          </a:xfrm>
        </p:spPr>
        <p:txBody>
          <a:bodyPr>
            <a:normAutofit fontScale="90000"/>
          </a:bodyPr>
          <a:lstStyle/>
          <a:p>
            <a:r>
              <a:rPr lang="en-US" altLang="zh-CN" sz="3600" dirty="0">
                <a:solidFill>
                  <a:srgbClr val="00B050"/>
                </a:solidFill>
                <a:latin typeface="Comic Sans MS" panose="030F0702030302020204" pitchFamily="66" charset="0"/>
                <a:sym typeface="+mn-ea"/>
              </a:rPr>
              <a:t>Predict-not-taken</a:t>
            </a:r>
            <a:br>
              <a:rPr lang="zh-CN" altLang="en-US" sz="4000" b="1" dirty="0" smtClean="0">
                <a:solidFill>
                  <a:srgbClr val="FF0000"/>
                </a:solidFill>
              </a:rPr>
            </a:br>
            <a:r>
              <a:rPr lang="zh-CN" altLang="en-US" sz="4000" b="1" dirty="0" smtClean="0">
                <a:solidFill>
                  <a:srgbClr val="FF0000"/>
                </a:solidFill>
              </a:rPr>
              <a:t>如果转移是发生的会怎样？</a:t>
            </a:r>
            <a:endParaRPr lang="en-US" altLang="zh-CN" sz="4000" b="1" dirty="0"/>
          </a:p>
        </p:txBody>
      </p:sp>
      <p:pic>
        <p:nvPicPr>
          <p:cNvPr id="3072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447800"/>
            <a:ext cx="8562975"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7" name="Text Box 7"/>
          <p:cNvSpPr txBox="1">
            <a:spLocks noGrp="1" noChangeArrowheads="1"/>
          </p:cNvSpPr>
          <p:nvPr>
            <p:ph type="body" idx="1"/>
          </p:nvPr>
        </p:nvSpPr>
        <p:spPr>
          <a:xfrm>
            <a:off x="1219200" y="2701925"/>
            <a:ext cx="533400" cy="381000"/>
          </a:xfrm>
          <a:solidFill>
            <a:schemeClr val="bg1"/>
          </a:solidFill>
          <a:extLst>
            <a:ext uri="{91240B29-F687-4F45-9708-019B960494DF}">
              <a14:hiddenLine xmlns:a14="http://schemas.microsoft.com/office/drawing/2010/main" w="19050">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spcBef>
                <a:spcPct val="0"/>
              </a:spcBef>
              <a:buFontTx/>
              <a:buNone/>
            </a:pPr>
            <a:r>
              <a:rPr lang="en-US" altLang="zh-CN" sz="1600" b="1">
                <a:latin typeface="Comic Sans MS" panose="030F0702030302020204" pitchFamily="66" charset="0"/>
              </a:rPr>
              <a:t>24</a:t>
            </a:r>
            <a:endParaRPr lang="en-US" altLang="zh-CN" sz="1600" b="1">
              <a:latin typeface="Comic Sans MS" panose="030F0702030302020204" pitchFamily="66"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372224" y="908719"/>
            <a:ext cx="8534400" cy="796255"/>
          </a:xfrm>
          <a:solidFill>
            <a:schemeClr val="accent6">
              <a:lumMod val="20000"/>
              <a:lumOff val="80000"/>
            </a:schemeClr>
          </a:solidFill>
        </p:spPr>
        <p:txBody>
          <a:bodyPr>
            <a:noAutofit/>
          </a:bodyPr>
          <a:lstStyle/>
          <a:p>
            <a:pPr>
              <a:lnSpc>
                <a:spcPts val="3200"/>
              </a:lnSpc>
            </a:pPr>
            <a:r>
              <a:rPr lang="zh-CN" altLang="en-US" sz="2400" b="1" dirty="0" smtClean="0">
                <a:latin typeface="Comic Sans MS" panose="030F0702030302020204" pitchFamily="66" charset="0"/>
              </a:rPr>
              <a:t>多数转移（</a:t>
            </a:r>
            <a:r>
              <a:rPr lang="en-US" altLang="zh-CN" sz="2400" b="1" dirty="0" smtClean="0">
                <a:latin typeface="Comic Sans MS" panose="030F0702030302020204" pitchFamily="66" charset="0"/>
              </a:rPr>
              <a:t>60%) </a:t>
            </a:r>
            <a:r>
              <a:rPr lang="zh-CN" altLang="en-US" sz="2400" b="1" dirty="0" smtClean="0">
                <a:latin typeface="Comic Sans MS" panose="030F0702030302020204" pitchFamily="66" charset="0"/>
              </a:rPr>
              <a:t>是选中的，似乎本该用转移选中更快。假定转移总是选中会怎样呢？</a:t>
            </a:r>
            <a:endParaRPr lang="en-US" altLang="zh-CN" sz="2400" b="1" dirty="0"/>
          </a:p>
        </p:txBody>
      </p:sp>
      <p:sp>
        <p:nvSpPr>
          <p:cNvPr id="34821" name="Rectangle 5"/>
          <p:cNvSpPr>
            <a:spLocks noChangeArrowheads="1"/>
          </p:cNvSpPr>
          <p:nvPr/>
        </p:nvSpPr>
        <p:spPr bwMode="auto">
          <a:xfrm>
            <a:off x="2171700" y="1704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2" name="组合 1"/>
          <p:cNvGrpSpPr/>
          <p:nvPr/>
        </p:nvGrpSpPr>
        <p:grpSpPr>
          <a:xfrm>
            <a:off x="300216" y="1844824"/>
            <a:ext cx="9055224" cy="5008944"/>
            <a:chOff x="300216" y="1564417"/>
            <a:chExt cx="9055224" cy="5289351"/>
          </a:xfrm>
        </p:grpSpPr>
        <p:graphicFrame>
          <p:nvGraphicFramePr>
            <p:cNvPr id="7" name="Object 4"/>
            <p:cNvGraphicFramePr>
              <a:graphicFrameLocks noChangeAspect="1"/>
            </p:cNvGraphicFramePr>
            <p:nvPr/>
          </p:nvGraphicFramePr>
          <p:xfrm>
            <a:off x="300216" y="1564417"/>
            <a:ext cx="8382000" cy="4876800"/>
          </p:xfrm>
          <a:graphic>
            <a:graphicData uri="http://schemas.openxmlformats.org/presentationml/2006/ole">
              <mc:AlternateContent xmlns:mc="http://schemas.openxmlformats.org/markup-compatibility/2006">
                <mc:Choice xmlns:v="urn:schemas-microsoft-com:vml" Requires="v">
                  <p:oleObj spid="_x0000_s127114" name="Picture" r:id="rId1" imgW="14859000" imgH="10353675" progId="Word.Picture.8">
                    <p:embed/>
                  </p:oleObj>
                </mc:Choice>
                <mc:Fallback>
                  <p:oleObj name="Picture" r:id="rId1" imgW="14859000" imgH="10353675" progId="Word.Picture.8">
                    <p:embed/>
                    <p:pic>
                      <p:nvPicPr>
                        <p:cNvPr id="0" name="图片 127113"/>
                        <p:cNvPicPr>
                          <a:picLocks noChangeAspect="1" noChangeArrowheads="1"/>
                        </p:cNvPicPr>
                        <p:nvPr/>
                      </p:nvPicPr>
                      <p:blipFill>
                        <a:blip r:embed="rId2"/>
                        <a:srcRect/>
                        <a:stretch>
                          <a:fillRect/>
                        </a:stretch>
                      </p:blipFill>
                      <p:spPr bwMode="auto">
                        <a:xfrm>
                          <a:off x="300216" y="1564417"/>
                          <a:ext cx="8382000" cy="4876800"/>
                        </a:xfrm>
                        <a:prstGeom prst="rect">
                          <a:avLst/>
                        </a:prstGeom>
                        <a:noFill/>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8" name="TextBox 7"/>
            <p:cNvSpPr txBox="1"/>
            <p:nvPr/>
          </p:nvSpPr>
          <p:spPr>
            <a:xfrm>
              <a:off x="750992" y="6392103"/>
              <a:ext cx="8604448" cy="461665"/>
            </a:xfrm>
            <a:prstGeom prst="rect">
              <a:avLst/>
            </a:prstGeom>
            <a:noFill/>
          </p:spPr>
          <p:txBody>
            <a:bodyPr wrap="square" rtlCol="0">
              <a:spAutoFit/>
            </a:bodyPr>
            <a:lstStyle/>
            <a:p>
              <a:r>
                <a:rPr lang="en-US" altLang="zh-CN" sz="2400" b="1" dirty="0" smtClean="0">
                  <a:solidFill>
                    <a:srgbClr val="FF0000"/>
                  </a:solidFill>
                  <a:latin typeface="+mn-ea"/>
                </a:rPr>
                <a:t>IF            ID           EX            DM      WR</a:t>
              </a:r>
              <a:endParaRPr lang="zh-CN" altLang="en-US" sz="2400" b="1" dirty="0">
                <a:solidFill>
                  <a:srgbClr val="FF0000"/>
                </a:solidFill>
                <a:latin typeface="+mn-ea"/>
              </a:endParaRPr>
            </a:p>
          </p:txBody>
        </p:sp>
        <p:sp>
          <p:nvSpPr>
            <p:cNvPr id="9" name="椭圆 8"/>
            <p:cNvSpPr/>
            <p:nvPr/>
          </p:nvSpPr>
          <p:spPr>
            <a:xfrm>
              <a:off x="4915976" y="2321481"/>
              <a:ext cx="1800200" cy="103592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639424" y="3401601"/>
              <a:ext cx="2085920" cy="1584176"/>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Rectangle 2"/>
          <p:cNvSpPr>
            <a:spLocks noGrp="1" noChangeArrowheads="1"/>
          </p:cNvSpPr>
          <p:nvPr>
            <p:ph type="title"/>
          </p:nvPr>
        </p:nvSpPr>
        <p:spPr>
          <a:xfrm>
            <a:off x="357158" y="0"/>
            <a:ext cx="8229600" cy="1143000"/>
          </a:xfrm>
        </p:spPr>
        <p:txBody>
          <a:bodyPr>
            <a:normAutofit/>
          </a:bodyPr>
          <a:p>
            <a:pPr algn="l"/>
            <a:r>
              <a:rPr lang="zh-CN" altLang="en-US" sz="3200" b="1" dirty="0" smtClean="0">
                <a:sym typeface="+mn-ea"/>
              </a:rPr>
              <a:t>另一种方法</a:t>
            </a:r>
            <a:r>
              <a:rPr lang="zh-CN" altLang="en-US" sz="3200" b="1" dirty="0" smtClean="0"/>
              <a:t>：</a:t>
            </a:r>
            <a:r>
              <a:rPr lang="zh-CN" altLang="en-US" sz="3200" b="1" dirty="0" smtClean="0">
                <a:solidFill>
                  <a:srgbClr val="FF0000"/>
                </a:solidFill>
              </a:rPr>
              <a:t>假定转移选中</a:t>
            </a:r>
            <a:r>
              <a:rPr lang="en-US" altLang="zh-CN" sz="2800" dirty="0">
                <a:solidFill>
                  <a:srgbClr val="00B050"/>
                </a:solidFill>
                <a:latin typeface="Comic Sans MS" panose="030F0702030302020204" pitchFamily="66" charset="0"/>
              </a:rPr>
              <a:t>（</a:t>
            </a:r>
            <a:r>
              <a:rPr lang="en-US" altLang="zh-CN" sz="2800" dirty="0">
                <a:solidFill>
                  <a:srgbClr val="00B050"/>
                </a:solidFill>
                <a:latin typeface="Comic Sans MS" panose="030F0702030302020204" pitchFamily="66" charset="0"/>
                <a:sym typeface="+mn-ea"/>
              </a:rPr>
              <a:t>Predict-taken</a:t>
            </a:r>
            <a:r>
              <a:rPr lang="zh-CN" altLang="en-US" sz="2800" dirty="0">
                <a:solidFill>
                  <a:srgbClr val="00B050"/>
                </a:solidFill>
                <a:latin typeface="Comic Sans MS" panose="030F0702030302020204" pitchFamily="66" charset="0"/>
                <a:sym typeface="+mn-ea"/>
              </a:rPr>
              <a:t>）</a:t>
            </a:r>
            <a:endParaRPr lang="zh-CN" altLang="en-US" sz="2800" b="1" i="1" dirty="0" smtClean="0">
              <a:solidFill>
                <a:srgbClr val="00B050"/>
              </a:solidFill>
              <a:latin typeface="Comic Sans MS" panose="030F0702030302020204" pitchFamily="66" charset="0"/>
              <a:sym typeface="+mn-ea"/>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zh-CN" altLang="en-US" b="1" dirty="0" smtClean="0">
                <a:solidFill>
                  <a:srgbClr val="FF0000"/>
                </a:solidFill>
                <a:sym typeface="+mn-ea"/>
              </a:rPr>
              <a:t>预测</a:t>
            </a:r>
            <a:r>
              <a:rPr lang="zh-CN" altLang="en-US" b="1" dirty="0" smtClean="0">
                <a:solidFill>
                  <a:srgbClr val="FF0000"/>
                </a:solidFill>
                <a:sym typeface="+mn-ea"/>
              </a:rPr>
              <a:t>转移选中</a:t>
            </a:r>
            <a:r>
              <a:rPr lang="zh-CN" altLang="en-US" sz="2800" dirty="0">
                <a:solidFill>
                  <a:srgbClr val="00B050"/>
                </a:solidFill>
                <a:latin typeface="Comic Sans MS" panose="030F0702030302020204" pitchFamily="66" charset="0"/>
                <a:sym typeface="+mn-ea"/>
              </a:rPr>
              <a:t>（</a:t>
            </a:r>
            <a:r>
              <a:rPr lang="en-US" altLang="zh-CN" sz="2800" dirty="0">
                <a:solidFill>
                  <a:srgbClr val="00B050"/>
                </a:solidFill>
                <a:latin typeface="Comic Sans MS" panose="030F0702030302020204" pitchFamily="66" charset="0"/>
                <a:sym typeface="+mn-ea"/>
              </a:rPr>
              <a:t>Predict-taken</a:t>
            </a:r>
            <a:r>
              <a:rPr lang="zh-CN" altLang="en-US" sz="2800" dirty="0">
                <a:solidFill>
                  <a:srgbClr val="00B050"/>
                </a:solidFill>
                <a:latin typeface="Comic Sans MS" panose="030F0702030302020204" pitchFamily="66" charset="0"/>
                <a:sym typeface="+mn-ea"/>
              </a:rPr>
              <a:t>）</a:t>
            </a:r>
            <a:endParaRPr lang="en-US" altLang="zh-CN" dirty="0">
              <a:solidFill>
                <a:srgbClr val="FF0000"/>
              </a:solidFill>
            </a:endParaRPr>
          </a:p>
        </p:txBody>
      </p:sp>
      <p:sp>
        <p:nvSpPr>
          <p:cNvPr id="27651" name="Rectangle 3"/>
          <p:cNvSpPr>
            <a:spLocks noGrp="1" noChangeArrowheads="1"/>
          </p:cNvSpPr>
          <p:nvPr>
            <p:ph type="body" idx="1"/>
          </p:nvPr>
        </p:nvSpPr>
        <p:spPr/>
        <p:txBody>
          <a:bodyPr>
            <a:normAutofit/>
          </a:bodyPr>
          <a:lstStyle/>
          <a:p>
            <a:pPr>
              <a:lnSpc>
                <a:spcPct val="90000"/>
              </a:lnSpc>
            </a:pPr>
            <a:r>
              <a:rPr lang="zh-CN" altLang="en-US" sz="2800" b="1" dirty="0" smtClean="0">
                <a:latin typeface="Comic Sans MS" panose="030F0702030302020204" pitchFamily="66" charset="0"/>
                <a:sym typeface="+mn-ea"/>
              </a:rPr>
              <a:t>硬件实现</a:t>
            </a:r>
            <a:endParaRPr lang="en-US" altLang="zh-CN" sz="2800" dirty="0">
              <a:latin typeface="Comic Sans MS" panose="030F0702030302020204" pitchFamily="66" charset="0"/>
            </a:endParaRPr>
          </a:p>
          <a:p>
            <a:pPr lvl="1">
              <a:lnSpc>
                <a:spcPct val="90000"/>
              </a:lnSpc>
            </a:pPr>
            <a:r>
              <a:rPr lang="zh-CN" altLang="en-US" sz="2400" b="1" dirty="0" smtClean="0">
                <a:latin typeface="Comic Sans MS" panose="030F0702030302020204" pitchFamily="66" charset="0"/>
              </a:rPr>
              <a:t>将所有转移指令都当作转移选中处理</a:t>
            </a:r>
            <a:r>
              <a:rPr lang="en-US" altLang="zh-CN" sz="2400" b="1" dirty="0" smtClean="0">
                <a:latin typeface="Comic Sans MS" panose="030F0702030302020204" pitchFamily="66" charset="0"/>
              </a:rPr>
              <a:t> </a:t>
            </a:r>
            <a:r>
              <a:rPr lang="en-US" altLang="zh-CN" sz="2400" dirty="0">
                <a:latin typeface="Comic Sans MS" panose="030F0702030302020204" pitchFamily="66" charset="0"/>
              </a:rPr>
              <a:t>(evidence: more than 60% braches are taken)</a:t>
            </a:r>
            <a:endParaRPr lang="en-US" altLang="zh-CN" sz="2400" dirty="0">
              <a:latin typeface="Comic Sans MS" panose="030F0702030302020204" pitchFamily="66" charset="0"/>
            </a:endParaRPr>
          </a:p>
          <a:p>
            <a:pPr lvl="1">
              <a:lnSpc>
                <a:spcPct val="90000"/>
              </a:lnSpc>
            </a:pPr>
            <a:r>
              <a:rPr lang="zh-CN" altLang="en-US" sz="2400" b="1" dirty="0" smtClean="0">
                <a:latin typeface="Comic Sans MS" panose="030F0702030302020204" pitchFamily="66" charset="0"/>
              </a:rPr>
              <a:t>只要转移目标地址计算出来，就开始取目标指令。</a:t>
            </a:r>
            <a:endParaRPr lang="en-US" altLang="zh-CN" sz="2400" b="1" dirty="0">
              <a:latin typeface="Comic Sans MS" panose="030F0702030302020204" pitchFamily="66" charset="0"/>
            </a:endParaRPr>
          </a:p>
          <a:p>
            <a:pPr lvl="1">
              <a:lnSpc>
                <a:spcPct val="90000"/>
              </a:lnSpc>
            </a:pPr>
            <a:r>
              <a:rPr lang="zh-CN" altLang="en-US" sz="2400" b="1" dirty="0" smtClean="0">
                <a:solidFill>
                  <a:srgbClr val="0000FF"/>
                </a:solidFill>
                <a:latin typeface="Comic Sans MS" panose="030F0702030302020204" pitchFamily="66" charset="0"/>
              </a:rPr>
              <a:t>只有在目标地址计算比转移结果更早产生才有用。</a:t>
            </a:r>
            <a:endParaRPr lang="en-US" altLang="zh-CN" sz="2400" b="1" dirty="0">
              <a:solidFill>
                <a:srgbClr val="0000FF"/>
              </a:solidFill>
              <a:latin typeface="Comic Sans MS" panose="030F0702030302020204" pitchFamily="66" charset="0"/>
            </a:endParaRPr>
          </a:p>
          <a:p>
            <a:pPr lvl="1">
              <a:lnSpc>
                <a:spcPct val="90000"/>
              </a:lnSpc>
            </a:pPr>
            <a:r>
              <a:rPr lang="zh-CN" altLang="en-US" sz="2400" b="1" dirty="0" smtClean="0">
                <a:solidFill>
                  <a:srgbClr val="FF0000"/>
                </a:solidFill>
                <a:latin typeface="Comic Sans MS" panose="030F0702030302020204" pitchFamily="66" charset="0"/>
              </a:rPr>
              <a:t>对于经典</a:t>
            </a:r>
            <a:r>
              <a:rPr lang="en-US" altLang="zh-CN" sz="2400" b="1" dirty="0" smtClean="0">
                <a:solidFill>
                  <a:srgbClr val="FF0000"/>
                </a:solidFill>
                <a:latin typeface="Comic Sans MS" panose="030F0702030302020204" pitchFamily="66" charset="0"/>
              </a:rPr>
              <a:t>5</a:t>
            </a:r>
            <a:r>
              <a:rPr lang="zh-CN" altLang="en-US" sz="2400" b="1" dirty="0" smtClean="0">
                <a:solidFill>
                  <a:srgbClr val="FF0000"/>
                </a:solidFill>
                <a:latin typeface="Comic Sans MS" panose="030F0702030302020204" pitchFamily="66" charset="0"/>
              </a:rPr>
              <a:t>段流水线（如前页图），是先得到转移结果后得到转移目标地址，因此转移选中方法没有任何益处。</a:t>
            </a:r>
            <a:endParaRPr lang="en-US" altLang="zh-CN" sz="2400" b="1" dirty="0">
              <a:solidFill>
                <a:srgbClr val="FF0000"/>
              </a:solidFill>
              <a:latin typeface="Comic Sans MS" panose="030F0702030302020204" pitchFamily="66" charset="0"/>
            </a:endParaRPr>
          </a:p>
          <a:p>
            <a:pPr>
              <a:lnSpc>
                <a:spcPct val="90000"/>
              </a:lnSpc>
            </a:pPr>
            <a:r>
              <a:rPr lang="zh-CN" altLang="en-US" sz="2800" b="1" dirty="0" smtClean="0">
                <a:latin typeface="Comic Sans MS" panose="030F0702030302020204" pitchFamily="66" charset="0"/>
                <a:sym typeface="+mn-ea"/>
              </a:rPr>
              <a:t>编译器</a:t>
            </a:r>
            <a:endParaRPr lang="en-US" altLang="zh-CN" sz="2800" dirty="0">
              <a:latin typeface="Comic Sans MS" panose="030F0702030302020204" pitchFamily="66" charset="0"/>
            </a:endParaRPr>
          </a:p>
          <a:p>
            <a:pPr lvl="1">
              <a:lnSpc>
                <a:spcPts val="3100"/>
              </a:lnSpc>
            </a:pPr>
            <a:r>
              <a:rPr lang="zh-CN" altLang="en-US" sz="2400" b="1" dirty="0" smtClean="0">
                <a:latin typeface="Comic Sans MS" panose="030F0702030302020204" pitchFamily="66" charset="0"/>
              </a:rPr>
              <a:t>编译时，将使用频率最高的代码放在转移选中路径上，改进性能。</a:t>
            </a:r>
            <a:endParaRPr lang="en-US" altLang="zh-CN" sz="24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14400" y="142218"/>
            <a:ext cx="7158062" cy="1143000"/>
          </a:xfrm>
        </p:spPr>
        <p:txBody>
          <a:bodyPr>
            <a:normAutofit fontScale="90000"/>
          </a:bodyPr>
          <a:lstStyle/>
          <a:p>
            <a:pPr algn="ctr"/>
            <a:r>
              <a:rPr lang="en-US" altLang="zh-CN" sz="3600" dirty="0">
                <a:solidFill>
                  <a:srgbClr val="00B050"/>
                </a:solidFill>
                <a:latin typeface="Comic Sans MS" panose="030F0702030302020204" pitchFamily="66" charset="0"/>
                <a:sym typeface="+mn-ea"/>
              </a:rPr>
              <a:t>Predict-taken</a:t>
            </a:r>
            <a:br>
              <a:rPr lang="zh-CN" altLang="en-US" sz="3600" b="1" dirty="0" smtClean="0">
                <a:sym typeface="+mn-ea"/>
              </a:rPr>
            </a:br>
            <a:r>
              <a:rPr lang="zh-CN" altLang="en-US" sz="4000" b="1" dirty="0" smtClean="0"/>
              <a:t>转移选中：</a:t>
            </a:r>
            <a:r>
              <a:rPr lang="zh-CN" altLang="en-US" sz="4000" b="1" dirty="0" smtClean="0">
                <a:solidFill>
                  <a:srgbClr val="FF0000"/>
                </a:solidFill>
              </a:rPr>
              <a:t>转移地址提前计算</a:t>
            </a:r>
            <a:endParaRPr lang="en-US" altLang="zh-CN" sz="4000" b="1" i="1" dirty="0">
              <a:solidFill>
                <a:srgbClr val="FF0000"/>
              </a:solidFill>
            </a:endParaRPr>
          </a:p>
        </p:txBody>
      </p:sp>
      <p:sp>
        <p:nvSpPr>
          <p:cNvPr id="34819" name="Rectangle 3"/>
          <p:cNvSpPr>
            <a:spLocks noGrp="1" noChangeArrowheads="1"/>
          </p:cNvSpPr>
          <p:nvPr>
            <p:ph type="body" idx="1"/>
          </p:nvPr>
        </p:nvSpPr>
        <p:spPr>
          <a:xfrm>
            <a:off x="304800" y="1447800"/>
            <a:ext cx="8534400" cy="609600"/>
          </a:xfrm>
        </p:spPr>
        <p:txBody>
          <a:bodyPr>
            <a:noAutofit/>
          </a:bodyPr>
          <a:lstStyle/>
          <a:p>
            <a:pPr>
              <a:lnSpc>
                <a:spcPts val="3200"/>
              </a:lnSpc>
            </a:pPr>
            <a:r>
              <a:rPr lang="zh-CN" altLang="en-US" sz="2400" b="1" dirty="0" smtClean="0"/>
              <a:t>转移时，目标地址提前到</a:t>
            </a:r>
            <a:r>
              <a:rPr lang="en-US" altLang="zh-CN" sz="2400" b="1" dirty="0" smtClean="0">
                <a:solidFill>
                  <a:srgbClr val="FF0000"/>
                </a:solidFill>
              </a:rPr>
              <a:t>ID</a:t>
            </a:r>
            <a:r>
              <a:rPr lang="zh-CN" altLang="en-US" sz="2400" b="1" dirty="0" smtClean="0">
                <a:solidFill>
                  <a:srgbClr val="FF0000"/>
                </a:solidFill>
              </a:rPr>
              <a:t>段</a:t>
            </a:r>
            <a:r>
              <a:rPr lang="zh-CN" altLang="en-US" sz="2400" b="1" dirty="0" smtClean="0"/>
              <a:t>计算，</a:t>
            </a:r>
            <a:r>
              <a:rPr lang="zh-CN" altLang="en-US" sz="2400" b="1" dirty="0" smtClean="0">
                <a:solidFill>
                  <a:srgbClr val="FF0000"/>
                </a:solidFill>
              </a:rPr>
              <a:t>转移条件判断不变</a:t>
            </a:r>
            <a:r>
              <a:rPr lang="zh-CN" altLang="en-US" sz="2400" b="1" dirty="0" smtClean="0"/>
              <a:t>。</a:t>
            </a:r>
            <a:endParaRPr lang="en-US" altLang="zh-CN" sz="2400" b="1" dirty="0"/>
          </a:p>
        </p:txBody>
      </p:sp>
      <p:sp>
        <p:nvSpPr>
          <p:cNvPr id="34821" name="Rectangle 5"/>
          <p:cNvSpPr>
            <a:spLocks noChangeArrowheads="1"/>
          </p:cNvSpPr>
          <p:nvPr/>
        </p:nvSpPr>
        <p:spPr bwMode="auto">
          <a:xfrm>
            <a:off x="2171700" y="1704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34820" name="Object 4"/>
          <p:cNvGraphicFramePr>
            <a:graphicFrameLocks noChangeAspect="1"/>
          </p:cNvGraphicFramePr>
          <p:nvPr/>
        </p:nvGraphicFramePr>
        <p:xfrm>
          <a:off x="304770" y="2454268"/>
          <a:ext cx="8534400" cy="4267200"/>
        </p:xfrm>
        <a:graphic>
          <a:graphicData uri="http://schemas.openxmlformats.org/presentationml/2006/ole">
            <mc:AlternateContent xmlns:mc="http://schemas.openxmlformats.org/markup-compatibility/2006">
              <mc:Choice xmlns:v="urn:schemas-microsoft-com:vml" Requires="v">
                <p:oleObj spid="_x0000_s12289" name="Picture" r:id="rId1" imgW="60007500" imgH="43100625" progId="Word.Picture.8">
                  <p:embed/>
                </p:oleObj>
              </mc:Choice>
              <mc:Fallback>
                <p:oleObj name="Picture" r:id="rId1" imgW="60007500" imgH="43100625" progId="Word.Picture.8">
                  <p:embed/>
                  <p:pic>
                    <p:nvPicPr>
                      <p:cNvPr id="0" name="图片 12288"/>
                      <p:cNvPicPr>
                        <a:picLocks noChangeAspect="1"/>
                      </p:cNvPicPr>
                      <p:nvPr/>
                    </p:nvPicPr>
                    <p:blipFill>
                      <a:blip r:embed="rId2"/>
                      <a:stretch>
                        <a:fillRect/>
                      </a:stretch>
                    </p:blipFill>
                    <p:spPr>
                      <a:xfrm>
                        <a:off x="304770" y="2454268"/>
                        <a:ext cx="8534400" cy="4267200"/>
                      </a:xfrm>
                      <a:prstGeom prst="rect">
                        <a:avLst/>
                      </a:prstGeom>
                      <a:noFill/>
                      <a:ln w="9525">
                        <a:noFill/>
                        <a:miter/>
                      </a:ln>
                    </p:spPr>
                  </p:pic>
                </p:oleObj>
              </mc:Fallback>
            </mc:AlternateContent>
          </a:graphicData>
        </a:graphic>
      </p:graphicFrame>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59373"/>
            <a:ext cx="8229600" cy="1143000"/>
          </a:xfrm>
        </p:spPr>
        <p:txBody>
          <a:bodyPr>
            <a:normAutofit/>
          </a:bodyPr>
          <a:lstStyle/>
          <a:p>
            <a:r>
              <a:rPr lang="zh-CN" altLang="en-US" sz="3600" b="1" dirty="0" smtClean="0">
                <a:sym typeface="+mn-ea"/>
              </a:rPr>
              <a:t>预测转移选中的流水线状态</a:t>
            </a:r>
            <a:endParaRPr lang="en-US" altLang="zh-CN">
              <a:solidFill>
                <a:srgbClr val="FF0000"/>
              </a:solidFill>
            </a:endParaRPr>
          </a:p>
        </p:txBody>
      </p:sp>
      <p:graphicFrame>
        <p:nvGraphicFramePr>
          <p:cNvPr id="29851" name="Group 155"/>
          <p:cNvGraphicFramePr>
            <a:graphicFrameLocks noGrp="1"/>
          </p:cNvGraphicFramePr>
          <p:nvPr/>
        </p:nvGraphicFramePr>
        <p:xfrm>
          <a:off x="304800" y="1752600"/>
          <a:ext cx="8534400" cy="1828800"/>
        </p:xfrm>
        <a:graphic>
          <a:graphicData uri="http://schemas.openxmlformats.org/drawingml/2006/table">
            <a:tbl>
              <a:tblPr/>
              <a:tblGrid>
                <a:gridCol w="2933700"/>
                <a:gridCol w="647700"/>
                <a:gridCol w="685800"/>
                <a:gridCol w="685800"/>
                <a:gridCol w="990600"/>
                <a:gridCol w="914400"/>
                <a:gridCol w="838200"/>
                <a:gridCol w="838200"/>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44 BEQ R1, 24</a:t>
                      </a:r>
                      <a:endParaRPr kumimoji="1" lang="en-US" altLang="zh-CN" sz="18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a:t>
                      </a:r>
                      <a:endPar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rgbClr val="FF0066"/>
                          </a:solidFill>
                          <a:effectLst/>
                          <a:latin typeface="Comic Sans MS" panose="030F0702030302020204" pitchFamily="66" charset="0"/>
                          <a:ea typeface="宋体" panose="02010600030101010101" pitchFamily="2" charset="-122"/>
                        </a:rPr>
                        <a:t>MEM</a:t>
                      </a:r>
                      <a:endParaRPr kumimoji="1" lang="en-US" altLang="zh-CN" sz="1800" b="0" i="0" u="none" strike="noStrike" cap="none" normalizeH="0" baseline="0" smtClean="0">
                        <a:ln>
                          <a:noFill/>
                        </a:ln>
                        <a:solidFill>
                          <a:srgbClr val="FF0066"/>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45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72 LW R4, 50(R7)</a:t>
                      </a:r>
                      <a:endParaRPr kumimoji="1"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76</a:t>
                      </a:r>
                      <a:endParaRPr kumimoji="1"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80</a:t>
                      </a:r>
                      <a:endParaRPr kumimoji="1"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18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47" name="Text Box 51"/>
          <p:cNvSpPr txBox="1">
            <a:spLocks noChangeArrowheads="1"/>
          </p:cNvSpPr>
          <p:nvPr/>
        </p:nvSpPr>
        <p:spPr bwMode="auto">
          <a:xfrm>
            <a:off x="304800" y="3581400"/>
            <a:ext cx="571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a:t>Branch is </a:t>
            </a:r>
            <a:r>
              <a:rPr lang="en-US" altLang="zh-CN" sz="2800" b="1" i="1">
                <a:solidFill>
                  <a:srgbClr val="0000FF"/>
                </a:solidFill>
              </a:rPr>
              <a:t>not</a:t>
            </a:r>
            <a:r>
              <a:rPr lang="en-US" altLang="zh-CN" sz="2800"/>
              <a:t> </a:t>
            </a:r>
            <a:r>
              <a:rPr lang="en-US" altLang="zh-CN" sz="2800">
                <a:solidFill>
                  <a:srgbClr val="0000FF"/>
                </a:solidFill>
              </a:rPr>
              <a:t>taken</a:t>
            </a:r>
            <a:r>
              <a:rPr lang="en-US" altLang="zh-CN" sz="2800"/>
              <a:t>:  </a:t>
            </a:r>
            <a:r>
              <a:rPr lang="en-US" altLang="zh-CN" sz="2800">
                <a:solidFill>
                  <a:srgbClr val="FF0000"/>
                </a:solidFill>
              </a:rPr>
              <a:t>3 stall</a:t>
            </a:r>
            <a:endParaRPr lang="en-US" altLang="zh-CN" sz="2800">
              <a:solidFill>
                <a:srgbClr val="FF0000"/>
              </a:solidFill>
            </a:endParaRPr>
          </a:p>
        </p:txBody>
      </p:sp>
      <p:graphicFrame>
        <p:nvGraphicFramePr>
          <p:cNvPr id="29857" name="Group 161"/>
          <p:cNvGraphicFramePr>
            <a:graphicFrameLocks noGrp="1"/>
          </p:cNvGraphicFramePr>
          <p:nvPr/>
        </p:nvGraphicFramePr>
        <p:xfrm>
          <a:off x="304800" y="4191000"/>
          <a:ext cx="8534400" cy="2056448"/>
        </p:xfrm>
        <a:graphic>
          <a:graphicData uri="http://schemas.openxmlformats.org/drawingml/2006/table">
            <a:tbl>
              <a:tblPr/>
              <a:tblGrid>
                <a:gridCol w="2933700"/>
                <a:gridCol w="647700"/>
                <a:gridCol w="685800"/>
                <a:gridCol w="685800"/>
                <a:gridCol w="990600"/>
                <a:gridCol w="914400"/>
                <a:gridCol w="838200"/>
                <a:gridCol w="838200"/>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44 BEQ R1, 24</a:t>
                      </a:r>
                      <a:endPar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66"/>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rgbClr val="FF0066"/>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5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72 LW R4, 50(R7)</a:t>
                      </a:r>
                      <a:endPar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76</a:t>
                      </a:r>
                      <a:endPar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7148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66"/>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rgbClr val="FF0066"/>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804" name="Text Box 108"/>
          <p:cNvSpPr txBox="1">
            <a:spLocks noGrp="1" noChangeArrowheads="1"/>
          </p:cNvSpPr>
          <p:nvPr>
            <p:ph type="body" idx="1"/>
          </p:nvPr>
        </p:nvSpPr>
        <p:spPr>
          <a:xfrm>
            <a:off x="304800" y="1371600"/>
            <a:ext cx="8534400" cy="381000"/>
          </a:xfrm>
          <a:noFill/>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2500" lnSpcReduction="10000"/>
          </a:bodyPr>
          <a:lstStyle/>
          <a:p>
            <a:pPr eaLnBrk="0" hangingPunct="0">
              <a:lnSpc>
                <a:spcPct val="90000"/>
              </a:lnSpc>
              <a:spcBef>
                <a:spcPct val="0"/>
              </a:spcBef>
              <a:buFontTx/>
              <a:buNone/>
            </a:pPr>
            <a:r>
              <a:rPr lang="en-US" altLang="zh-CN" sz="2400">
                <a:latin typeface="Comic Sans MS" panose="030F0702030302020204" pitchFamily="66" charset="0"/>
              </a:rPr>
              <a:t>Branch is </a:t>
            </a:r>
            <a:r>
              <a:rPr lang="en-US" altLang="zh-CN" sz="2400">
                <a:solidFill>
                  <a:srgbClr val="0000FF"/>
                </a:solidFill>
                <a:latin typeface="Comic Sans MS" panose="030F0702030302020204" pitchFamily="66" charset="0"/>
              </a:rPr>
              <a:t>taken</a:t>
            </a:r>
            <a:r>
              <a:rPr lang="en-US" altLang="zh-CN" sz="2400">
                <a:latin typeface="Comic Sans MS" panose="030F0702030302020204" pitchFamily="66" charset="0"/>
              </a:rPr>
              <a:t>:  </a:t>
            </a:r>
            <a:r>
              <a:rPr lang="en-US" altLang="zh-CN" sz="2400">
                <a:solidFill>
                  <a:srgbClr val="FF0000"/>
                </a:solidFill>
                <a:latin typeface="Comic Sans MS" panose="030F0702030302020204" pitchFamily="66" charset="0"/>
              </a:rPr>
              <a:t>1 stall</a:t>
            </a:r>
            <a:endParaRPr lang="en-US" altLang="zh-CN" sz="2400">
              <a:solidFill>
                <a:srgbClr val="FF0000"/>
              </a:solidFill>
              <a:latin typeface="Comic Sans MS" panose="030F0702030302020204" pitchFamily="66" charset="0"/>
            </a:endParaRPr>
          </a:p>
        </p:txBody>
      </p:sp>
      <p:sp>
        <p:nvSpPr>
          <p:cNvPr id="29808" name="Line 112"/>
          <p:cNvSpPr>
            <a:spLocks noChangeShapeType="1"/>
          </p:cNvSpPr>
          <p:nvPr/>
        </p:nvSpPr>
        <p:spPr bwMode="auto">
          <a:xfrm>
            <a:off x="4267200" y="1905000"/>
            <a:ext cx="381000" cy="68580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9" name="Line 113"/>
          <p:cNvSpPr>
            <a:spLocks noChangeShapeType="1"/>
          </p:cNvSpPr>
          <p:nvPr/>
        </p:nvSpPr>
        <p:spPr bwMode="auto">
          <a:xfrm>
            <a:off x="5943600" y="1905000"/>
            <a:ext cx="381000" cy="1371600"/>
          </a:xfrm>
          <a:prstGeom prst="line">
            <a:avLst/>
          </a:prstGeom>
          <a:noFill/>
          <a:ln w="28575">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10" name="Line 114"/>
          <p:cNvSpPr>
            <a:spLocks noChangeShapeType="1"/>
          </p:cNvSpPr>
          <p:nvPr/>
        </p:nvSpPr>
        <p:spPr bwMode="auto">
          <a:xfrm>
            <a:off x="6019800" y="4343400"/>
            <a:ext cx="304800" cy="1600200"/>
          </a:xfrm>
          <a:prstGeom prst="line">
            <a:avLst/>
          </a:prstGeom>
          <a:noFill/>
          <a:ln w="28575">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11" name="Oval 115"/>
          <p:cNvSpPr>
            <a:spLocks noChangeArrowheads="1"/>
          </p:cNvSpPr>
          <p:nvPr/>
        </p:nvSpPr>
        <p:spPr bwMode="auto">
          <a:xfrm rot="1733939">
            <a:off x="3776663" y="4922838"/>
            <a:ext cx="2182812" cy="5334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858" name="Oval 162"/>
          <p:cNvSpPr>
            <a:spLocks noChangeArrowheads="1"/>
          </p:cNvSpPr>
          <p:nvPr/>
        </p:nvSpPr>
        <p:spPr bwMode="auto">
          <a:xfrm>
            <a:off x="3886200" y="2133600"/>
            <a:ext cx="457200" cy="3048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灯片编号占位符 1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1280" y="131445"/>
            <a:ext cx="8605520" cy="1143000"/>
          </a:xfrm>
        </p:spPr>
        <p:txBody>
          <a:bodyPr>
            <a:normAutofit fontScale="90000"/>
          </a:bodyPr>
          <a:lstStyle/>
          <a:p>
            <a:r>
              <a:rPr lang="zh-CN" altLang="en-US" sz="3600" b="1" dirty="0" smtClean="0">
                <a:solidFill>
                  <a:srgbClr val="00B050"/>
                </a:solidFill>
              </a:rPr>
              <a:t>总结：</a:t>
            </a:r>
            <a:r>
              <a:rPr lang="en-US" altLang="zh-CN" sz="3600" dirty="0">
                <a:solidFill>
                  <a:srgbClr val="00B050"/>
                </a:solidFill>
                <a:latin typeface="Comic Sans MS" panose="030F0702030302020204" pitchFamily="66" charset="0"/>
                <a:sym typeface="+mn-ea"/>
              </a:rPr>
              <a:t>Predict-not-taken/Predict-taken</a:t>
            </a:r>
            <a:br>
              <a:rPr lang="zh-CN" altLang="en-US" sz="3600" b="1" dirty="0" smtClean="0">
                <a:solidFill>
                  <a:srgbClr val="00B050"/>
                </a:solidFill>
              </a:rPr>
            </a:br>
            <a:r>
              <a:rPr lang="zh-CN" altLang="en-US" sz="4000" b="1" dirty="0" smtClean="0">
                <a:solidFill>
                  <a:srgbClr val="FF0000"/>
                </a:solidFill>
              </a:rPr>
              <a:t>转移</a:t>
            </a:r>
            <a:r>
              <a:rPr lang="zh-CN" altLang="en-US" sz="4000" b="1" dirty="0" smtClean="0"/>
              <a:t>未选中</a:t>
            </a:r>
            <a:r>
              <a:rPr lang="en-US" altLang="zh-CN" sz="4000" b="1" dirty="0" smtClean="0">
                <a:solidFill>
                  <a:srgbClr val="FF0000"/>
                </a:solidFill>
              </a:rPr>
              <a:t>/</a:t>
            </a:r>
            <a:r>
              <a:rPr lang="zh-CN" altLang="en-US" sz="4000" b="1" dirty="0" smtClean="0"/>
              <a:t>选中</a:t>
            </a:r>
            <a:r>
              <a:rPr lang="zh-CN" altLang="en-US" sz="4000" b="1" dirty="0" smtClean="0">
                <a:solidFill>
                  <a:srgbClr val="FF0000"/>
                </a:solidFill>
              </a:rPr>
              <a:t>的问题</a:t>
            </a:r>
            <a:endParaRPr lang="en-US" altLang="zh-CN" sz="4000" b="1" dirty="0">
              <a:solidFill>
                <a:srgbClr val="FF0000"/>
              </a:solidFill>
            </a:endParaRPr>
          </a:p>
        </p:txBody>
      </p:sp>
      <p:sp>
        <p:nvSpPr>
          <p:cNvPr id="35843" name="Rectangle 3"/>
          <p:cNvSpPr>
            <a:spLocks noGrp="1" noChangeArrowheads="1"/>
          </p:cNvSpPr>
          <p:nvPr>
            <p:ph type="body" idx="1"/>
          </p:nvPr>
        </p:nvSpPr>
        <p:spPr/>
        <p:txBody>
          <a:bodyPr>
            <a:normAutofit/>
          </a:bodyPr>
          <a:lstStyle/>
          <a:p>
            <a:r>
              <a:rPr lang="zh-CN" altLang="en-US" sz="2800" b="1" dirty="0" smtClean="0">
                <a:solidFill>
                  <a:srgbClr val="000000"/>
                </a:solidFill>
                <a:latin typeface="Comic Sans MS" panose="030F0702030302020204" pitchFamily="66" charset="0"/>
              </a:rPr>
              <a:t>流水线按照假定的转移方向执行</a:t>
            </a:r>
            <a:endParaRPr lang="en-US" altLang="zh-CN" sz="2800" b="1"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通常，选择方向是正确的，可以节省时钟周期</a:t>
            </a:r>
            <a:endParaRPr lang="en-US" altLang="zh-CN" sz="2400" b="1"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偶尔，选择是错误的</a:t>
            </a:r>
            <a:endParaRPr lang="en-US" altLang="zh-CN" sz="2400" b="1" dirty="0">
              <a:solidFill>
                <a:srgbClr val="000000"/>
              </a:solidFill>
              <a:latin typeface="Comic Sans MS" panose="030F0702030302020204" pitchFamily="66" charset="0"/>
            </a:endParaRPr>
          </a:p>
          <a:p>
            <a:r>
              <a:rPr lang="zh-CN" altLang="en-US" sz="2800" b="1" dirty="0" smtClean="0">
                <a:solidFill>
                  <a:srgbClr val="000000"/>
                </a:solidFill>
                <a:latin typeface="Comic Sans MS" panose="030F0702030302020204" pitchFamily="66" charset="0"/>
              </a:rPr>
              <a:t>结论</a:t>
            </a:r>
            <a:endParaRPr lang="en-US" altLang="zh-CN" sz="2800" b="1" dirty="0" smtClean="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开始执行选择错误的指令</a:t>
            </a:r>
            <a:endParaRPr lang="en-US" altLang="zh-CN" sz="2400" b="1"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要修复，则必须确认这些错误指令</a:t>
            </a:r>
            <a:r>
              <a:rPr lang="zh-CN" altLang="en-US" sz="2400" b="1" dirty="0" smtClean="0">
                <a:solidFill>
                  <a:srgbClr val="FF0000"/>
                </a:solidFill>
                <a:latin typeface="Comic Sans MS" panose="030F0702030302020204" pitchFamily="66" charset="0"/>
              </a:rPr>
              <a:t>没有</a:t>
            </a:r>
            <a:r>
              <a:rPr lang="zh-CN" altLang="en-US" sz="2400" b="1" dirty="0" smtClean="0">
                <a:solidFill>
                  <a:srgbClr val="000000"/>
                </a:solidFill>
                <a:latin typeface="Comic Sans MS" panose="030F0702030302020204" pitchFamily="66" charset="0"/>
              </a:rPr>
              <a:t>真正执行</a:t>
            </a:r>
            <a:endParaRPr lang="en-US" altLang="zh-CN" sz="2400" b="1"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尤其是，必须保证错误指令</a:t>
            </a:r>
            <a:r>
              <a:rPr lang="zh-CN" altLang="en-US" sz="2400" b="1" dirty="0" smtClean="0">
                <a:solidFill>
                  <a:srgbClr val="FF0000"/>
                </a:solidFill>
                <a:latin typeface="Comic Sans MS" panose="030F0702030302020204" pitchFamily="66" charset="0"/>
              </a:rPr>
              <a:t>没有</a:t>
            </a:r>
            <a:r>
              <a:rPr lang="zh-CN" altLang="en-US" sz="2400" b="1" dirty="0" smtClean="0">
                <a:solidFill>
                  <a:srgbClr val="000000"/>
                </a:solidFill>
                <a:latin typeface="Comic Sans MS" panose="030F0702030302020204" pitchFamily="66" charset="0"/>
              </a:rPr>
              <a:t>改变机器状态</a:t>
            </a:r>
            <a:endParaRPr lang="en-US" altLang="zh-CN" sz="24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p:cNvSpPr>
            <a:spLocks noGrp="1" noChangeArrowheads="1"/>
          </p:cNvSpPr>
          <p:nvPr>
            <p:ph type="title"/>
          </p:nvPr>
        </p:nvSpPr>
        <p:spPr>
          <a:xfrm>
            <a:off x="210820" y="131445"/>
            <a:ext cx="8619490" cy="1143000"/>
          </a:xfrm>
        </p:spPr>
        <p:txBody>
          <a:bodyPr>
            <a:normAutofit/>
          </a:bodyPr>
          <a:lstStyle/>
          <a:p>
            <a:r>
              <a:rPr lang="zh-CN" altLang="en-US" sz="4000" b="1" dirty="0" smtClean="0">
                <a:solidFill>
                  <a:srgbClr val="00B050"/>
                </a:solidFill>
              </a:rPr>
              <a:t>改进：</a:t>
            </a:r>
            <a:r>
              <a:rPr lang="zh-CN" altLang="en-US" b="1" dirty="0" smtClean="0">
                <a:solidFill>
                  <a:srgbClr val="FF0000"/>
                </a:solidFill>
                <a:sym typeface="+mn-ea"/>
              </a:rPr>
              <a:t>将转移计算提前</a:t>
            </a:r>
            <a:endParaRPr lang="en-US" altLang="zh-CN" dirty="0">
              <a:solidFill>
                <a:srgbClr val="FF0000"/>
              </a:solidFill>
            </a:endParaRPr>
          </a:p>
        </p:txBody>
      </p:sp>
      <p:sp>
        <p:nvSpPr>
          <p:cNvPr id="20749" name="Rectangle 269"/>
          <p:cNvSpPr>
            <a:spLocks noChangeArrowheads="1"/>
          </p:cNvSpPr>
          <p:nvPr/>
        </p:nvSpPr>
        <p:spPr bwMode="auto">
          <a:xfrm>
            <a:off x="2171700" y="1766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0748" name="Object 268"/>
          <p:cNvGraphicFramePr>
            <a:graphicFrameLocks noChangeAspect="1"/>
          </p:cNvGraphicFramePr>
          <p:nvPr/>
        </p:nvGraphicFramePr>
        <p:xfrm>
          <a:off x="381000" y="1524000"/>
          <a:ext cx="8382000" cy="4724400"/>
        </p:xfrm>
        <a:graphic>
          <a:graphicData uri="http://schemas.openxmlformats.org/presentationml/2006/ole">
            <mc:AlternateContent xmlns:mc="http://schemas.openxmlformats.org/markup-compatibility/2006">
              <mc:Choice xmlns:v="urn:schemas-microsoft-com:vml" Requires="v">
                <p:oleObj spid="_x0000_s13313" name="Picture" r:id="rId1" imgW="60007500" imgH="41557575" progId="Word.Picture.8">
                  <p:embed/>
                </p:oleObj>
              </mc:Choice>
              <mc:Fallback>
                <p:oleObj name="Picture" r:id="rId1" imgW="60007500" imgH="41557575" progId="Word.Picture.8">
                  <p:embed/>
                  <p:pic>
                    <p:nvPicPr>
                      <p:cNvPr id="0" name="图片 13312"/>
                      <p:cNvPicPr>
                        <a:picLocks noChangeAspect="1"/>
                      </p:cNvPicPr>
                      <p:nvPr/>
                    </p:nvPicPr>
                    <p:blipFill>
                      <a:blip r:embed="rId2"/>
                      <a:stretch>
                        <a:fillRect/>
                      </a:stretch>
                    </p:blipFill>
                    <p:spPr>
                      <a:xfrm>
                        <a:off x="381000" y="1524000"/>
                        <a:ext cx="8382000" cy="4724400"/>
                      </a:xfrm>
                      <a:prstGeom prst="rect">
                        <a:avLst/>
                      </a:prstGeom>
                      <a:noFill/>
                      <a:ln w="9525">
                        <a:noFill/>
                        <a:miter/>
                      </a:ln>
                    </p:spPr>
                  </p:pic>
                </p:oleObj>
              </mc:Fallback>
            </mc:AlternateContent>
          </a:graphicData>
        </a:graphic>
      </p:graphicFrame>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32740" y="274955"/>
            <a:ext cx="9630410" cy="1143000"/>
          </a:xfrm>
        </p:spPr>
        <p:txBody>
          <a:bodyPr>
            <a:normAutofit/>
          </a:bodyPr>
          <a:lstStyle/>
          <a:p>
            <a:r>
              <a:rPr lang="zh-CN" altLang="en-US" sz="3600" b="1" dirty="0" smtClean="0">
                <a:solidFill>
                  <a:srgbClr val="00B050"/>
                </a:solidFill>
                <a:sym typeface="+mn-ea"/>
              </a:rPr>
              <a:t>再</a:t>
            </a:r>
            <a:r>
              <a:rPr lang="zh-CN" altLang="en-US" sz="3600" b="1" dirty="0" smtClean="0">
                <a:solidFill>
                  <a:srgbClr val="00B050"/>
                </a:solidFill>
                <a:sym typeface="+mn-ea"/>
              </a:rPr>
              <a:t>改进：</a:t>
            </a:r>
            <a:r>
              <a:rPr lang="zh-CN" altLang="en-US" sz="3600" b="1" dirty="0" smtClean="0">
                <a:solidFill>
                  <a:srgbClr val="FF0000"/>
                </a:solidFill>
                <a:sym typeface="+mn-ea"/>
              </a:rPr>
              <a:t>将转移计算提前更早</a:t>
            </a:r>
            <a:endParaRPr lang="en-US" altLang="zh-CN" sz="3600">
              <a:solidFill>
                <a:srgbClr val="FF0000"/>
              </a:solidFill>
            </a:endParaRPr>
          </a:p>
        </p:txBody>
      </p:sp>
      <p:grpSp>
        <p:nvGrpSpPr>
          <p:cNvPr id="2" name="Group 9"/>
          <p:cNvGrpSpPr/>
          <p:nvPr/>
        </p:nvGrpSpPr>
        <p:grpSpPr bwMode="auto">
          <a:xfrm>
            <a:off x="381000" y="1524000"/>
            <a:ext cx="8305800" cy="4724400"/>
            <a:chOff x="240" y="960"/>
            <a:chExt cx="5232" cy="2976"/>
          </a:xfrm>
        </p:grpSpPr>
        <p:pic>
          <p:nvPicPr>
            <p:cNvPr id="16394" name="Picture 10" descr="E:\English_arch\611\chap3_4.files\chap3_4-5new.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960"/>
              <a:ext cx="5232" cy="278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1"/>
            <p:cNvGrpSpPr/>
            <p:nvPr/>
          </p:nvGrpSpPr>
          <p:grpSpPr bwMode="auto">
            <a:xfrm>
              <a:off x="3110" y="3002"/>
              <a:ext cx="2254" cy="934"/>
              <a:chOff x="3110" y="3002"/>
              <a:chExt cx="2254" cy="934"/>
            </a:xfrm>
          </p:grpSpPr>
          <p:sp>
            <p:nvSpPr>
              <p:cNvPr id="16396" name="Text Box 12"/>
              <p:cNvSpPr txBox="1">
                <a:spLocks noChangeArrowheads="1"/>
              </p:cNvSpPr>
              <p:nvPr/>
            </p:nvSpPr>
            <p:spPr bwMode="auto">
              <a:xfrm>
                <a:off x="3110" y="3002"/>
                <a:ext cx="52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eaLnBrk="1" hangingPunct="1"/>
                <a:r>
                  <a:rPr lang="en-US" altLang="zh-CN" sz="2400" b="1">
                    <a:solidFill>
                      <a:srgbClr val="339966"/>
                    </a:solidFill>
                    <a:latin typeface="Times New Roman" panose="02020603050405020304" pitchFamily="18" charset="0"/>
                  </a:rPr>
                  <a:t>store</a:t>
                </a:r>
                <a:endParaRPr lang="en-US" altLang="zh-CN" sz="2400">
                  <a:latin typeface="Times New Roman" panose="02020603050405020304" pitchFamily="18" charset="0"/>
                </a:endParaRPr>
              </a:p>
            </p:txBody>
          </p:sp>
          <p:sp>
            <p:nvSpPr>
              <p:cNvPr id="16397" name="Text Box 13"/>
              <p:cNvSpPr txBox="1">
                <a:spLocks noChangeArrowheads="1"/>
              </p:cNvSpPr>
              <p:nvPr/>
            </p:nvSpPr>
            <p:spPr bwMode="auto">
              <a:xfrm>
                <a:off x="4896" y="3648"/>
                <a:ext cx="4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eaLnBrk="1" hangingPunct="1"/>
                <a:r>
                  <a:rPr lang="en-US" altLang="zh-CN" sz="2400" b="1">
                    <a:solidFill>
                      <a:srgbClr val="339966"/>
                    </a:solidFill>
                    <a:latin typeface="Times New Roman" panose="02020603050405020304" pitchFamily="18" charset="0"/>
                  </a:rPr>
                  <a:t>load</a:t>
                </a:r>
                <a:endParaRPr lang="en-US" altLang="zh-CN" sz="2400">
                  <a:latin typeface="Times New Roman" panose="02020603050405020304" pitchFamily="18" charset="0"/>
                </a:endParaRPr>
              </a:p>
            </p:txBody>
          </p:sp>
        </p:grpSp>
      </p:grpSp>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7AF7A851-A2A0-4904-B46C-1AAC9C65086D}" type="slidenum">
              <a:rPr lang="en-US" altLang="zh-CN" sz="1400">
                <a:solidFill>
                  <a:srgbClr val="FFFFFF"/>
                </a:solidFill>
              </a:rPr>
            </a:fld>
            <a:endParaRPr lang="en-US" altLang="zh-CN" sz="1400">
              <a:solidFill>
                <a:srgbClr val="FFFFFF"/>
              </a:solidFill>
            </a:endParaRPr>
          </a:p>
        </p:txBody>
      </p:sp>
      <p:sp>
        <p:nvSpPr>
          <p:cNvPr id="24579" name="Rectangle 4"/>
          <p:cNvSpPr>
            <a:spLocks noChangeArrowheads="1"/>
          </p:cNvSpPr>
          <p:nvPr/>
        </p:nvSpPr>
        <p:spPr bwMode="auto">
          <a:xfrm>
            <a:off x="250825" y="1095127"/>
            <a:ext cx="4681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2" algn="l"/>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）按处理的数据类型</a:t>
            </a:r>
            <a:endParaRPr lang="zh-CN" altLang="en-US" b="1" dirty="0">
              <a:latin typeface="华文中宋" panose="02010600040101010101" pitchFamily="2" charset="-122"/>
              <a:ea typeface="华文中宋" panose="02010600040101010101" pitchFamily="2" charset="-122"/>
            </a:endParaRPr>
          </a:p>
        </p:txBody>
      </p:sp>
      <p:sp>
        <p:nvSpPr>
          <p:cNvPr id="24580" name="Rectangle 5"/>
          <p:cNvSpPr>
            <a:spLocks noChangeArrowheads="1"/>
          </p:cNvSpPr>
          <p:nvPr/>
        </p:nvSpPr>
        <p:spPr bwMode="auto">
          <a:xfrm>
            <a:off x="360808" y="3130104"/>
            <a:ext cx="86756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3" algn="l"/>
            <a:r>
              <a:rPr lang="en-US" altLang="zh-CN" dirty="0">
                <a:latin typeface="华文中宋" panose="02010600040101010101" pitchFamily="2" charset="-122"/>
                <a:ea typeface="华文中宋" panose="02010600040101010101" pitchFamily="2" charset="-122"/>
                <a:sym typeface="Monotype Sorts" pitchFamily="2" charset="2"/>
              </a:rPr>
              <a:t>1</a:t>
            </a:r>
            <a:r>
              <a:rPr lang="zh-CN" altLang="en-US" dirty="0">
                <a:latin typeface="华文中宋" panose="02010600040101010101" pitchFamily="2" charset="-122"/>
                <a:ea typeface="华文中宋" panose="02010600040101010101" pitchFamily="2" charset="-122"/>
                <a:sym typeface="Monotype Sorts" pitchFamily="2" charset="2"/>
              </a:rPr>
              <a:t>）  </a:t>
            </a:r>
            <a:r>
              <a:rPr lang="zh-CN" altLang="en-US" dirty="0">
                <a:latin typeface="华文中宋" panose="02010600040101010101" pitchFamily="2" charset="-122"/>
                <a:ea typeface="华文中宋" panose="02010600040101010101" pitchFamily="2" charset="-122"/>
              </a:rPr>
              <a:t>标量流水线：用于对标量数据进行流水处理。如：</a:t>
            </a:r>
            <a:r>
              <a:rPr lang="en-US" altLang="zh-CN" dirty="0">
                <a:latin typeface="华文中宋" panose="02010600040101010101" pitchFamily="2" charset="-122"/>
                <a:ea typeface="华文中宋" panose="02010600040101010101" pitchFamily="2" charset="-122"/>
              </a:rPr>
              <a:t>IBM 360/91</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AmDahl</a:t>
            </a:r>
            <a:r>
              <a:rPr lang="en-US" altLang="zh-CN" dirty="0">
                <a:latin typeface="华文中宋" panose="02010600040101010101" pitchFamily="2" charset="-122"/>
                <a:ea typeface="华文中宋" panose="02010600040101010101" pitchFamily="2" charset="-122"/>
              </a:rPr>
              <a:t> </a:t>
            </a:r>
            <a:r>
              <a:rPr lang="en-US" altLang="zh-CN" dirty="0" smtClean="0">
                <a:latin typeface="华文中宋" panose="02010600040101010101" pitchFamily="2" charset="-122"/>
                <a:ea typeface="华文中宋" panose="02010600040101010101" pitchFamily="2" charset="-122"/>
              </a:rPr>
              <a:t>470V/6</a:t>
            </a:r>
            <a:endParaRPr lang="en-US" altLang="zh-CN" dirty="0">
              <a:latin typeface="华文中宋" panose="02010600040101010101" pitchFamily="2" charset="-122"/>
              <a:ea typeface="华文中宋" panose="02010600040101010101" pitchFamily="2" charset="-122"/>
            </a:endParaRPr>
          </a:p>
          <a:p>
            <a:pPr marL="0" lvl="3" algn="l"/>
            <a:endParaRPr lang="zh-CN" altLang="en-US" dirty="0">
              <a:latin typeface="华文中宋" panose="02010600040101010101" pitchFamily="2" charset="-122"/>
              <a:ea typeface="华文中宋" panose="02010600040101010101" pitchFamily="2" charset="-122"/>
            </a:endParaRPr>
          </a:p>
          <a:p>
            <a:pPr marL="0" lvl="3" algn="l"/>
            <a:r>
              <a:rPr lang="en-US" altLang="zh-CN" dirty="0">
                <a:latin typeface="华文中宋" panose="02010600040101010101" pitchFamily="2" charset="-122"/>
                <a:ea typeface="华文中宋" panose="02010600040101010101" pitchFamily="2" charset="-122"/>
                <a:sym typeface="Monotype Sorts" pitchFamily="2" charset="2"/>
              </a:rPr>
              <a:t>2</a:t>
            </a:r>
            <a:r>
              <a:rPr lang="zh-CN" altLang="en-US" dirty="0">
                <a:latin typeface="华文中宋" panose="02010600040101010101" pitchFamily="2" charset="-122"/>
                <a:ea typeface="华文中宋" panose="02010600040101010101" pitchFamily="2" charset="-122"/>
                <a:sym typeface="Monotype Sorts" pitchFamily="2" charset="2"/>
              </a:rPr>
              <a:t>）  </a:t>
            </a:r>
            <a:r>
              <a:rPr lang="zh-CN" altLang="en-US" dirty="0">
                <a:latin typeface="华文中宋" panose="02010600040101010101" pitchFamily="2" charset="-122"/>
                <a:ea typeface="华文中宋" panose="02010600040101010101" pitchFamily="2" charset="-122"/>
              </a:rPr>
              <a:t>向量流水线：用于对向量数据进行流水处理。</a:t>
            </a:r>
            <a:endParaRPr lang="en-US" altLang="zh-CN" dirty="0">
              <a:latin typeface="华文中宋" panose="02010600040101010101" pitchFamily="2" charset="-122"/>
              <a:ea typeface="华文中宋" panose="02010600040101010101" pitchFamily="2" charset="-122"/>
            </a:endParaRPr>
          </a:p>
          <a:p>
            <a:pPr marL="0" lvl="3" algn="l"/>
            <a:r>
              <a:rPr lang="zh-CN" altLang="en-US" dirty="0">
                <a:latin typeface="华文中宋" panose="02010600040101010101" pitchFamily="2" charset="-122"/>
                <a:ea typeface="华文中宋" panose="02010600040101010101" pitchFamily="2" charset="-122"/>
              </a:rPr>
              <a:t>（向量很适合流水处理），如：</a:t>
            </a:r>
            <a:r>
              <a:rPr lang="en-US" altLang="zh-CN" dirty="0">
                <a:latin typeface="华文中宋" panose="02010600040101010101" pitchFamily="2" charset="-122"/>
                <a:ea typeface="华文中宋" panose="02010600040101010101" pitchFamily="2" charset="-122"/>
              </a:rPr>
              <a:t>STAR-100</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CYBER-205</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CRAY-1.</a:t>
            </a:r>
            <a:endParaRPr lang="zh-CN" altLang="en-US" dirty="0">
              <a:latin typeface="华文中宋" panose="02010600040101010101" pitchFamily="2" charset="-122"/>
              <a:ea typeface="华文中宋" panose="02010600040101010101" pitchFamily="2" charset="-122"/>
            </a:endParaRPr>
          </a:p>
        </p:txBody>
      </p:sp>
      <p:sp>
        <p:nvSpPr>
          <p:cNvPr id="24581" name="Rectangle 6"/>
          <p:cNvSpPr>
            <a:spLocks noChangeArrowheads="1"/>
          </p:cNvSpPr>
          <p:nvPr/>
        </p:nvSpPr>
        <p:spPr bwMode="auto">
          <a:xfrm>
            <a:off x="217488" y="1611957"/>
            <a:ext cx="867568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pPr>
            <a:r>
              <a:rPr lang="en-US" altLang="zh-CN" sz="2800" dirty="0">
                <a:latin typeface="华文中宋" panose="02010600040101010101" pitchFamily="2" charset="-122"/>
                <a:ea typeface="华文中宋" panose="02010600040101010101" pitchFamily="2" charset="-122"/>
              </a:rPr>
              <a:t>     </a:t>
            </a:r>
            <a:r>
              <a:rPr lang="zh-CN" altLang="en-US" sz="2800" dirty="0">
                <a:latin typeface="华文中宋" panose="02010600040101010101" pitchFamily="2" charset="-122"/>
                <a:ea typeface="华文中宋" panose="02010600040101010101" pitchFamily="2" charset="-122"/>
              </a:rPr>
              <a:t>按处理的数据类型可分为</a:t>
            </a:r>
            <a:r>
              <a:rPr lang="zh-CN" altLang="en-US" sz="2800" dirty="0">
                <a:solidFill>
                  <a:srgbClr val="FF9900"/>
                </a:solidFill>
                <a:latin typeface="华文中宋" panose="02010600040101010101" pitchFamily="2" charset="-122"/>
                <a:ea typeface="华文中宋" panose="02010600040101010101" pitchFamily="2" charset="-122"/>
              </a:rPr>
              <a:t>标量流水处理机</a:t>
            </a:r>
            <a:r>
              <a:rPr lang="zh-CN" altLang="en-US" sz="2800" dirty="0">
                <a:latin typeface="华文中宋" panose="02010600040101010101" pitchFamily="2" charset="-122"/>
                <a:ea typeface="华文中宋" panose="02010600040101010101" pitchFamily="2" charset="-122"/>
              </a:rPr>
              <a:t>和</a:t>
            </a:r>
            <a:r>
              <a:rPr lang="zh-CN" altLang="en-US" sz="2800" dirty="0">
                <a:solidFill>
                  <a:srgbClr val="FF9900"/>
                </a:solidFill>
                <a:latin typeface="华文中宋" panose="02010600040101010101" pitchFamily="2" charset="-122"/>
                <a:ea typeface="华文中宋" panose="02010600040101010101" pitchFamily="2" charset="-122"/>
              </a:rPr>
              <a:t>向量流水处理机</a:t>
            </a:r>
            <a:r>
              <a:rPr lang="zh-CN" altLang="en-US" sz="2800" dirty="0">
                <a:latin typeface="华文中宋" panose="02010600040101010101" pitchFamily="2" charset="-122"/>
                <a:ea typeface="华文中宋" panose="02010600040101010101" pitchFamily="2" charset="-122"/>
              </a:rPr>
              <a:t>两种。</a:t>
            </a:r>
            <a:endParaRPr lang="zh-CN" altLang="en-US" sz="2800" dirty="0">
              <a:latin typeface="华文中宋" panose="02010600040101010101" pitchFamily="2" charset="-122"/>
              <a:ea typeface="华文中宋" panose="02010600040101010101" pitchFamily="2" charset="-122"/>
            </a:endParaRPr>
          </a:p>
        </p:txBody>
      </p:sp>
      <p:sp>
        <p:nvSpPr>
          <p:cNvPr id="7" name="Title 8"/>
          <p:cNvSpPr txBox="1"/>
          <p:nvPr/>
        </p:nvSpPr>
        <p:spPr>
          <a:xfrm>
            <a:off x="107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  </a:t>
            </a:r>
            <a:r>
              <a:rPr lang="zh-CN" altLang="en-US" sz="2800" dirty="0" smtClean="0">
                <a:solidFill>
                  <a:srgbClr val="0000FF"/>
                </a:solidFill>
                <a:latin typeface="华文中宋" panose="02010600040101010101" pitchFamily="2" charset="-122"/>
                <a:ea typeface="华文中宋" panose="02010600040101010101" pitchFamily="2" charset="-122"/>
              </a:rPr>
              <a:t>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zh-CN" altLang="en-US" sz="3600" b="1" dirty="0" smtClean="0">
                <a:solidFill>
                  <a:srgbClr val="FF0000"/>
                </a:solidFill>
              </a:rPr>
              <a:t>提早后结果：</a:t>
            </a:r>
            <a:r>
              <a:rPr lang="en-US" altLang="zh-CN" sz="3600" b="1" dirty="0">
                <a:solidFill>
                  <a:srgbClr val="FF0000"/>
                </a:solidFill>
              </a:rPr>
              <a:t>MIPS</a:t>
            </a:r>
            <a:r>
              <a:rPr lang="zh-CN" altLang="en-US" sz="3600" b="1" dirty="0" smtClean="0">
                <a:solidFill>
                  <a:srgbClr val="FF0000"/>
                </a:solidFill>
              </a:rPr>
              <a:t>改善后的数据通路</a:t>
            </a:r>
            <a:endParaRPr lang="en-US" altLang="zh-CN" sz="3600" b="1" dirty="0">
              <a:solidFill>
                <a:srgbClr val="FF0000"/>
              </a:solidFill>
            </a:endParaRPr>
          </a:p>
        </p:txBody>
      </p:sp>
      <p:sp>
        <p:nvSpPr>
          <p:cNvPr id="18437" name="Text Box 5"/>
          <p:cNvSpPr txBox="1">
            <a:spLocks noChangeArrowheads="1"/>
          </p:cNvSpPr>
          <p:nvPr/>
        </p:nvSpPr>
        <p:spPr bwMode="auto">
          <a:xfrm>
            <a:off x="228600" y="1501775"/>
            <a:ext cx="8686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ts val="3200"/>
              </a:lnSpc>
              <a:buFontTx/>
              <a:buChar char="•"/>
            </a:pPr>
            <a:r>
              <a:rPr lang="zh-CN" altLang="en-US" sz="2400" b="1" dirty="0" smtClean="0">
                <a:solidFill>
                  <a:srgbClr val="000000"/>
                </a:solidFill>
              </a:rPr>
              <a:t>在</a:t>
            </a:r>
            <a:r>
              <a:rPr lang="en-US" altLang="zh-CN" sz="2400" b="1" dirty="0" smtClean="0">
                <a:solidFill>
                  <a:srgbClr val="000000"/>
                </a:solidFill>
              </a:rPr>
              <a:t>BEQ</a:t>
            </a:r>
            <a:r>
              <a:rPr lang="zh-CN" altLang="en-US" sz="2400" b="1" dirty="0" smtClean="0">
                <a:solidFill>
                  <a:srgbClr val="000000"/>
                </a:solidFill>
              </a:rPr>
              <a:t>指令后，只需要</a:t>
            </a:r>
            <a:r>
              <a:rPr lang="en-US" altLang="zh-CN" sz="2400" b="1" dirty="0" smtClean="0">
                <a:solidFill>
                  <a:srgbClr val="FF0000"/>
                </a:solidFill>
              </a:rPr>
              <a:t>1</a:t>
            </a:r>
            <a:r>
              <a:rPr lang="zh-CN" altLang="en-US" sz="2400" b="1" dirty="0" smtClean="0">
                <a:solidFill>
                  <a:srgbClr val="000000"/>
                </a:solidFill>
              </a:rPr>
              <a:t>个额外周期就可以知道正确地址</a:t>
            </a:r>
            <a:endParaRPr lang="en-US" altLang="zh-CN" sz="2400" b="1" dirty="0">
              <a:solidFill>
                <a:srgbClr val="000000"/>
              </a:solidFill>
            </a:endParaRPr>
          </a:p>
          <a:p>
            <a:pPr algn="l">
              <a:lnSpc>
                <a:spcPts val="3200"/>
              </a:lnSpc>
              <a:buFontTx/>
              <a:buChar char="•"/>
            </a:pPr>
            <a:r>
              <a:rPr lang="zh-CN" altLang="en-US" sz="2400" b="1" dirty="0" smtClean="0">
                <a:solidFill>
                  <a:srgbClr val="000000"/>
                </a:solidFill>
              </a:rPr>
              <a:t>在</a:t>
            </a:r>
            <a:r>
              <a:rPr lang="en-US" altLang="zh-CN" sz="2400" b="1" dirty="0" smtClean="0">
                <a:solidFill>
                  <a:srgbClr val="000000"/>
                </a:solidFill>
              </a:rPr>
              <a:t> MIPS</a:t>
            </a:r>
            <a:r>
              <a:rPr lang="zh-CN" altLang="en-US" sz="2400" b="1" dirty="0" smtClean="0">
                <a:solidFill>
                  <a:srgbClr val="000000"/>
                </a:solidFill>
              </a:rPr>
              <a:t>，条件转移指令其后的这个周期称为</a:t>
            </a:r>
            <a:r>
              <a:rPr lang="zh-CN" altLang="en-US" sz="2400" b="1" dirty="0" smtClean="0">
                <a:solidFill>
                  <a:srgbClr val="FF0000"/>
                </a:solidFill>
              </a:rPr>
              <a:t>转移延迟槽</a:t>
            </a:r>
            <a:r>
              <a:rPr lang="en-US" altLang="zh-CN" sz="2400" dirty="0" smtClean="0">
                <a:solidFill>
                  <a:srgbClr val="FF0000"/>
                </a:solidFill>
              </a:rPr>
              <a:t> </a:t>
            </a:r>
            <a:r>
              <a:rPr lang="en-US" altLang="zh-CN" sz="2400" dirty="0" smtClean="0">
                <a:solidFill>
                  <a:srgbClr val="FD0128"/>
                </a:solidFill>
              </a:rPr>
              <a:t>the </a:t>
            </a:r>
            <a:r>
              <a:rPr lang="en-US" altLang="zh-CN" sz="2400" dirty="0">
                <a:solidFill>
                  <a:srgbClr val="FD0128"/>
                </a:solidFill>
              </a:rPr>
              <a:t>branch delay slot</a:t>
            </a:r>
            <a:endParaRPr lang="en-US" altLang="zh-CN" sz="2400" dirty="0"/>
          </a:p>
        </p:txBody>
      </p:sp>
      <p:grpSp>
        <p:nvGrpSpPr>
          <p:cNvPr id="2" name="Group 8"/>
          <p:cNvGrpSpPr/>
          <p:nvPr/>
        </p:nvGrpSpPr>
        <p:grpSpPr bwMode="auto">
          <a:xfrm>
            <a:off x="304800" y="3124200"/>
            <a:ext cx="8562975" cy="3028950"/>
            <a:chOff x="192" y="1968"/>
            <a:chExt cx="5394" cy="1908"/>
          </a:xfrm>
        </p:grpSpPr>
        <p:pic>
          <p:nvPicPr>
            <p:cNvPr id="1843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1968"/>
              <a:ext cx="5394" cy="1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9" name="Text Box 7"/>
            <p:cNvSpPr txBox="1">
              <a:spLocks noChangeArrowheads="1"/>
            </p:cNvSpPr>
            <p:nvPr/>
          </p:nvSpPr>
          <p:spPr bwMode="auto">
            <a:xfrm>
              <a:off x="201" y="3312"/>
              <a:ext cx="1238" cy="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t>48 or 72</a:t>
              </a:r>
              <a:r>
                <a:rPr lang="en-US" altLang="zh-CN"/>
                <a:t>       </a:t>
              </a:r>
              <a:endParaRPr lang="en-US" altLang="zh-CN"/>
            </a:p>
          </p:txBody>
        </p:sp>
      </p:grpSp>
      <p:sp>
        <p:nvSpPr>
          <p:cNvPr id="18442" name="Text Box 10"/>
          <p:cNvSpPr txBox="1">
            <a:spLocks noChangeArrowheads="1"/>
          </p:cNvSpPr>
          <p:nvPr/>
        </p:nvSpPr>
        <p:spPr bwMode="auto">
          <a:xfrm>
            <a:off x="1219200" y="3886200"/>
            <a:ext cx="533400" cy="266700"/>
          </a:xfrm>
          <a:prstGeom prst="rect">
            <a:avLst/>
          </a:prstGeom>
          <a:solidFill>
            <a:srgbClr val="FFFFFF"/>
          </a:solidFill>
          <a:ln>
            <a:noFill/>
          </a:ln>
          <a:effectLst/>
        </p:spPr>
        <p:txBody>
          <a:bodyPr lIns="18000" tIns="0" rIns="18000" bIns="0"/>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latin typeface="Comic Sans MS" panose="030F0702030302020204" pitchFamily="66" charset="0"/>
              </a:rPr>
              <a:t>24</a:t>
            </a:r>
            <a:endParaRPr lang="en-US" altLang="zh-CN" sz="1600" b="1" dirty="0">
              <a:latin typeface="Comic Sans MS" panose="030F0702030302020204" pitchFamily="66" charset="0"/>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85720" y="214290"/>
            <a:ext cx="8858280" cy="1143000"/>
          </a:xfrm>
        </p:spPr>
        <p:txBody>
          <a:bodyPr>
            <a:noAutofit/>
          </a:bodyPr>
          <a:lstStyle/>
          <a:p>
            <a:r>
              <a:rPr lang="zh-CN" altLang="en-US" sz="3200" b="1" dirty="0">
                <a:solidFill>
                  <a:srgbClr val="00B050"/>
                </a:solidFill>
              </a:rPr>
              <a:t>冲刷</a:t>
            </a:r>
            <a:r>
              <a:rPr lang="en-US" altLang="zh-CN" sz="3200" b="1" dirty="0">
                <a:solidFill>
                  <a:srgbClr val="00B050"/>
                </a:solidFill>
              </a:rPr>
              <a:t>Flushing </a:t>
            </a:r>
            <a:r>
              <a:rPr lang="zh-CN" altLang="en-US" sz="3200" b="1" dirty="0">
                <a:solidFill>
                  <a:srgbClr val="00B050"/>
                </a:solidFill>
              </a:rPr>
              <a:t>：</a:t>
            </a:r>
            <a:r>
              <a:rPr lang="zh-CN" altLang="en-US" sz="3200" b="1" dirty="0" smtClean="0"/>
              <a:t>只需插入</a:t>
            </a:r>
            <a:r>
              <a:rPr lang="en-US" altLang="zh-CN" sz="3200" b="1" dirty="0" smtClean="0">
                <a:solidFill>
                  <a:srgbClr val="FF0000"/>
                </a:solidFill>
              </a:rPr>
              <a:t>one stall</a:t>
            </a:r>
            <a:r>
              <a:rPr lang="zh-CN" altLang="en-US" sz="3200" b="1" dirty="0" smtClean="0"/>
              <a:t>解决控制冒险</a:t>
            </a:r>
            <a:r>
              <a:rPr lang="zh-CN" altLang="en-US" sz="2400" b="1" dirty="0" smtClean="0">
                <a:solidFill>
                  <a:srgbClr val="C00000"/>
                </a:solidFill>
              </a:rPr>
              <a:t>（硬件固定）</a:t>
            </a:r>
            <a:endParaRPr lang="en-US" altLang="zh-CN" sz="2400" b="1" dirty="0">
              <a:solidFill>
                <a:srgbClr val="C00000"/>
              </a:solidFill>
            </a:endParaRPr>
          </a:p>
        </p:txBody>
      </p:sp>
      <p:grpSp>
        <p:nvGrpSpPr>
          <p:cNvPr id="2" name="Group 99"/>
          <p:cNvGrpSpPr/>
          <p:nvPr/>
        </p:nvGrpSpPr>
        <p:grpSpPr bwMode="auto">
          <a:xfrm>
            <a:off x="301625" y="1524000"/>
            <a:ext cx="8566150" cy="3067050"/>
            <a:chOff x="190" y="960"/>
            <a:chExt cx="5396" cy="1932"/>
          </a:xfrm>
        </p:grpSpPr>
        <p:pic>
          <p:nvPicPr>
            <p:cNvPr id="21517" name="Picture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960"/>
              <a:ext cx="5394" cy="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 y="1776"/>
              <a:ext cx="53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9" name="Text Box 15"/>
            <p:cNvSpPr txBox="1">
              <a:spLocks noChangeArrowheads="1"/>
            </p:cNvSpPr>
            <p:nvPr/>
          </p:nvSpPr>
          <p:spPr bwMode="auto">
            <a:xfrm>
              <a:off x="213" y="2304"/>
              <a:ext cx="1238" cy="3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t>48 or 72</a:t>
              </a:r>
              <a:r>
                <a:rPr lang="en-US" altLang="zh-CN"/>
                <a:t>       </a:t>
              </a:r>
              <a:endParaRPr lang="en-US" altLang="zh-CN"/>
            </a:p>
          </p:txBody>
        </p:sp>
        <p:sp>
          <p:nvSpPr>
            <p:cNvPr id="21520" name="Line 16"/>
            <p:cNvSpPr>
              <a:spLocks noChangeShapeType="1"/>
            </p:cNvSpPr>
            <p:nvPr/>
          </p:nvSpPr>
          <p:spPr bwMode="auto">
            <a:xfrm>
              <a:off x="2064" y="1584"/>
              <a:ext cx="96" cy="816"/>
            </a:xfrm>
            <a:prstGeom prst="line">
              <a:avLst/>
            </a:prstGeom>
            <a:noFill/>
            <a:ln w="38100">
              <a:solidFill>
                <a:srgbClr val="FF0000"/>
              </a:solidFill>
              <a:rou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1602" name="Group 98"/>
          <p:cNvGraphicFramePr>
            <a:graphicFrameLocks noGrp="1"/>
          </p:cNvGraphicFramePr>
          <p:nvPr/>
        </p:nvGraphicFramePr>
        <p:xfrm>
          <a:off x="304800" y="4724400"/>
          <a:ext cx="8534400" cy="1584960"/>
        </p:xfrm>
        <a:graphic>
          <a:graphicData uri="http://schemas.openxmlformats.org/drawingml/2006/table">
            <a:tbl>
              <a:tblPr/>
              <a:tblGrid>
                <a:gridCol w="2933700"/>
                <a:gridCol w="647700"/>
                <a:gridCol w="685800"/>
                <a:gridCol w="685800"/>
                <a:gridCol w="990600"/>
                <a:gridCol w="914400"/>
                <a:gridCol w="787400"/>
                <a:gridCol w="889000"/>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40 ADD R30,R30,R30</a:t>
                      </a:r>
                      <a:endPar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 </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44 BEQ R1, 24</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45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48 or 72</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zh-CN" altLang="en-US" b="1" dirty="0" smtClean="0"/>
              <a:t>为什么“浪费”取到的指令？</a:t>
            </a:r>
            <a:endParaRPr lang="en-US" altLang="zh-CN" b="1" dirty="0"/>
          </a:p>
        </p:txBody>
      </p:sp>
      <p:sp>
        <p:nvSpPr>
          <p:cNvPr id="24579" name="Rectangle 3"/>
          <p:cNvSpPr>
            <a:spLocks noGrp="1" noChangeArrowheads="1"/>
          </p:cNvSpPr>
          <p:nvPr>
            <p:ph type="body" idx="1"/>
          </p:nvPr>
        </p:nvSpPr>
        <p:spPr>
          <a:xfrm>
            <a:off x="214282" y="5072074"/>
            <a:ext cx="8534400" cy="1209692"/>
          </a:xfrm>
        </p:spPr>
        <p:txBody>
          <a:bodyPr>
            <a:normAutofit/>
          </a:bodyPr>
          <a:lstStyle/>
          <a:p>
            <a:pPr>
              <a:lnSpc>
                <a:spcPts val="3900"/>
              </a:lnSpc>
            </a:pPr>
            <a:r>
              <a:rPr lang="zh-CN" altLang="en-US" b="1" dirty="0" smtClean="0">
                <a:latin typeface="Comic Sans MS" panose="030F0702030302020204" pitchFamily="66" charset="0"/>
              </a:rPr>
              <a:t>已经取到</a:t>
            </a:r>
            <a:r>
              <a:rPr lang="en-US" altLang="zh-CN" b="1" dirty="0" smtClean="0">
                <a:solidFill>
                  <a:srgbClr val="C00000"/>
                </a:solidFill>
                <a:latin typeface="Comic Sans MS" panose="030F0702030302020204" pitchFamily="66" charset="0"/>
              </a:rPr>
              <a:t>48</a:t>
            </a:r>
            <a:r>
              <a:rPr lang="zh-CN" altLang="en-US" b="1" dirty="0" smtClean="0">
                <a:solidFill>
                  <a:srgbClr val="C00000"/>
                </a:solidFill>
                <a:latin typeface="Comic Sans MS" panose="030F0702030302020204" pitchFamily="66" charset="0"/>
              </a:rPr>
              <a:t>号地址指令</a:t>
            </a:r>
            <a:r>
              <a:rPr lang="zh-CN" altLang="en-US" b="1" dirty="0" smtClean="0">
                <a:latin typeface="Comic Sans MS" panose="030F0702030302020204" pitchFamily="66" charset="0"/>
              </a:rPr>
              <a:t>，如果转移最终没有发生，有必要</a:t>
            </a:r>
            <a:r>
              <a:rPr lang="zh-CN" altLang="en-US" b="1" dirty="0" smtClean="0">
                <a:solidFill>
                  <a:srgbClr val="C00000"/>
                </a:solidFill>
                <a:latin typeface="Comic Sans MS" panose="030F0702030302020204" pitchFamily="66" charset="0"/>
              </a:rPr>
              <a:t>第</a:t>
            </a:r>
            <a:r>
              <a:rPr lang="en-US" altLang="zh-CN" b="1" dirty="0" smtClean="0">
                <a:solidFill>
                  <a:srgbClr val="C00000"/>
                </a:solidFill>
                <a:latin typeface="Comic Sans MS" panose="030F0702030302020204" pitchFamily="66" charset="0"/>
              </a:rPr>
              <a:t>2</a:t>
            </a:r>
            <a:r>
              <a:rPr lang="zh-CN" altLang="en-US" b="1" dirty="0" smtClean="0">
                <a:solidFill>
                  <a:srgbClr val="C00000"/>
                </a:solidFill>
                <a:latin typeface="Comic Sans MS" panose="030F0702030302020204" pitchFamily="66" charset="0"/>
              </a:rPr>
              <a:t>次取</a:t>
            </a:r>
            <a:r>
              <a:rPr lang="zh-CN" altLang="en-US" b="1" dirty="0" smtClean="0">
                <a:latin typeface="Comic Sans MS" panose="030F0702030302020204" pitchFamily="66" charset="0"/>
              </a:rPr>
              <a:t>该指令吗？</a:t>
            </a:r>
            <a:endParaRPr lang="en-US" altLang="zh-CN" b="1" dirty="0">
              <a:latin typeface="Comic Sans MS" panose="030F0702030302020204" pitchFamily="66" charset="0"/>
            </a:endParaRPr>
          </a:p>
        </p:txBody>
      </p:sp>
      <p:grpSp>
        <p:nvGrpSpPr>
          <p:cNvPr id="2" name="Group 104"/>
          <p:cNvGrpSpPr/>
          <p:nvPr/>
        </p:nvGrpSpPr>
        <p:grpSpPr bwMode="auto">
          <a:xfrm>
            <a:off x="304800" y="1447800"/>
            <a:ext cx="8562975" cy="3067050"/>
            <a:chOff x="192" y="960"/>
            <a:chExt cx="5394" cy="1932"/>
          </a:xfrm>
        </p:grpSpPr>
        <p:pic>
          <p:nvPicPr>
            <p:cNvPr id="24681" name="Picture 1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960"/>
              <a:ext cx="5394" cy="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82" name="Picture 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776"/>
              <a:ext cx="53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83" name="Text Box 107"/>
            <p:cNvSpPr txBox="1">
              <a:spLocks noChangeArrowheads="1"/>
            </p:cNvSpPr>
            <p:nvPr/>
          </p:nvSpPr>
          <p:spPr bwMode="auto">
            <a:xfrm>
              <a:off x="197" y="2304"/>
              <a:ext cx="1238" cy="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t>48 or 72</a:t>
              </a:r>
              <a:r>
                <a:rPr lang="en-US" altLang="zh-CN"/>
                <a:t>       </a:t>
              </a:r>
              <a:endParaRPr lang="en-US" altLang="zh-CN"/>
            </a:p>
          </p:txBody>
        </p:sp>
        <p:sp>
          <p:nvSpPr>
            <p:cNvPr id="24684" name="Line 108"/>
            <p:cNvSpPr>
              <a:spLocks noChangeShapeType="1"/>
            </p:cNvSpPr>
            <p:nvPr/>
          </p:nvSpPr>
          <p:spPr bwMode="auto">
            <a:xfrm>
              <a:off x="2064" y="1584"/>
              <a:ext cx="96" cy="816"/>
            </a:xfrm>
            <a:prstGeom prst="line">
              <a:avLst/>
            </a:prstGeom>
            <a:noFill/>
            <a:ln w="38100">
              <a:solidFill>
                <a:srgbClr val="FF0000"/>
              </a:solidFill>
              <a:rou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685" name="Oval 109"/>
          <p:cNvSpPr>
            <a:spLocks noChangeArrowheads="1"/>
          </p:cNvSpPr>
          <p:nvPr/>
        </p:nvSpPr>
        <p:spPr bwMode="auto">
          <a:xfrm>
            <a:off x="2590800" y="2819400"/>
            <a:ext cx="609600" cy="609600"/>
          </a:xfrm>
          <a:prstGeom prst="ellipse">
            <a:avLst/>
          </a:prstGeom>
          <a:noFill/>
          <a:ln w="38100">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88" name="Line 112"/>
          <p:cNvSpPr>
            <a:spLocks noChangeShapeType="1"/>
          </p:cNvSpPr>
          <p:nvPr/>
        </p:nvSpPr>
        <p:spPr bwMode="auto">
          <a:xfrm flipH="1">
            <a:off x="2590800" y="3352800"/>
            <a:ext cx="228600" cy="1295400"/>
          </a:xfrm>
          <a:prstGeom prst="line">
            <a:avLst/>
          </a:prstGeom>
          <a:noFill/>
          <a:ln w="381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灯片编号占位符 10"/>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12065"/>
            <a:ext cx="8460740" cy="1143000"/>
          </a:xfrm>
        </p:spPr>
        <p:txBody>
          <a:bodyPr/>
          <a:lstStyle/>
          <a:p>
            <a:r>
              <a:rPr lang="zh-CN" altLang="en-US" sz="3200" b="1" dirty="0" smtClean="0">
                <a:sym typeface="+mn-ea"/>
              </a:rPr>
              <a:t>预测转移未选中</a:t>
            </a:r>
            <a:r>
              <a:rPr lang="en-US" altLang="zh-CN" sz="3200" dirty="0" smtClean="0"/>
              <a:t>predict-not-taken</a:t>
            </a:r>
            <a:r>
              <a:rPr lang="zh-CN" altLang="en-US" sz="2400" b="1" dirty="0" smtClean="0">
                <a:solidFill>
                  <a:srgbClr val="C00000"/>
                </a:solidFill>
              </a:rPr>
              <a:t>（硬件固定）</a:t>
            </a:r>
            <a:endParaRPr lang="zh-CN" altLang="en-US" sz="2400" b="1" dirty="0" smtClean="0">
              <a:solidFill>
                <a:srgbClr val="C00000"/>
              </a:solidFill>
            </a:endParaRPr>
          </a:p>
        </p:txBody>
      </p:sp>
      <p:graphicFrame>
        <p:nvGraphicFramePr>
          <p:cNvPr id="26678" name="Group 54"/>
          <p:cNvGraphicFramePr>
            <a:graphicFrameLocks noGrp="1"/>
          </p:cNvGraphicFramePr>
          <p:nvPr/>
        </p:nvGraphicFramePr>
        <p:xfrm>
          <a:off x="304800" y="1905000"/>
          <a:ext cx="8534400" cy="1584960"/>
        </p:xfrm>
        <a:graphic>
          <a:graphicData uri="http://schemas.openxmlformats.org/drawingml/2006/table">
            <a:tbl>
              <a:tblPr/>
              <a:tblGrid>
                <a:gridCol w="2933700"/>
                <a:gridCol w="647700"/>
                <a:gridCol w="685800"/>
                <a:gridCol w="685800"/>
                <a:gridCol w="990600"/>
                <a:gridCol w="914400"/>
                <a:gridCol w="838200"/>
                <a:gridCol w="838200"/>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40 ADD R30,R30,R30</a:t>
                      </a:r>
                      <a:endPar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 </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44 BEQ R1, 24</a:t>
                      </a:r>
                      <a:endPar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45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52 OR R13, R6, R2</a:t>
                      </a:r>
                      <a:endPar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6679" name="Text Box 55"/>
          <p:cNvSpPr txBox="1">
            <a:spLocks noChangeArrowheads="1"/>
          </p:cNvSpPr>
          <p:nvPr/>
        </p:nvSpPr>
        <p:spPr bwMode="auto">
          <a:xfrm>
            <a:off x="212725" y="1292225"/>
            <a:ext cx="5113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a:t>Branch is not taken:   </a:t>
            </a:r>
            <a:r>
              <a:rPr lang="en-US" altLang="zh-CN" sz="2800">
                <a:solidFill>
                  <a:srgbClr val="FF0000"/>
                </a:solidFill>
              </a:rPr>
              <a:t>No</a:t>
            </a:r>
            <a:r>
              <a:rPr lang="en-US" altLang="zh-CN" sz="2800"/>
              <a:t> stall</a:t>
            </a:r>
            <a:endParaRPr lang="en-US" altLang="zh-CN" sz="2800"/>
          </a:p>
        </p:txBody>
      </p:sp>
      <p:sp>
        <p:nvSpPr>
          <p:cNvPr id="26680" name="Text Box 56"/>
          <p:cNvSpPr txBox="1">
            <a:spLocks noChangeArrowheads="1"/>
          </p:cNvSpPr>
          <p:nvPr/>
        </p:nvSpPr>
        <p:spPr bwMode="auto">
          <a:xfrm>
            <a:off x="304800" y="3581400"/>
            <a:ext cx="449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a:t>Branch is </a:t>
            </a:r>
            <a:r>
              <a:rPr lang="en-US" altLang="zh-CN" sz="2800">
                <a:solidFill>
                  <a:srgbClr val="0000FF"/>
                </a:solidFill>
              </a:rPr>
              <a:t>taken</a:t>
            </a:r>
            <a:r>
              <a:rPr lang="en-US" altLang="zh-CN" sz="2800"/>
              <a:t>:  </a:t>
            </a:r>
            <a:r>
              <a:rPr lang="en-US" altLang="zh-CN" sz="2800">
                <a:solidFill>
                  <a:srgbClr val="0000FF"/>
                </a:solidFill>
              </a:rPr>
              <a:t>1 stall</a:t>
            </a:r>
            <a:endParaRPr lang="en-US" altLang="zh-CN" sz="2800">
              <a:solidFill>
                <a:srgbClr val="0000FF"/>
              </a:solidFill>
            </a:endParaRPr>
          </a:p>
        </p:txBody>
      </p:sp>
      <p:graphicFrame>
        <p:nvGraphicFramePr>
          <p:cNvPr id="26770" name="Group 146"/>
          <p:cNvGraphicFramePr>
            <a:graphicFrameLocks noGrp="1"/>
          </p:cNvGraphicFramePr>
          <p:nvPr/>
        </p:nvGraphicFramePr>
        <p:xfrm>
          <a:off x="304800" y="4191000"/>
          <a:ext cx="8686800" cy="2013585"/>
        </p:xfrm>
        <a:graphic>
          <a:graphicData uri="http://schemas.openxmlformats.org/drawingml/2006/table">
            <a:tbl>
              <a:tblPr/>
              <a:tblGrid>
                <a:gridCol w="2933700"/>
                <a:gridCol w="647700"/>
                <a:gridCol w="685800"/>
                <a:gridCol w="685800"/>
                <a:gridCol w="990600"/>
                <a:gridCol w="914400"/>
                <a:gridCol w="838200"/>
                <a:gridCol w="990600"/>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40 ADD R30,R30,R30</a:t>
                      </a:r>
                      <a:endPar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 </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44 BEQ R1, 24</a:t>
                      </a:r>
                      <a:endPar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WB</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accent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rPr>
                        <a:t>idle</a:t>
                      </a:r>
                      <a:endParaRPr kumimoji="1" lang="en-US" altLang="zh-CN" sz="2000" b="0" i="0" u="none" strike="noStrike" cap="none" normalizeH="0" baseline="0" smtClean="0">
                        <a:ln>
                          <a:noFill/>
                        </a:ln>
                        <a:solidFill>
                          <a:srgbClr val="0000FF"/>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72 LW R4, 50(R7)</a:t>
                      </a:r>
                      <a:endPar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MEM</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76</a:t>
                      </a:r>
                      <a:endParaRPr kumimoji="1"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IF</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ID</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rPr>
                        <a:t>EX</a:t>
                      </a:r>
                      <a:endParaRPr kumimoji="1" lang="en-US" altLang="zh-CN" sz="2000" b="0" i="0" u="none" strike="noStrike" cap="none" normalizeH="0" baseline="0" smtClean="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6771" name="Oval 147"/>
          <p:cNvSpPr>
            <a:spLocks noChangeArrowheads="1"/>
          </p:cNvSpPr>
          <p:nvPr/>
        </p:nvSpPr>
        <p:spPr bwMode="auto">
          <a:xfrm>
            <a:off x="4495800" y="5029200"/>
            <a:ext cx="609600" cy="3048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r>
              <a:rPr lang="zh-CN" altLang="en-US" dirty="0">
                <a:solidFill>
                  <a:srgbClr val="00B050"/>
                </a:solidFill>
                <a:sym typeface="+mn-ea"/>
              </a:rPr>
              <a:t>冻结或冲刷流水线</a:t>
            </a:r>
            <a:r>
              <a:rPr lang="zh-CN" altLang="en-US" sz="2400" b="1" dirty="0">
                <a:solidFill>
                  <a:srgbClr val="FF0000"/>
                </a:solidFill>
                <a:sym typeface="+mn-ea"/>
              </a:rPr>
              <a:t>（硬件固定）</a:t>
            </a:r>
            <a:br>
              <a:rPr lang="zh-CN" altLang="en-US" sz="2400" b="1" dirty="0">
                <a:solidFill>
                  <a:srgbClr val="FF0000"/>
                </a:solidFill>
              </a:rPr>
            </a:br>
            <a:r>
              <a:rPr lang="en-US" altLang="zh-CN" dirty="0" smtClean="0">
                <a:solidFill>
                  <a:srgbClr val="00B050"/>
                </a:solidFill>
                <a:latin typeface="Comic Sans MS" panose="030F0702030302020204" pitchFamily="66" charset="0"/>
              </a:rPr>
              <a:t>Freeze or </a:t>
            </a:r>
            <a:r>
              <a:rPr lang="en-US" altLang="zh-CN" dirty="0" smtClean="0">
                <a:solidFill>
                  <a:srgbClr val="00B050"/>
                </a:solidFill>
              </a:rPr>
              <a:t>Flushing </a:t>
            </a:r>
            <a:r>
              <a:rPr lang="en-US" altLang="zh-CN" dirty="0">
                <a:solidFill>
                  <a:srgbClr val="00B050"/>
                </a:solidFill>
              </a:rPr>
              <a:t>the pipeline</a:t>
            </a:r>
            <a:endParaRPr lang="zh-CN" altLang="en-US" dirty="0">
              <a:solidFill>
                <a:srgbClr val="00B050"/>
              </a:solidFill>
            </a:endParaRPr>
          </a:p>
        </p:txBody>
      </p:sp>
      <p:sp>
        <p:nvSpPr>
          <p:cNvPr id="22531" name="Rectangle 3"/>
          <p:cNvSpPr>
            <a:spLocks noGrp="1" noChangeArrowheads="1"/>
          </p:cNvSpPr>
          <p:nvPr>
            <p:ph type="body" idx="1"/>
          </p:nvPr>
        </p:nvSpPr>
        <p:spPr>
          <a:xfrm>
            <a:off x="457200" y="1885315"/>
            <a:ext cx="8229600" cy="4241165"/>
          </a:xfrm>
        </p:spPr>
        <p:txBody>
          <a:bodyPr/>
          <a:lstStyle/>
          <a:p>
            <a:r>
              <a:rPr lang="zh-CN" altLang="en-US" b="1" dirty="0">
                <a:latin typeface="Comic Sans MS" panose="030F0702030302020204" pitchFamily="66" charset="0"/>
              </a:rPr>
              <a:t>较早的一种流水线处理方法</a:t>
            </a:r>
            <a:endParaRPr lang="zh-CN" altLang="en-US" b="1" dirty="0">
              <a:latin typeface="Comic Sans MS" panose="030F0702030302020204" pitchFamily="66" charset="0"/>
            </a:endParaRPr>
          </a:p>
          <a:p>
            <a:r>
              <a:rPr lang="zh-CN" altLang="en-US" b="1" dirty="0">
                <a:latin typeface="Comic Sans MS" panose="030F0702030302020204" pitchFamily="66" charset="0"/>
              </a:rPr>
              <a:t>优点：软件和硬件两方面都比较简单</a:t>
            </a:r>
            <a:endParaRPr lang="zh-CN" altLang="en-US" b="1" dirty="0">
              <a:latin typeface="Comic Sans MS" panose="030F0702030302020204" pitchFamily="66" charset="0"/>
            </a:endParaRPr>
          </a:p>
          <a:p>
            <a:r>
              <a:rPr lang="en-US" altLang="zh-CN" dirty="0">
                <a:latin typeface="Comic Sans MS" panose="030F0702030302020204" pitchFamily="66" charset="0"/>
              </a:rPr>
              <a:t>Simplest hardware:</a:t>
            </a:r>
            <a:endParaRPr lang="en-US" altLang="zh-CN" dirty="0">
              <a:latin typeface="Comic Sans MS" panose="030F0702030302020204" pitchFamily="66" charset="0"/>
            </a:endParaRPr>
          </a:p>
          <a:p>
            <a:pPr lvl="1"/>
            <a:r>
              <a:rPr lang="zh-CN" altLang="en-US" b="1" dirty="0" smtClean="0">
                <a:latin typeface="Comic Sans MS" panose="030F0702030302020204" pitchFamily="66" charset="0"/>
              </a:rPr>
              <a:t>在转移目标地址确定前，保持或者删除转移指令后进入流水线的指令。</a:t>
            </a:r>
            <a:endParaRPr lang="en-US" altLang="zh-CN" b="1" dirty="0">
              <a:latin typeface="Comic Sans MS" panose="030F0702030302020204" pitchFamily="66" charset="0"/>
            </a:endParaRPr>
          </a:p>
          <a:p>
            <a:pPr lvl="1"/>
            <a:r>
              <a:rPr lang="zh-CN" altLang="en-US" b="1" dirty="0" smtClean="0">
                <a:latin typeface="Comic Sans MS" panose="030F0702030302020204" pitchFamily="66" charset="0"/>
              </a:rPr>
              <a:t>性能损失是固定的，不能通过软件来减少。</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02883"/>
            <a:ext cx="8229600" cy="1143000"/>
          </a:xfrm>
        </p:spPr>
        <p:txBody>
          <a:bodyPr>
            <a:normAutofit/>
          </a:bodyPr>
          <a:lstStyle/>
          <a:p>
            <a:r>
              <a:rPr lang="zh-CN" altLang="en-US" sz="4000" b="1" dirty="0" smtClean="0">
                <a:solidFill>
                  <a:srgbClr val="FF0000"/>
                </a:solidFill>
              </a:rPr>
              <a:t>转移延迟</a:t>
            </a:r>
            <a:r>
              <a:rPr lang="zh-CN" altLang="en-US" sz="4000" dirty="0" smtClean="0">
                <a:solidFill>
                  <a:srgbClr val="FF0000"/>
                </a:solidFill>
              </a:rPr>
              <a:t>（</a:t>
            </a:r>
            <a:r>
              <a:rPr lang="en-US" altLang="zh-CN" sz="4000" dirty="0" smtClean="0">
                <a:solidFill>
                  <a:srgbClr val="FF0000"/>
                </a:solidFill>
              </a:rPr>
              <a:t>Delayed branch</a:t>
            </a:r>
            <a:r>
              <a:rPr lang="zh-CN" altLang="en-US" sz="4000" dirty="0" smtClean="0">
                <a:solidFill>
                  <a:srgbClr val="FF0000"/>
                </a:solidFill>
              </a:rPr>
              <a:t>）</a:t>
            </a:r>
            <a:endParaRPr lang="zh-CN" altLang="en-US" sz="4000" dirty="0" smtClean="0">
              <a:solidFill>
                <a:srgbClr val="FF0000"/>
              </a:solidFill>
            </a:endParaRPr>
          </a:p>
        </p:txBody>
      </p:sp>
      <p:sp>
        <p:nvSpPr>
          <p:cNvPr id="32771" name="Rectangle 3"/>
          <p:cNvSpPr>
            <a:spLocks noGrp="1" noChangeArrowheads="1"/>
          </p:cNvSpPr>
          <p:nvPr>
            <p:ph type="body" idx="1"/>
          </p:nvPr>
        </p:nvSpPr>
        <p:spPr>
          <a:xfrm>
            <a:off x="304800" y="1878330"/>
            <a:ext cx="8715375" cy="2807970"/>
          </a:xfrm>
        </p:spPr>
        <p:txBody>
          <a:bodyPr>
            <a:normAutofit fontScale="80000"/>
          </a:bodyPr>
          <a:lstStyle/>
          <a:p>
            <a:pPr>
              <a:lnSpc>
                <a:spcPct val="90000"/>
              </a:lnSpc>
            </a:pPr>
            <a:r>
              <a:rPr lang="zh-CN" altLang="en-US" b="1" dirty="0" smtClean="0">
                <a:solidFill>
                  <a:srgbClr val="000000"/>
                </a:solidFill>
                <a:latin typeface="Comic Sans MS" panose="030F0702030302020204" pitchFamily="66" charset="0"/>
                <a:sym typeface="+mn-ea"/>
              </a:rPr>
              <a:t>好的方面</a:t>
            </a:r>
            <a:endParaRPr lang="en-US" altLang="zh-CN" dirty="0">
              <a:solidFill>
                <a:srgbClr val="000000"/>
              </a:solidFill>
              <a:latin typeface="Comic Sans MS" panose="030F0702030302020204" pitchFamily="66" charset="0"/>
            </a:endParaRPr>
          </a:p>
          <a:p>
            <a:pPr lvl="1">
              <a:lnSpc>
                <a:spcPct val="90000"/>
              </a:lnSpc>
            </a:pPr>
            <a:r>
              <a:rPr lang="zh-CN" altLang="en-US" b="1" dirty="0" smtClean="0">
                <a:solidFill>
                  <a:srgbClr val="000000"/>
                </a:solidFill>
                <a:latin typeface="Comic Sans MS" panose="030F0702030302020204" pitchFamily="66" charset="0"/>
              </a:rPr>
              <a:t>正好</a:t>
            </a:r>
            <a:r>
              <a:rPr lang="en-US" altLang="zh-CN" b="1" dirty="0" smtClean="0">
                <a:solidFill>
                  <a:srgbClr val="000000"/>
                </a:solidFill>
                <a:latin typeface="Comic Sans MS" panose="030F0702030302020204" pitchFamily="66" charset="0"/>
              </a:rPr>
              <a:t>1</a:t>
            </a:r>
            <a:r>
              <a:rPr lang="zh-CN" altLang="en-US" b="1" dirty="0" smtClean="0">
                <a:solidFill>
                  <a:srgbClr val="000000"/>
                </a:solidFill>
                <a:latin typeface="Comic Sans MS" panose="030F0702030302020204" pitchFamily="66" charset="0"/>
              </a:rPr>
              <a:t>个周期计算出正确的转移地址</a:t>
            </a:r>
            <a:endParaRPr lang="en-US" altLang="zh-CN" b="1" dirty="0">
              <a:solidFill>
                <a:srgbClr val="000000"/>
              </a:solidFill>
              <a:latin typeface="Comic Sans MS" panose="030F0702030302020204" pitchFamily="66" charset="0"/>
            </a:endParaRPr>
          </a:p>
          <a:p>
            <a:pPr lvl="1">
              <a:lnSpc>
                <a:spcPct val="90000"/>
              </a:lnSpc>
            </a:pPr>
            <a:r>
              <a:rPr lang="zh-CN" altLang="en-US" b="1" dirty="0" smtClean="0">
                <a:solidFill>
                  <a:srgbClr val="000000"/>
                </a:solidFill>
                <a:latin typeface="Comic Sans MS" panose="030F0702030302020204" pitchFamily="66" charset="0"/>
              </a:rPr>
              <a:t>因此，不需要</a:t>
            </a:r>
            <a:r>
              <a:rPr lang="en-US" altLang="zh-CN" b="1" dirty="0" smtClean="0">
                <a:solidFill>
                  <a:srgbClr val="000000"/>
                </a:solidFill>
                <a:latin typeface="Comic Sans MS" panose="030F0702030302020204" pitchFamily="66" charset="0"/>
              </a:rPr>
              <a:t>2</a:t>
            </a:r>
            <a:r>
              <a:rPr lang="zh-CN" altLang="en-US" b="1" dirty="0" smtClean="0">
                <a:solidFill>
                  <a:srgbClr val="000000"/>
                </a:solidFill>
                <a:latin typeface="Comic Sans MS" panose="030F0702030302020204" pitchFamily="66" charset="0"/>
              </a:rPr>
              <a:t>或</a:t>
            </a:r>
            <a:r>
              <a:rPr lang="en-US" altLang="zh-CN" b="1" dirty="0" smtClean="0">
                <a:solidFill>
                  <a:srgbClr val="000000"/>
                </a:solidFill>
                <a:latin typeface="Comic Sans MS" panose="030F0702030302020204" pitchFamily="66" charset="0"/>
              </a:rPr>
              <a:t>3</a:t>
            </a:r>
            <a:r>
              <a:rPr lang="zh-CN" altLang="en-US" b="1" dirty="0" smtClean="0">
                <a:solidFill>
                  <a:srgbClr val="000000"/>
                </a:solidFill>
                <a:latin typeface="Comic Sans MS" panose="030F0702030302020204" pitchFamily="66" charset="0"/>
              </a:rPr>
              <a:t>个周期的</a:t>
            </a:r>
            <a:r>
              <a:rPr lang="en-US" altLang="zh-CN" b="1" dirty="0" smtClean="0">
                <a:solidFill>
                  <a:srgbClr val="000000"/>
                </a:solidFill>
                <a:latin typeface="Comic Sans MS" panose="030F0702030302020204" pitchFamily="66" charset="0"/>
              </a:rPr>
              <a:t>NOP</a:t>
            </a:r>
            <a:r>
              <a:rPr lang="zh-CN" altLang="en-US" b="1" dirty="0" smtClean="0">
                <a:solidFill>
                  <a:srgbClr val="000000"/>
                </a:solidFill>
                <a:latin typeface="Comic Sans MS" panose="030F0702030302020204" pitchFamily="66" charset="0"/>
              </a:rPr>
              <a:t>或</a:t>
            </a:r>
            <a:r>
              <a:rPr lang="en-US" altLang="zh-CN" b="1" dirty="0" smtClean="0">
                <a:solidFill>
                  <a:srgbClr val="000000"/>
                </a:solidFill>
                <a:latin typeface="Comic Sans MS" panose="030F0702030302020204" pitchFamily="66" charset="0"/>
              </a:rPr>
              <a:t> </a:t>
            </a:r>
            <a:r>
              <a:rPr lang="en-US" altLang="zh-CN" b="1" dirty="0">
                <a:solidFill>
                  <a:srgbClr val="000000"/>
                </a:solidFill>
                <a:latin typeface="Comic Sans MS" panose="030F0702030302020204" pitchFamily="66" charset="0"/>
              </a:rPr>
              <a:t>NOP or stall</a:t>
            </a:r>
            <a:endParaRPr lang="en-US" altLang="zh-CN" b="1" dirty="0">
              <a:solidFill>
                <a:srgbClr val="000000"/>
              </a:solidFill>
              <a:latin typeface="Comic Sans MS" panose="030F0702030302020204" pitchFamily="66" charset="0"/>
            </a:endParaRPr>
          </a:p>
          <a:p>
            <a:pPr>
              <a:lnSpc>
                <a:spcPct val="90000"/>
              </a:lnSpc>
            </a:pPr>
            <a:r>
              <a:rPr lang="zh-CN" altLang="en-US" b="1" dirty="0" smtClean="0">
                <a:solidFill>
                  <a:srgbClr val="000000"/>
                </a:solidFill>
                <a:latin typeface="Comic Sans MS" panose="030F0702030302020204" pitchFamily="66" charset="0"/>
                <a:sym typeface="+mn-ea"/>
              </a:rPr>
              <a:t>不如意的方面</a:t>
            </a:r>
            <a:endParaRPr lang="en-US" altLang="zh-CN" dirty="0">
              <a:solidFill>
                <a:srgbClr val="000000"/>
              </a:solidFill>
              <a:latin typeface="Comic Sans MS" panose="030F0702030302020204" pitchFamily="66" charset="0"/>
            </a:endParaRPr>
          </a:p>
          <a:p>
            <a:pPr lvl="1">
              <a:lnSpc>
                <a:spcPct val="90000"/>
              </a:lnSpc>
            </a:pPr>
            <a:r>
              <a:rPr lang="zh-CN" altLang="en-US" b="1" dirty="0" smtClean="0">
                <a:solidFill>
                  <a:srgbClr val="000000"/>
                </a:solidFill>
                <a:latin typeface="Comic Sans MS" panose="030F0702030302020204" pitchFamily="66" charset="0"/>
              </a:rPr>
              <a:t>总是有</a:t>
            </a:r>
            <a:r>
              <a:rPr lang="en-US" altLang="zh-CN" b="1" dirty="0" smtClean="0">
                <a:solidFill>
                  <a:srgbClr val="000000"/>
                </a:solidFill>
                <a:latin typeface="Comic Sans MS" panose="030F0702030302020204" pitchFamily="66" charset="0"/>
              </a:rPr>
              <a:t>1 cycle</a:t>
            </a:r>
            <a:r>
              <a:rPr lang="zh-CN" altLang="en-US" b="1" dirty="0" smtClean="0">
                <a:solidFill>
                  <a:srgbClr val="000000"/>
                </a:solidFill>
                <a:latin typeface="Comic Sans MS" panose="030F0702030302020204" pitchFamily="66" charset="0"/>
              </a:rPr>
              <a:t>，总是要等待（如果没有采用措施）</a:t>
            </a:r>
            <a:endParaRPr lang="en-US" altLang="zh-CN" b="1" dirty="0">
              <a:solidFill>
                <a:srgbClr val="000000"/>
              </a:solidFill>
              <a:latin typeface="Comic Sans MS" panose="030F0702030302020204" pitchFamily="66" charset="0"/>
            </a:endParaRPr>
          </a:p>
          <a:p>
            <a:pPr lvl="1">
              <a:lnSpc>
                <a:spcPct val="90000"/>
              </a:lnSpc>
            </a:pPr>
            <a:r>
              <a:rPr lang="zh-CN" altLang="en-US" b="1" dirty="0" smtClean="0">
                <a:solidFill>
                  <a:srgbClr val="000000"/>
                </a:solidFill>
                <a:latin typeface="Comic Sans MS" panose="030F0702030302020204" pitchFamily="66" charset="0"/>
              </a:rPr>
              <a:t>在</a:t>
            </a:r>
            <a:r>
              <a:rPr lang="en-US" altLang="zh-CN" b="1" dirty="0" smtClean="0">
                <a:solidFill>
                  <a:srgbClr val="000000"/>
                </a:solidFill>
                <a:latin typeface="Comic Sans MS" panose="030F0702030302020204" pitchFamily="66" charset="0"/>
              </a:rPr>
              <a:t>MIPS</a:t>
            </a:r>
            <a:r>
              <a:rPr lang="zh-CN" altLang="en-US" b="1" dirty="0" smtClean="0">
                <a:solidFill>
                  <a:srgbClr val="000000"/>
                </a:solidFill>
                <a:latin typeface="Comic Sans MS" panose="030F0702030302020204" pitchFamily="66" charset="0"/>
              </a:rPr>
              <a:t>，</a:t>
            </a:r>
            <a:r>
              <a:rPr lang="zh-CN" altLang="en-US" b="1" dirty="0" smtClean="0">
                <a:solidFill>
                  <a:srgbClr val="FF0000"/>
                </a:solidFill>
                <a:latin typeface="Comic Sans MS" panose="030F0702030302020204" pitchFamily="66" charset="0"/>
              </a:rPr>
              <a:t>无论转移是否发生，这个周期的指令总是要执行</a:t>
            </a:r>
            <a:r>
              <a:rPr lang="en-US" altLang="zh-CN" b="1" dirty="0" smtClean="0">
                <a:solidFill>
                  <a:srgbClr val="FF0000"/>
                </a:solidFill>
                <a:latin typeface="Comic Sans MS" panose="030F0702030302020204" pitchFamily="66" charset="0"/>
              </a:rPr>
              <a:t> </a:t>
            </a:r>
            <a:r>
              <a:rPr lang="en-US" altLang="zh-CN" b="1" dirty="0">
                <a:solidFill>
                  <a:srgbClr val="FD0128"/>
                </a:solidFill>
                <a:latin typeface="Comic Sans MS" panose="030F0702030302020204" pitchFamily="66" charset="0"/>
              </a:rPr>
              <a:t>(hardware scheme)</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 name="矩形 1"/>
          <p:cNvSpPr/>
          <p:nvPr/>
        </p:nvSpPr>
        <p:spPr>
          <a:xfrm>
            <a:off x="610547" y="1268760"/>
            <a:ext cx="7709162" cy="584775"/>
          </a:xfrm>
          <a:prstGeom prst="rect">
            <a:avLst/>
          </a:prstGeom>
          <a:solidFill>
            <a:srgbClr val="FFFF00"/>
          </a:solidFill>
        </p:spPr>
        <p:txBody>
          <a:bodyPr wrap="none">
            <a:spAutoFit/>
          </a:bodyPr>
          <a:p>
            <a:r>
              <a:rPr lang="zh-CN" altLang="en-US" sz="3200" b="1" dirty="0">
                <a:solidFill>
                  <a:srgbClr val="C00000"/>
                </a:solidFill>
                <a:latin typeface="Comic Sans MS" panose="030F0702030302020204" pitchFamily="66" charset="0"/>
              </a:rPr>
              <a:t>对于</a:t>
            </a:r>
            <a:r>
              <a:rPr lang="zh-CN" altLang="en-US" sz="3200" b="1" dirty="0" smtClean="0">
                <a:solidFill>
                  <a:srgbClr val="C00000"/>
                </a:solidFill>
                <a:latin typeface="Comic Sans MS" panose="030F0702030302020204" pitchFamily="66" charset="0"/>
              </a:rPr>
              <a:t>转移条件与地址计算在</a:t>
            </a:r>
            <a:r>
              <a:rPr lang="en-US" altLang="zh-CN" sz="3200" b="1" dirty="0" smtClean="0">
                <a:solidFill>
                  <a:srgbClr val="C00000"/>
                </a:solidFill>
                <a:latin typeface="Comic Sans MS" panose="030F0702030302020204" pitchFamily="66" charset="0"/>
              </a:rPr>
              <a:t>ID</a:t>
            </a:r>
            <a:r>
              <a:rPr lang="zh-CN" altLang="en-US" sz="3200" b="1" dirty="0" smtClean="0">
                <a:solidFill>
                  <a:srgbClr val="C00000"/>
                </a:solidFill>
                <a:latin typeface="Comic Sans MS" panose="030F0702030302020204" pitchFamily="66" charset="0"/>
              </a:rPr>
              <a:t>级的流水线</a:t>
            </a:r>
            <a:endParaRPr lang="zh-CN" altLang="en-US" sz="3200" dirty="0"/>
          </a:p>
        </p:txBody>
      </p:sp>
      <p:pic>
        <p:nvPicPr>
          <p:cNvPr id="6" name="图片 5"/>
          <p:cNvPicPr>
            <a:picLocks noChangeAspect="1"/>
          </p:cNvPicPr>
          <p:nvPr/>
        </p:nvPicPr>
        <p:blipFill>
          <a:blip r:embed="rId1"/>
          <a:stretch>
            <a:fillRect/>
          </a:stretch>
        </p:blipFill>
        <p:spPr>
          <a:xfrm>
            <a:off x="4488180" y="4276725"/>
            <a:ext cx="4485640" cy="254127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r>
              <a:rPr lang="zh-CN" altLang="en-US" sz="3600" b="1" dirty="0" smtClean="0">
                <a:sym typeface="+mn-ea"/>
              </a:rPr>
              <a:t>如何利用</a:t>
            </a:r>
            <a:r>
              <a:rPr lang="zh-CN" altLang="en-US" sz="3600" b="1" dirty="0" smtClean="0">
                <a:solidFill>
                  <a:srgbClr val="C00000"/>
                </a:solidFill>
                <a:sym typeface="+mn-ea"/>
              </a:rPr>
              <a:t>转移延迟槽</a:t>
            </a:r>
            <a:endParaRPr lang="en-US" altLang="zh-CN">
              <a:solidFill>
                <a:srgbClr val="FF0000"/>
              </a:solidFill>
            </a:endParaRPr>
          </a:p>
        </p:txBody>
      </p:sp>
      <p:sp>
        <p:nvSpPr>
          <p:cNvPr id="36867" name="Rectangle 3"/>
          <p:cNvSpPr>
            <a:spLocks noGrp="1" noChangeArrowheads="1"/>
          </p:cNvSpPr>
          <p:nvPr>
            <p:ph type="body" idx="1"/>
          </p:nvPr>
        </p:nvSpPr>
        <p:spPr>
          <a:xfrm>
            <a:off x="304800" y="1447800"/>
            <a:ext cx="8808720" cy="5105400"/>
          </a:xfrm>
        </p:spPr>
        <p:txBody>
          <a:bodyPr>
            <a:normAutofit/>
          </a:bodyPr>
          <a:lstStyle/>
          <a:p>
            <a:pPr>
              <a:lnSpc>
                <a:spcPct val="90000"/>
              </a:lnSpc>
            </a:pPr>
            <a:r>
              <a:rPr lang="en-US" altLang="zh-CN" sz="2400" dirty="0">
                <a:solidFill>
                  <a:srgbClr val="FD0128"/>
                </a:solidFill>
                <a:latin typeface="Comic Sans MS" panose="030F0702030302020204" pitchFamily="66" charset="0"/>
              </a:rPr>
              <a:t>branch delay slot</a:t>
            </a:r>
            <a:endParaRPr lang="en-US" altLang="zh-CN" sz="2400" dirty="0">
              <a:solidFill>
                <a:srgbClr val="FD0128"/>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r>
              <a:rPr lang="zh-CN" altLang="en-US" sz="2000" b="1" dirty="0" smtClean="0">
                <a:solidFill>
                  <a:srgbClr val="000000"/>
                </a:solidFill>
                <a:latin typeface="Comic Sans MS" panose="030F0702030302020204" pitchFamily="66" charset="0"/>
              </a:rPr>
              <a:t>转移指令后的指令周期被用于转移地址计算，</a:t>
            </a:r>
            <a:r>
              <a:rPr lang="zh-CN" altLang="en-US" sz="2000" b="1" dirty="0" smtClean="0">
                <a:solidFill>
                  <a:srgbClr val="FF0000"/>
                </a:solidFill>
                <a:latin typeface="Comic Sans MS" panose="030F0702030302020204" pitchFamily="66" charset="0"/>
              </a:rPr>
              <a:t>至少需要</a:t>
            </a:r>
            <a:r>
              <a:rPr lang="en-US" altLang="zh-CN" sz="2000" b="1" dirty="0" smtClean="0">
                <a:solidFill>
                  <a:srgbClr val="FF0000"/>
                </a:solidFill>
                <a:latin typeface="Comic Sans MS" panose="030F0702030302020204" pitchFamily="66" charset="0"/>
              </a:rPr>
              <a:t>1</a:t>
            </a:r>
            <a:r>
              <a:rPr lang="zh-CN" altLang="en-US" sz="2000" b="1" dirty="0" smtClean="0">
                <a:solidFill>
                  <a:srgbClr val="FF0000"/>
                </a:solidFill>
                <a:latin typeface="Comic Sans MS" panose="030F0702030302020204" pitchFamily="66" charset="0"/>
              </a:rPr>
              <a:t>个周期</a:t>
            </a:r>
            <a:r>
              <a:rPr lang="zh-CN" altLang="en-US" sz="2000" b="1" dirty="0" smtClean="0">
                <a:solidFill>
                  <a:srgbClr val="000000"/>
                </a:solidFill>
                <a:latin typeface="Comic Sans MS" panose="030F0702030302020204" pitchFamily="66" charset="0"/>
              </a:rPr>
              <a:t>的延迟。</a:t>
            </a:r>
            <a:endParaRPr lang="en-US" altLang="zh-CN" sz="2000" b="1" dirty="0">
              <a:solidFill>
                <a:srgbClr val="000000"/>
              </a:solidFill>
              <a:latin typeface="Comic Sans MS" panose="030F0702030302020204" pitchFamily="66" charset="0"/>
            </a:endParaRPr>
          </a:p>
          <a:p>
            <a:pPr lvl="1">
              <a:lnSpc>
                <a:spcPct val="90000"/>
              </a:lnSpc>
            </a:pPr>
            <a:r>
              <a:rPr lang="zh-CN" altLang="en-US" sz="2000" b="1" dirty="0" smtClean="0">
                <a:solidFill>
                  <a:srgbClr val="000000"/>
                </a:solidFill>
                <a:latin typeface="Comic Sans MS" panose="030F0702030302020204" pitchFamily="66" charset="0"/>
              </a:rPr>
              <a:t>因此，可将延迟槽作为</a:t>
            </a:r>
            <a:r>
              <a:rPr lang="zh-CN" altLang="en-US" sz="2000" b="1" dirty="0" smtClean="0">
                <a:solidFill>
                  <a:srgbClr val="FF0000"/>
                </a:solidFill>
                <a:latin typeface="Comic Sans MS" panose="030F0702030302020204" pitchFamily="66" charset="0"/>
                <a:sym typeface="+mn-ea"/>
              </a:rPr>
              <a:t>自由的指令周期</a:t>
            </a:r>
            <a:r>
              <a:rPr lang="zh-CN" altLang="en-US" sz="2000" b="1" dirty="0" smtClean="0">
                <a:solidFill>
                  <a:srgbClr val="000000"/>
                </a:solidFill>
                <a:latin typeface="Comic Sans MS" panose="030F0702030302020204" pitchFamily="66" charset="0"/>
              </a:rPr>
              <a:t>加以利用</a:t>
            </a:r>
            <a:r>
              <a:rPr lang="zh-CN" altLang="en-US" sz="2000" b="1" dirty="0" smtClean="0">
                <a:solidFill>
                  <a:srgbClr val="000000"/>
                </a:solidFill>
                <a:latin typeface="Comic Sans MS" panose="030F0702030302020204" pitchFamily="66" charset="0"/>
              </a:rPr>
              <a:t>。</a:t>
            </a:r>
            <a:endParaRPr lang="en-US" altLang="zh-CN" sz="2000" b="1" dirty="0">
              <a:solidFill>
                <a:srgbClr val="000000"/>
              </a:solidFill>
              <a:latin typeface="Comic Sans MS" panose="030F0702030302020204" pitchFamily="66" charset="0"/>
            </a:endParaRPr>
          </a:p>
          <a:p>
            <a:pPr>
              <a:lnSpc>
                <a:spcPct val="90000"/>
              </a:lnSpc>
            </a:pPr>
            <a:r>
              <a:rPr lang="en-US" altLang="zh-CN" sz="2400" dirty="0">
                <a:solidFill>
                  <a:srgbClr val="000000"/>
                </a:solidFill>
                <a:latin typeface="Comic Sans MS" panose="030F0702030302020204" pitchFamily="66" charset="0"/>
              </a:rPr>
              <a:t>Consequence</a:t>
            </a:r>
            <a:endParaRPr lang="en-US" altLang="zh-CN" sz="2400" dirty="0">
              <a:solidFill>
                <a:srgbClr val="000000"/>
              </a:solidFill>
              <a:latin typeface="Comic Sans MS" panose="030F0702030302020204" pitchFamily="66" charset="0"/>
            </a:endParaRPr>
          </a:p>
          <a:p>
            <a:pPr lvl="1">
              <a:lnSpc>
                <a:spcPct val="90000"/>
              </a:lnSpc>
            </a:pPr>
            <a:r>
              <a:rPr lang="zh-CN" altLang="en-US" sz="2000" b="1" dirty="0" smtClean="0">
                <a:solidFill>
                  <a:srgbClr val="000000"/>
                </a:solidFill>
                <a:latin typeface="Comic Sans MS" panose="030F0702030302020204" pitchFamily="66" charset="0"/>
              </a:rPr>
              <a:t>编译器将需要</a:t>
            </a:r>
            <a:r>
              <a:rPr lang="zh-CN" altLang="en-US" sz="2000" b="1" dirty="0" smtClean="0">
                <a:solidFill>
                  <a:srgbClr val="000000"/>
                </a:solidFill>
                <a:latin typeface="Comic Sans MS" panose="030F0702030302020204" pitchFamily="66" charset="0"/>
                <a:sym typeface="+mn-ea"/>
              </a:rPr>
              <a:t>代码</a:t>
            </a:r>
            <a:r>
              <a:rPr lang="zh-CN" altLang="en-US" sz="2000" b="1" dirty="0" smtClean="0">
                <a:solidFill>
                  <a:srgbClr val="FF0000"/>
                </a:solidFill>
                <a:latin typeface="Comic Sans MS" panose="030F0702030302020204" pitchFamily="66" charset="0"/>
              </a:rPr>
              <a:t>调整</a:t>
            </a:r>
            <a:r>
              <a:rPr lang="zh-CN" altLang="en-US" sz="2000" b="1" dirty="0" smtClean="0">
                <a:latin typeface="Comic Sans MS" panose="030F0702030302020204" pitchFamily="66" charset="0"/>
              </a:rPr>
              <a:t>到这个</a:t>
            </a:r>
            <a:r>
              <a:rPr lang="en-US" altLang="zh-CN" sz="2000" b="1" dirty="0" smtClean="0">
                <a:latin typeface="Comic Sans MS" panose="030F0702030302020204" pitchFamily="66" charset="0"/>
              </a:rPr>
              <a:t> </a:t>
            </a:r>
            <a:r>
              <a:rPr lang="en-US" altLang="zh-CN" sz="2000" b="1" dirty="0">
                <a:solidFill>
                  <a:srgbClr val="000000"/>
                </a:solidFill>
                <a:latin typeface="Comic Sans MS" panose="030F0702030302020204" pitchFamily="66" charset="0"/>
              </a:rPr>
              <a:t>“slot</a:t>
            </a:r>
            <a:r>
              <a:rPr lang="en-US" altLang="zh-CN" sz="2000" b="1" dirty="0" smtClean="0">
                <a:solidFill>
                  <a:srgbClr val="000000"/>
                </a:solidFill>
                <a:latin typeface="Comic Sans MS" panose="030F0702030302020204" pitchFamily="66" charset="0"/>
              </a:rPr>
              <a:t>”</a:t>
            </a:r>
            <a:r>
              <a:rPr lang="zh-CN" altLang="en-US" sz="2000" b="1" dirty="0" smtClean="0">
                <a:solidFill>
                  <a:srgbClr val="000000"/>
                </a:solidFill>
                <a:latin typeface="Comic Sans MS" panose="030F0702030302020204" pitchFamily="66" charset="0"/>
              </a:rPr>
              <a:t>中</a:t>
            </a:r>
            <a:r>
              <a:rPr lang="en-US" altLang="zh-CN" sz="2000" b="1" dirty="0" smtClean="0">
                <a:solidFill>
                  <a:srgbClr val="000000"/>
                </a:solidFill>
                <a:latin typeface="Comic Sans MS" panose="030F0702030302020204" pitchFamily="66" charset="0"/>
              </a:rPr>
              <a:t>, </a:t>
            </a:r>
            <a:r>
              <a:rPr lang="zh-CN" altLang="en-US" sz="2000" b="1" dirty="0" smtClean="0">
                <a:solidFill>
                  <a:srgbClr val="000000"/>
                </a:solidFill>
                <a:latin typeface="Comic Sans MS" panose="030F0702030302020204" pitchFamily="66" charset="0"/>
              </a:rPr>
              <a:t>如果只放入</a:t>
            </a:r>
            <a:r>
              <a:rPr lang="en-US" altLang="zh-CN" sz="2000" b="1" dirty="0" smtClean="0">
                <a:solidFill>
                  <a:srgbClr val="0000FF"/>
                </a:solidFill>
                <a:latin typeface="Comic Sans MS" panose="030F0702030302020204" pitchFamily="66" charset="0"/>
              </a:rPr>
              <a:t>NOP</a:t>
            </a:r>
            <a:r>
              <a:rPr lang="en-US" altLang="zh-CN" sz="2000" b="1" dirty="0" smtClean="0">
                <a:solidFill>
                  <a:srgbClr val="000000"/>
                </a:solidFill>
                <a:latin typeface="Comic Sans MS" panose="030F0702030302020204" pitchFamily="66" charset="0"/>
              </a:rPr>
              <a:t> </a:t>
            </a:r>
            <a:r>
              <a:rPr lang="zh-CN" altLang="en-US" sz="2000" b="1" dirty="0" smtClean="0">
                <a:solidFill>
                  <a:srgbClr val="000000"/>
                </a:solidFill>
                <a:latin typeface="Comic Sans MS" panose="030F0702030302020204" pitchFamily="66" charset="0"/>
              </a:rPr>
              <a:t>就浪费了。</a:t>
            </a:r>
            <a:r>
              <a:rPr lang="en-US" altLang="zh-CN" sz="2000" dirty="0" smtClean="0">
                <a:solidFill>
                  <a:srgbClr val="000000"/>
                </a:solidFill>
                <a:latin typeface="Comic Sans MS" panose="030F0702030302020204" pitchFamily="66" charset="0"/>
              </a:rPr>
              <a:t>(</a:t>
            </a:r>
            <a:r>
              <a:rPr lang="en-US" altLang="zh-CN" sz="2000" dirty="0">
                <a:solidFill>
                  <a:srgbClr val="0000FF"/>
                </a:solidFill>
                <a:latin typeface="Comic Sans MS" panose="030F0702030302020204" pitchFamily="66" charset="0"/>
              </a:rPr>
              <a:t>compiler scheme</a:t>
            </a:r>
            <a:r>
              <a:rPr lang="en-US" altLang="zh-CN" sz="2000" dirty="0" smtClean="0">
                <a:solidFill>
                  <a:srgbClr val="000000"/>
                </a:solidFill>
                <a:latin typeface="Comic Sans MS" panose="030F0702030302020204" pitchFamily="66" charset="0"/>
              </a:rPr>
              <a:t>)</a:t>
            </a:r>
            <a:r>
              <a:rPr lang="zh-CN" altLang="en-US" sz="2000" dirty="0" smtClean="0">
                <a:solidFill>
                  <a:srgbClr val="000000"/>
                </a:solidFill>
                <a:latin typeface="Comic Sans MS" panose="030F0702030302020204" pitchFamily="66" charset="0"/>
              </a:rPr>
              <a:t>。</a:t>
            </a:r>
            <a:endParaRPr lang="en-US" altLang="zh-CN" sz="2000" dirty="0">
              <a:solidFill>
                <a:srgbClr val="000000"/>
              </a:solidFill>
              <a:latin typeface="Comic Sans MS" panose="030F0702030302020204" pitchFamily="66" charset="0"/>
            </a:endParaRPr>
          </a:p>
        </p:txBody>
      </p:sp>
      <p:pic>
        <p:nvPicPr>
          <p:cNvPr id="36868" name="Picture 4" descr="E:\JXH\教学\专业课复习\系统结构课\611\chap3_4.files\chap3_4-6.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1905000"/>
            <a:ext cx="7418388" cy="181768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59373"/>
            <a:ext cx="8229600" cy="1143000"/>
          </a:xfrm>
        </p:spPr>
        <p:txBody>
          <a:bodyPr>
            <a:normAutofit/>
          </a:bodyPr>
          <a:lstStyle/>
          <a:p>
            <a:r>
              <a:rPr lang="zh-CN" altLang="en-US" b="1" dirty="0" smtClean="0"/>
              <a:t>怎样调度代码？</a:t>
            </a:r>
            <a:r>
              <a:rPr lang="zh-CN" altLang="en-US" b="1" dirty="0" smtClean="0">
                <a:solidFill>
                  <a:srgbClr val="FF0000"/>
                </a:solidFill>
              </a:rPr>
              <a:t>三种策略</a:t>
            </a:r>
            <a:endParaRPr lang="en-US" altLang="zh-CN" b="1" dirty="0">
              <a:solidFill>
                <a:srgbClr val="FF0000"/>
              </a:solidFill>
            </a:endParaRPr>
          </a:p>
        </p:txBody>
      </p:sp>
      <p:graphicFrame>
        <p:nvGraphicFramePr>
          <p:cNvPr id="37904" name="Object 16"/>
          <p:cNvGraphicFramePr>
            <a:graphicFrameLocks noChangeAspect="1"/>
          </p:cNvGraphicFramePr>
          <p:nvPr/>
        </p:nvGraphicFramePr>
        <p:xfrm>
          <a:off x="-1588" y="1305560"/>
          <a:ext cx="9147176" cy="5126038"/>
        </p:xfrm>
        <a:graphic>
          <a:graphicData uri="http://schemas.openxmlformats.org/presentationml/2006/ole">
            <mc:AlternateContent xmlns:mc="http://schemas.openxmlformats.org/markup-compatibility/2006">
              <mc:Choice xmlns:v="urn:schemas-microsoft-com:vml" Requires="v">
                <p:oleObj spid="_x0000_s1026" name="Picture" r:id="rId1" imgW="13201650" imgH="8058150" progId="Word.Picture.8">
                  <p:embed/>
                </p:oleObj>
              </mc:Choice>
              <mc:Fallback>
                <p:oleObj name="Picture" r:id="rId1" imgW="13201650" imgH="8058150" progId="Word.Picture.8">
                  <p:embed/>
                  <p:pic>
                    <p:nvPicPr>
                      <p:cNvPr id="0" name="图片 1025"/>
                      <p:cNvPicPr>
                        <a:picLocks noChangeAspect="1" noChangeArrowheads="1"/>
                      </p:cNvPicPr>
                      <p:nvPr/>
                    </p:nvPicPr>
                    <p:blipFill>
                      <a:blip r:embed="rId2"/>
                      <a:srcRect/>
                      <a:stretch>
                        <a:fillRect/>
                      </a:stretch>
                    </p:blipFill>
                    <p:spPr bwMode="auto">
                      <a:xfrm>
                        <a:off x="-1588" y="1305560"/>
                        <a:ext cx="9147176" cy="5126038"/>
                      </a:xfrm>
                      <a:prstGeom prst="rect">
                        <a:avLst/>
                      </a:prstGeom>
                      <a:solidFill>
                        <a:srgbClr val="EAEAEA"/>
                      </a:solidFill>
                      <a:ln w="9525">
                        <a:solidFill>
                          <a:srgbClr val="660066"/>
                        </a:solidFill>
                        <a:miter lim="800000"/>
                        <a:headEnd/>
                        <a:tailEnd/>
                      </a:ln>
                      <a:effectLst>
                        <a:outerShdw dist="71842" dir="2700000" algn="ctr" rotWithShape="0">
                          <a:srgbClr val="660066"/>
                        </a:outerShdw>
                      </a:effectLst>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6679" name="Text Box 55"/>
          <p:cNvSpPr txBox="1">
            <a:spLocks noChangeArrowheads="1"/>
          </p:cNvSpPr>
          <p:nvPr/>
        </p:nvSpPr>
        <p:spPr bwMode="auto">
          <a:xfrm>
            <a:off x="3796665" y="6499225"/>
            <a:ext cx="437959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l"/>
            <a:r>
              <a:rPr lang="zh-CN" altLang="en-US" sz="2000" b="1">
                <a:solidFill>
                  <a:srgbClr val="0070C0"/>
                </a:solidFill>
              </a:rPr>
              <a:t>（</a:t>
            </a:r>
            <a:r>
              <a:rPr lang="en-US" altLang="zh-CN" sz="2000" b="1">
                <a:solidFill>
                  <a:srgbClr val="0070C0"/>
                </a:solidFill>
              </a:rPr>
              <a:t>b</a:t>
            </a:r>
            <a:r>
              <a:rPr lang="zh-CN" altLang="en-US" sz="2000" b="1">
                <a:solidFill>
                  <a:srgbClr val="0070C0"/>
                </a:solidFill>
              </a:rPr>
              <a:t>）和（</a:t>
            </a:r>
            <a:r>
              <a:rPr lang="en-US" altLang="zh-CN" sz="2000" b="1">
                <a:solidFill>
                  <a:srgbClr val="0070C0"/>
                </a:solidFill>
              </a:rPr>
              <a:t>c</a:t>
            </a:r>
            <a:r>
              <a:rPr lang="zh-CN" altLang="en-US" sz="2000" b="1">
                <a:solidFill>
                  <a:srgbClr val="0070C0"/>
                </a:solidFill>
              </a:rPr>
              <a:t>）用于（</a:t>
            </a:r>
            <a:r>
              <a:rPr lang="en-US" altLang="zh-CN" sz="2000" b="1">
                <a:solidFill>
                  <a:srgbClr val="0070C0"/>
                </a:solidFill>
              </a:rPr>
              <a:t>a</a:t>
            </a:r>
            <a:r>
              <a:rPr lang="zh-CN" altLang="en-US" sz="2000" b="1">
                <a:solidFill>
                  <a:srgbClr val="0070C0"/>
                </a:solidFill>
              </a:rPr>
              <a:t>）不可行的场合</a:t>
            </a:r>
            <a:endParaRPr lang="zh-CN" altLang="en-US" sz="2000" b="1">
              <a:solidFill>
                <a:srgbClr val="0070C0"/>
              </a:solidFill>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r>
              <a:rPr lang="zh-CN" altLang="en-US" b="1" dirty="0" smtClean="0"/>
              <a:t>例子：重写代码</a:t>
            </a:r>
            <a:r>
              <a:rPr lang="en-US" altLang="zh-CN" b="1" dirty="0" smtClean="0"/>
              <a:t> </a:t>
            </a:r>
            <a:r>
              <a:rPr lang="en-US" altLang="zh-CN" b="1" dirty="0"/>
              <a:t>(a)</a:t>
            </a:r>
            <a:endParaRPr lang="en-US" altLang="zh-CN" b="1" dirty="0"/>
          </a:p>
        </p:txBody>
      </p:sp>
      <p:pic>
        <p:nvPicPr>
          <p:cNvPr id="39941" name="Picture 5" descr="H:\jxh\Image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524000"/>
            <a:ext cx="83439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 name="TextBox 1"/>
          <p:cNvSpPr txBox="1"/>
          <p:nvPr/>
        </p:nvSpPr>
        <p:spPr>
          <a:xfrm>
            <a:off x="7236296" y="2405162"/>
            <a:ext cx="792088" cy="369332"/>
          </a:xfrm>
          <a:prstGeom prst="rect">
            <a:avLst/>
          </a:prstGeom>
          <a:solidFill>
            <a:srgbClr val="CCCC00"/>
          </a:solidFill>
        </p:spPr>
        <p:txBody>
          <a:bodyPr wrap="square" rtlCol="0">
            <a:spAutoFit/>
          </a:bodyPr>
          <a:lstStyle/>
          <a:p>
            <a:r>
              <a:rPr lang="en-US" altLang="zh-CN" dirty="0" smtClean="0"/>
              <a:t>28</a:t>
            </a:r>
            <a:endParaRPr lang="zh-CN" alt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b="1" dirty="0">
                <a:sym typeface="+mn-ea"/>
              </a:rPr>
              <a:t>例子：重写代码</a:t>
            </a:r>
            <a:r>
              <a:rPr lang="en-US" altLang="zh-CN"/>
              <a:t> (b-1)</a:t>
            </a:r>
            <a:endParaRPr lang="en-US" altLang="zh-CN"/>
          </a:p>
        </p:txBody>
      </p:sp>
      <p:sp>
        <p:nvSpPr>
          <p:cNvPr id="40964" name="Rectangle 4"/>
          <p:cNvSpPr>
            <a:spLocks noChangeArrowheads="1"/>
          </p:cNvSpPr>
          <p:nvPr/>
        </p:nvSpPr>
        <p:spPr bwMode="auto">
          <a:xfrm>
            <a:off x="762000" y="1752600"/>
            <a:ext cx="3581400" cy="411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eaLnBrk="1" hangingPunct="1">
              <a:spcBef>
                <a:spcPct val="20000"/>
              </a:spcBef>
            </a:pP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Loop:  </a:t>
            </a:r>
            <a:r>
              <a:rPr lang="en-US" altLang="zh-CN" sz="2800" i="1">
                <a:solidFill>
                  <a:srgbClr val="0066FF"/>
                </a:solidFill>
                <a:latin typeface="Arial Narrow" panose="020B0606020202030204" pitchFamily="34" charset="0"/>
              </a:rPr>
              <a:t>LW    R2,  0(R1)</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ADD  R3,  R2, R4</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SW    R3,  0(R1)</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SUB   R1, R1, #4</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BNEZ R1, Loop</a:t>
            </a:r>
            <a:endParaRPr lang="en-US" altLang="zh-CN" sz="2800">
              <a:latin typeface="Arial Narrow" panose="020B0606020202030204" pitchFamily="34" charset="0"/>
            </a:endParaRPr>
          </a:p>
        </p:txBody>
      </p:sp>
      <p:sp>
        <p:nvSpPr>
          <p:cNvPr id="40965" name="Rectangle 5"/>
          <p:cNvSpPr>
            <a:spLocks noChangeArrowheads="1"/>
          </p:cNvSpPr>
          <p:nvPr/>
        </p:nvSpPr>
        <p:spPr bwMode="auto">
          <a:xfrm>
            <a:off x="4724400" y="1752600"/>
            <a:ext cx="3733800" cy="411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eaLnBrk="1" hangingPunct="1">
              <a:spcBef>
                <a:spcPct val="20000"/>
              </a:spcBef>
            </a:pPr>
            <a:r>
              <a:rPr lang="en-US" altLang="zh-CN" sz="2800">
                <a:latin typeface="Arial" panose="020B0604020202020204" pitchFamily="34" charset="0"/>
              </a:rPr>
              <a:t>          </a:t>
            </a:r>
            <a:r>
              <a:rPr lang="en-US" altLang="zh-CN" sz="2800" u="sng">
                <a:solidFill>
                  <a:srgbClr val="FF0066"/>
                </a:solidFill>
                <a:latin typeface="Arial Narrow" panose="020B0606020202030204" pitchFamily="34" charset="0"/>
              </a:rPr>
              <a:t>LW      R2, 0(R1)</a:t>
            </a:r>
            <a:endParaRPr lang="en-US" altLang="zh-CN" sz="2800">
              <a:solidFill>
                <a:srgbClr val="FF0066"/>
              </a:solidFill>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Loop:   ADD    R3, R2, R4</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SW      R3, 0(R1)</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panose="020B0604020202020204" pitchFamily="34" charset="0"/>
              </a:rPr>
              <a:t>          </a:t>
            </a:r>
            <a:r>
              <a:rPr lang="en-US" altLang="zh-CN" sz="2800">
                <a:latin typeface="Arial Narrow" panose="020B0606020202030204" pitchFamily="34" charset="0"/>
              </a:rPr>
              <a:t>SUB  R1,R1, #4</a:t>
            </a:r>
            <a:endParaRPr lang="en-US" altLang="zh-CN" sz="2800">
              <a:latin typeface="Arial" panose="020B0604020202020204" pitchFamily="34" charset="0"/>
            </a:endParaRPr>
          </a:p>
          <a:p>
            <a:pPr marL="342900" indent="-342900" algn="l" eaLnBrk="1" hangingPunct="1">
              <a:spcBef>
                <a:spcPct val="20000"/>
              </a:spcBef>
            </a:pPr>
            <a:r>
              <a:rPr lang="en-US" altLang="zh-CN" sz="2800">
                <a:latin typeface="Arial" panose="020B0604020202020204" pitchFamily="34" charset="0"/>
              </a:rPr>
              <a:t>          </a:t>
            </a:r>
            <a:r>
              <a:rPr lang="en-US" altLang="zh-CN" sz="2800">
                <a:latin typeface="Arial Narrow" panose="020B0606020202030204" pitchFamily="34" charset="0"/>
              </a:rPr>
              <a:t>BNEZ R1, Loop</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a:t>
            </a:r>
            <a:r>
              <a:rPr lang="en-US" altLang="zh-CN" sz="2800" b="1">
                <a:solidFill>
                  <a:srgbClr val="0066FF"/>
                </a:solidFill>
                <a:latin typeface="Arial Narrow" panose="020B0606020202030204" pitchFamily="34" charset="0"/>
              </a:rPr>
              <a:t>LW      R2, 0(R1)</a:t>
            </a:r>
            <a:endParaRPr lang="en-US" altLang="zh-CN" sz="2800">
              <a:latin typeface="Arial Narrow" panose="020B0606020202030204" pitchFamily="34" charset="0"/>
            </a:endParaRPr>
          </a:p>
        </p:txBody>
      </p:sp>
      <p:sp>
        <p:nvSpPr>
          <p:cNvPr id="40966" name="AutoShape 6"/>
          <p:cNvSpPr>
            <a:spLocks noChangeArrowheads="1"/>
          </p:cNvSpPr>
          <p:nvPr/>
        </p:nvSpPr>
        <p:spPr bwMode="auto">
          <a:xfrm>
            <a:off x="4267200" y="3276600"/>
            <a:ext cx="609600" cy="457200"/>
          </a:xfrm>
          <a:prstGeom prst="rightArrow">
            <a:avLst>
              <a:gd name="adj1" fmla="val 50000"/>
              <a:gd name="adj2"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7" name="AutoShape 7"/>
          <p:cNvSpPr>
            <a:spLocks noChangeArrowheads="1"/>
          </p:cNvSpPr>
          <p:nvPr/>
        </p:nvSpPr>
        <p:spPr bwMode="auto">
          <a:xfrm rot="5770463" flipV="1">
            <a:off x="240507" y="3193256"/>
            <a:ext cx="3036888" cy="1698625"/>
          </a:xfrm>
          <a:custGeom>
            <a:avLst/>
            <a:gdLst>
              <a:gd name="G0" fmla="+- -84879 0 0"/>
              <a:gd name="G1" fmla="+- -10783320 0 0"/>
              <a:gd name="G2" fmla="+- -84879 0 -10783320"/>
              <a:gd name="G3" fmla="+- 10800 0 0"/>
              <a:gd name="G4" fmla="+- 0 0 -84879"/>
              <a:gd name="T0" fmla="*/ 360 256 1"/>
              <a:gd name="T1" fmla="*/ 0 256 1"/>
              <a:gd name="G5" fmla="+- G2 T0 T1"/>
              <a:gd name="G6" fmla="?: G2 G2 G5"/>
              <a:gd name="G7" fmla="+- 0 0 G6"/>
              <a:gd name="G8" fmla="+- 10131 0 0"/>
              <a:gd name="G9" fmla="+- 0 0 -10783320"/>
              <a:gd name="G10" fmla="+- 10131 0 2700"/>
              <a:gd name="G11" fmla="cos G10 -84879"/>
              <a:gd name="G12" fmla="sin G10 -84879"/>
              <a:gd name="G13" fmla="cos 13500 -84879"/>
              <a:gd name="G14" fmla="sin 13500 -84879"/>
              <a:gd name="G15" fmla="+- G11 10800 0"/>
              <a:gd name="G16" fmla="+- G12 10800 0"/>
              <a:gd name="G17" fmla="+- G13 10800 0"/>
              <a:gd name="G18" fmla="+- G14 10800 0"/>
              <a:gd name="G19" fmla="*/ 10131 1 2"/>
              <a:gd name="G20" fmla="+- G19 5400 0"/>
              <a:gd name="G21" fmla="cos G20 -84879"/>
              <a:gd name="G22" fmla="sin G20 -84879"/>
              <a:gd name="G23" fmla="+- G21 10800 0"/>
              <a:gd name="G24" fmla="+- G12 G23 G22"/>
              <a:gd name="G25" fmla="+- G22 G23 G11"/>
              <a:gd name="G26" fmla="cos 10800 -84879"/>
              <a:gd name="G27" fmla="sin 10800 -84879"/>
              <a:gd name="G28" fmla="cos 10131 -84879"/>
              <a:gd name="G29" fmla="sin 10131 -84879"/>
              <a:gd name="G30" fmla="+- G26 10800 0"/>
              <a:gd name="G31" fmla="+- G27 10800 0"/>
              <a:gd name="G32" fmla="+- G28 10800 0"/>
              <a:gd name="G33" fmla="+- G29 10800 0"/>
              <a:gd name="G34" fmla="+- G19 5400 0"/>
              <a:gd name="G35" fmla="cos G34 -10783320"/>
              <a:gd name="G36" fmla="sin G34 -10783320"/>
              <a:gd name="G37" fmla="+/ -10783320 -84879 2"/>
              <a:gd name="T2" fmla="*/ 180 256 1"/>
              <a:gd name="T3" fmla="*/ 0 256 1"/>
              <a:gd name="G38" fmla="+- G37 T2 T3"/>
              <a:gd name="G39" fmla="?: G2 G37 G38"/>
              <a:gd name="G40" fmla="cos 10800 G39"/>
              <a:gd name="G41" fmla="sin 10800 G39"/>
              <a:gd name="G42" fmla="cos 10131 G39"/>
              <a:gd name="G43" fmla="sin 10131 G39"/>
              <a:gd name="G44" fmla="+- G40 10800 0"/>
              <a:gd name="G45" fmla="+- G41 10800 0"/>
              <a:gd name="G46" fmla="+- G42 10800 0"/>
              <a:gd name="G47" fmla="+- G43 10800 0"/>
              <a:gd name="G48" fmla="+- G35 10800 0"/>
              <a:gd name="G49" fmla="+- G36 10800 0"/>
              <a:gd name="T4" fmla="*/ 12131 w 21600"/>
              <a:gd name="T5" fmla="*/ 82 h 21600"/>
              <a:gd name="T6" fmla="*/ 712 w 21600"/>
              <a:gd name="T7" fmla="*/ 8010 h 21600"/>
              <a:gd name="T8" fmla="*/ 12049 w 21600"/>
              <a:gd name="T9" fmla="*/ 746 h 21600"/>
              <a:gd name="T10" fmla="*/ 24296 w 21600"/>
              <a:gd name="T11" fmla="*/ 10494 h 21600"/>
              <a:gd name="T12" fmla="*/ 21332 w 21600"/>
              <a:gd name="T13" fmla="*/ 13597 h 21600"/>
              <a:gd name="T14" fmla="*/ 18229 w 21600"/>
              <a:gd name="T15" fmla="*/ 1063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20928" y="10571"/>
                </a:moveTo>
                <a:cubicBezTo>
                  <a:pt x="20803" y="5066"/>
                  <a:pt x="16305" y="669"/>
                  <a:pt x="10800" y="669"/>
                </a:cubicBezTo>
                <a:cubicBezTo>
                  <a:pt x="6244" y="668"/>
                  <a:pt x="2249" y="3709"/>
                  <a:pt x="1035" y="8099"/>
                </a:cubicBezTo>
                <a:lnTo>
                  <a:pt x="390" y="7921"/>
                </a:lnTo>
                <a:cubicBezTo>
                  <a:pt x="1685" y="3240"/>
                  <a:pt x="5944" y="-1"/>
                  <a:pt x="10800" y="0"/>
                </a:cubicBezTo>
                <a:cubicBezTo>
                  <a:pt x="16669" y="0"/>
                  <a:pt x="21464" y="4687"/>
                  <a:pt x="21597" y="10555"/>
                </a:cubicBezTo>
                <a:lnTo>
                  <a:pt x="24296" y="10494"/>
                </a:lnTo>
                <a:lnTo>
                  <a:pt x="21332" y="13597"/>
                </a:lnTo>
                <a:lnTo>
                  <a:pt x="18229" y="10632"/>
                </a:lnTo>
                <a:lnTo>
                  <a:pt x="20928" y="10571"/>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8" name="Rectangle 8"/>
          <p:cNvSpPr>
            <a:spLocks noChangeArrowheads="1"/>
          </p:cNvSpPr>
          <p:nvPr/>
        </p:nvSpPr>
        <p:spPr bwMode="auto">
          <a:xfrm>
            <a:off x="1676400" y="2286000"/>
            <a:ext cx="2286000" cy="457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animEffect transition="in" filter="blinds(horizontal)">
                                      <p:cBhvr>
                                        <p:cTn id="7" dur="500"/>
                                        <p:tgtEl>
                                          <p:spTgt spid="409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6"/>
                                        </p:tgtEl>
                                        <p:attrNameLst>
                                          <p:attrName>style.visibility</p:attrName>
                                        </p:attrNameLst>
                                      </p:cBhvr>
                                      <p:to>
                                        <p:strVal val="visible"/>
                                      </p:to>
                                    </p:set>
                                    <p:animEffect transition="in" filter="blinds(horizontal)">
                                      <p:cBhvr>
                                        <p:cTn id="12" dur="500"/>
                                        <p:tgtEl>
                                          <p:spTgt spid="409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blinds(horizontal)">
                                      <p:cBhvr>
                                        <p:cTn id="17"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animBg="1"/>
      <p:bldP spid="409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2376E207-1F3D-4518-965C-3858C87E16D6}" type="slidenum">
              <a:rPr lang="en-US" altLang="zh-CN" sz="1400">
                <a:solidFill>
                  <a:srgbClr val="FFFFFF"/>
                </a:solidFill>
              </a:rPr>
            </a:fld>
            <a:endParaRPr lang="en-US" altLang="zh-CN" sz="1400">
              <a:solidFill>
                <a:srgbClr val="FFFFFF"/>
              </a:solidFill>
            </a:endParaRPr>
          </a:p>
        </p:txBody>
      </p:sp>
      <p:sp>
        <p:nvSpPr>
          <p:cNvPr id="26627" name="Rectangle 4"/>
          <p:cNvSpPr>
            <a:spLocks noChangeArrowheads="1"/>
          </p:cNvSpPr>
          <p:nvPr/>
        </p:nvSpPr>
        <p:spPr bwMode="auto">
          <a:xfrm>
            <a:off x="323528" y="991206"/>
            <a:ext cx="8713788" cy="202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2667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indent="0" algn="l">
              <a:spcAft>
                <a:spcPts val="1800"/>
              </a:spcAft>
              <a:defRPr/>
            </a:pPr>
            <a:r>
              <a:rPr lang="zh-CN" altLang="en-US" sz="2800" dirty="0" smtClean="0">
                <a:latin typeface="华文中宋" panose="02010600040101010101" pitchFamily="2" charset="-122"/>
                <a:ea typeface="华文中宋" panose="02010600040101010101" pitchFamily="2" charset="-122"/>
              </a:rPr>
              <a:t>（</a:t>
            </a:r>
            <a:r>
              <a:rPr lang="en-US" altLang="zh-CN" sz="2800" dirty="0" smtClean="0">
                <a:latin typeface="华文中宋" panose="02010600040101010101" pitchFamily="2" charset="-122"/>
                <a:ea typeface="华文中宋" panose="02010600040101010101" pitchFamily="2" charset="-122"/>
              </a:rPr>
              <a:t>3</a:t>
            </a:r>
            <a:r>
              <a:rPr lang="zh-CN" altLang="en-US" sz="2800" dirty="0" smtClean="0">
                <a:latin typeface="华文中宋" panose="02010600040101010101" pitchFamily="2" charset="-122"/>
                <a:ea typeface="华文中宋" panose="02010600040101010101" pitchFamily="2" charset="-122"/>
              </a:rPr>
              <a:t>）按流水线的规模</a:t>
            </a:r>
            <a:endParaRPr lang="zh-CN" altLang="en-US" sz="2800" dirty="0" smtClean="0">
              <a:latin typeface="华文中宋" panose="02010600040101010101" pitchFamily="2" charset="-122"/>
              <a:ea typeface="华文中宋" panose="02010600040101010101" pitchFamily="2" charset="-122"/>
            </a:endParaRPr>
          </a:p>
          <a:p>
            <a:pPr algn="l">
              <a:lnSpc>
                <a:spcPct val="150000"/>
              </a:lnSpc>
              <a:defRPr/>
            </a:pPr>
            <a:r>
              <a:rPr lang="zh-CN" altLang="en-US" sz="2800" dirty="0" smtClean="0">
                <a:latin typeface="华文中宋" panose="02010600040101010101" pitchFamily="2" charset="-122"/>
                <a:ea typeface="华文中宋" panose="02010600040101010101" pitchFamily="2" charset="-122"/>
              </a:rPr>
              <a:t>    按流水线的规模可分为</a:t>
            </a:r>
            <a:r>
              <a:rPr lang="zh-CN" altLang="en-US" sz="2800" dirty="0" smtClean="0">
                <a:solidFill>
                  <a:srgbClr val="FF9900"/>
                </a:solidFill>
                <a:latin typeface="华文中宋" panose="02010600040101010101" pitchFamily="2" charset="-122"/>
                <a:ea typeface="华文中宋" panose="02010600040101010101" pitchFamily="2" charset="-122"/>
              </a:rPr>
              <a:t>操作流水线</a:t>
            </a:r>
            <a:r>
              <a:rPr lang="zh-CN" altLang="en-US" sz="2800" dirty="0" smtClean="0">
                <a:latin typeface="华文中宋" panose="02010600040101010101" pitchFamily="2" charset="-122"/>
                <a:ea typeface="华文中宋" panose="02010600040101010101" pitchFamily="2" charset="-122"/>
              </a:rPr>
              <a:t>、</a:t>
            </a:r>
            <a:r>
              <a:rPr lang="zh-CN" altLang="en-US" sz="2800" dirty="0" smtClean="0">
                <a:solidFill>
                  <a:srgbClr val="FF9900"/>
                </a:solidFill>
                <a:latin typeface="华文中宋" panose="02010600040101010101" pitchFamily="2" charset="-122"/>
                <a:ea typeface="华文中宋" panose="02010600040101010101" pitchFamily="2" charset="-122"/>
              </a:rPr>
              <a:t>指令流水线</a:t>
            </a:r>
            <a:r>
              <a:rPr lang="zh-CN" altLang="en-US" sz="2800" dirty="0" smtClean="0">
                <a:latin typeface="华文中宋" panose="02010600040101010101" pitchFamily="2" charset="-122"/>
                <a:ea typeface="华文中宋" panose="02010600040101010101" pitchFamily="2" charset="-122"/>
              </a:rPr>
              <a:t>和</a:t>
            </a:r>
            <a:r>
              <a:rPr lang="zh-CN" altLang="en-US" sz="2800" dirty="0" smtClean="0">
                <a:solidFill>
                  <a:srgbClr val="FF9900"/>
                </a:solidFill>
                <a:latin typeface="华文中宋" panose="02010600040101010101" pitchFamily="2" charset="-122"/>
                <a:ea typeface="华文中宋" panose="02010600040101010101" pitchFamily="2" charset="-122"/>
              </a:rPr>
              <a:t>宏流水线</a:t>
            </a:r>
            <a:r>
              <a:rPr lang="zh-CN" altLang="en-US" sz="2800" dirty="0" smtClean="0">
                <a:latin typeface="华文中宋" panose="02010600040101010101" pitchFamily="2" charset="-122"/>
                <a:ea typeface="华文中宋" panose="02010600040101010101" pitchFamily="2" charset="-122"/>
              </a:rPr>
              <a:t>。</a:t>
            </a:r>
            <a:endParaRPr lang="zh-CN" altLang="en-US" sz="2800" dirty="0" smtClean="0">
              <a:latin typeface="华文中宋" panose="02010600040101010101" pitchFamily="2" charset="-122"/>
              <a:ea typeface="华文中宋" panose="02010600040101010101" pitchFamily="2" charset="-122"/>
            </a:endParaRPr>
          </a:p>
        </p:txBody>
      </p:sp>
      <p:sp>
        <p:nvSpPr>
          <p:cNvPr id="25604" name="Rectangle 5"/>
          <p:cNvSpPr>
            <a:spLocks noChangeArrowheads="1"/>
          </p:cNvSpPr>
          <p:nvPr/>
        </p:nvSpPr>
        <p:spPr bwMode="auto">
          <a:xfrm>
            <a:off x="323850" y="3112889"/>
            <a:ext cx="8640763"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600" dirty="0">
                <a:latin typeface="华文中宋" panose="02010600040101010101" pitchFamily="2" charset="-122"/>
                <a:ea typeface="华文中宋" panose="02010600040101010101" pitchFamily="2" charset="-122"/>
              </a:rPr>
              <a:t>1</a:t>
            </a:r>
            <a:r>
              <a:rPr lang="zh-CN" altLang="en-US" sz="2600" dirty="0" smtClean="0">
                <a:latin typeface="华文中宋" panose="02010600040101010101" pitchFamily="2" charset="-122"/>
                <a:ea typeface="华文中宋" panose="02010600040101010101" pitchFamily="2" charset="-122"/>
              </a:rPr>
              <a:t>）</a:t>
            </a:r>
            <a:r>
              <a:rPr lang="zh-CN" altLang="en-US" sz="2600" dirty="0" smtClean="0">
                <a:solidFill>
                  <a:schemeClr val="accent6">
                    <a:lumMod val="75000"/>
                  </a:schemeClr>
                </a:solidFill>
                <a:latin typeface="华文中宋" panose="02010600040101010101" pitchFamily="2" charset="-122"/>
                <a:ea typeface="华文中宋" panose="02010600040101010101" pitchFamily="2" charset="-122"/>
              </a:rPr>
              <a:t>操作</a:t>
            </a:r>
            <a:r>
              <a:rPr lang="zh-CN" altLang="en-US" sz="2600" dirty="0">
                <a:solidFill>
                  <a:schemeClr val="accent6">
                    <a:lumMod val="75000"/>
                  </a:schemeClr>
                </a:solidFill>
                <a:latin typeface="华文中宋" panose="02010600040101010101" pitchFamily="2" charset="-122"/>
                <a:ea typeface="华文中宋" panose="02010600040101010101" pitchFamily="2" charset="-122"/>
              </a:rPr>
              <a:t>流水线</a:t>
            </a:r>
            <a:r>
              <a:rPr lang="zh-CN" altLang="en-US" sz="2600" dirty="0">
                <a:latin typeface="华文中宋" panose="02010600040101010101" pitchFamily="2" charset="-122"/>
                <a:ea typeface="华文中宋" panose="02010600040101010101" pitchFamily="2" charset="-122"/>
              </a:rPr>
              <a:t>是把处理机的</a:t>
            </a:r>
            <a:r>
              <a:rPr lang="zh-CN" altLang="en-US" sz="2600" dirty="0">
                <a:solidFill>
                  <a:srgbClr val="FF0000"/>
                </a:solidFill>
                <a:latin typeface="华文中宋" panose="02010600040101010101" pitchFamily="2" charset="-122"/>
                <a:ea typeface="华文中宋" panose="02010600040101010101" pitchFamily="2" charset="-122"/>
              </a:rPr>
              <a:t>算术逻辑部件</a:t>
            </a:r>
            <a:r>
              <a:rPr lang="zh-CN" altLang="en-US" sz="2600" dirty="0">
                <a:latin typeface="华文中宋" panose="02010600040101010101" pitchFamily="2" charset="-122"/>
                <a:ea typeface="华文中宋" panose="02010600040101010101" pitchFamily="2" charset="-122"/>
              </a:rPr>
              <a:t>分段，使得各种数据类型的操作能够进行流水，规模最小。 </a:t>
            </a:r>
            <a:endParaRPr lang="zh-CN" altLang="en-US" sz="2600" dirty="0">
              <a:latin typeface="华文中宋" panose="02010600040101010101" pitchFamily="2" charset="-122"/>
              <a:ea typeface="华文中宋" panose="02010600040101010101" pitchFamily="2" charset="-122"/>
            </a:endParaRPr>
          </a:p>
        </p:txBody>
      </p:sp>
      <p:sp>
        <p:nvSpPr>
          <p:cNvPr id="25605" name="Rectangle 6"/>
          <p:cNvSpPr>
            <a:spLocks noChangeArrowheads="1"/>
          </p:cNvSpPr>
          <p:nvPr/>
        </p:nvSpPr>
        <p:spPr bwMode="auto">
          <a:xfrm>
            <a:off x="395288" y="4304709"/>
            <a:ext cx="883447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600" dirty="0">
                <a:latin typeface="华文中宋" panose="02010600040101010101" pitchFamily="2" charset="-122"/>
                <a:ea typeface="华文中宋" panose="02010600040101010101" pitchFamily="2" charset="-122"/>
              </a:rPr>
              <a:t>2</a:t>
            </a:r>
            <a:r>
              <a:rPr lang="zh-CN" altLang="en-US" sz="2600" dirty="0" smtClean="0">
                <a:latin typeface="华文中宋" panose="02010600040101010101" pitchFamily="2" charset="-122"/>
                <a:ea typeface="华文中宋" panose="02010600040101010101" pitchFamily="2" charset="-122"/>
              </a:rPr>
              <a:t>）</a:t>
            </a:r>
            <a:r>
              <a:rPr lang="zh-CN" altLang="en-US" sz="2600" dirty="0" smtClean="0">
                <a:solidFill>
                  <a:schemeClr val="accent6">
                    <a:lumMod val="75000"/>
                  </a:schemeClr>
                </a:solidFill>
                <a:latin typeface="华文中宋" panose="02010600040101010101" pitchFamily="2" charset="-122"/>
                <a:ea typeface="华文中宋" panose="02010600040101010101" pitchFamily="2" charset="-122"/>
              </a:rPr>
              <a:t>指令流水线</a:t>
            </a:r>
            <a:r>
              <a:rPr lang="zh-CN" altLang="en-US" sz="2600" dirty="0">
                <a:latin typeface="华文中宋" panose="02010600040101010101" pitchFamily="2" charset="-122"/>
                <a:ea typeface="华文中宋" panose="02010600040101010101" pitchFamily="2" charset="-122"/>
              </a:rPr>
              <a:t>则是把执行</a:t>
            </a:r>
            <a:r>
              <a:rPr lang="zh-CN" altLang="en-US" sz="2600" dirty="0">
                <a:solidFill>
                  <a:srgbClr val="FF0000"/>
                </a:solidFill>
                <a:latin typeface="华文中宋" panose="02010600040101010101" pitchFamily="2" charset="-122"/>
                <a:ea typeface="华文中宋" panose="02010600040101010101" pitchFamily="2" charset="-122"/>
              </a:rPr>
              <a:t>指令的过程</a:t>
            </a:r>
            <a:r>
              <a:rPr lang="zh-CN" altLang="en-US" sz="2600" dirty="0">
                <a:latin typeface="华文中宋" panose="02010600040101010101" pitchFamily="2" charset="-122"/>
                <a:ea typeface="华文中宋" panose="02010600040101010101" pitchFamily="2" charset="-122"/>
              </a:rPr>
              <a:t>按照流水方式处理。 </a:t>
            </a:r>
            <a:endParaRPr lang="zh-CN" altLang="en-US" sz="2600" dirty="0">
              <a:latin typeface="华文中宋" panose="02010600040101010101" pitchFamily="2" charset="-122"/>
              <a:ea typeface="华文中宋" panose="02010600040101010101" pitchFamily="2" charset="-122"/>
            </a:endParaRPr>
          </a:p>
        </p:txBody>
      </p:sp>
      <p:sp>
        <p:nvSpPr>
          <p:cNvPr id="25606" name="Rectangle 7"/>
          <p:cNvSpPr>
            <a:spLocks noChangeArrowheads="1"/>
          </p:cNvSpPr>
          <p:nvPr/>
        </p:nvSpPr>
        <p:spPr bwMode="auto">
          <a:xfrm>
            <a:off x="395288" y="4985097"/>
            <a:ext cx="8569325"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600" dirty="0">
                <a:latin typeface="华文中宋" panose="02010600040101010101" pitchFamily="2" charset="-122"/>
                <a:ea typeface="华文中宋" panose="02010600040101010101" pitchFamily="2" charset="-122"/>
              </a:rPr>
              <a:t>3</a:t>
            </a:r>
            <a:r>
              <a:rPr lang="zh-CN" altLang="en-US" sz="2600" dirty="0" smtClean="0">
                <a:latin typeface="华文中宋" panose="02010600040101010101" pitchFamily="2" charset="-122"/>
                <a:ea typeface="华文中宋" panose="02010600040101010101" pitchFamily="2" charset="-122"/>
              </a:rPr>
              <a:t>）</a:t>
            </a:r>
            <a:r>
              <a:rPr lang="zh-CN" altLang="en-US" sz="2600" dirty="0" smtClean="0">
                <a:solidFill>
                  <a:schemeClr val="accent6">
                    <a:lumMod val="75000"/>
                  </a:schemeClr>
                </a:solidFill>
                <a:latin typeface="华文中宋" panose="02010600040101010101" pitchFamily="2" charset="-122"/>
                <a:ea typeface="华文中宋" panose="02010600040101010101" pitchFamily="2" charset="-122"/>
              </a:rPr>
              <a:t>宏</a:t>
            </a:r>
            <a:r>
              <a:rPr lang="zh-CN" altLang="en-US" sz="2600" dirty="0">
                <a:solidFill>
                  <a:schemeClr val="accent6">
                    <a:lumMod val="75000"/>
                  </a:schemeClr>
                </a:solidFill>
                <a:latin typeface="华文中宋" panose="02010600040101010101" pitchFamily="2" charset="-122"/>
                <a:ea typeface="华文中宋" panose="02010600040101010101" pitchFamily="2" charset="-122"/>
              </a:rPr>
              <a:t>流水线</a:t>
            </a:r>
            <a:r>
              <a:rPr lang="zh-CN" altLang="en-US" sz="2600" dirty="0">
                <a:latin typeface="华文中宋" panose="02010600040101010101" pitchFamily="2" charset="-122"/>
                <a:ea typeface="华文中宋" panose="02010600040101010101" pitchFamily="2" charset="-122"/>
              </a:rPr>
              <a:t>它是指由两个以上的</a:t>
            </a:r>
            <a:r>
              <a:rPr lang="zh-CN" altLang="en-US" sz="2600" dirty="0">
                <a:solidFill>
                  <a:srgbClr val="FF0000"/>
                </a:solidFill>
                <a:latin typeface="华文中宋" panose="02010600040101010101" pitchFamily="2" charset="-122"/>
                <a:ea typeface="华文中宋" panose="02010600040101010101" pitchFamily="2" charset="-122"/>
              </a:rPr>
              <a:t>处理机</a:t>
            </a:r>
            <a:r>
              <a:rPr lang="zh-CN" altLang="en-US" sz="2600" dirty="0">
                <a:latin typeface="华文中宋" panose="02010600040101010101" pitchFamily="2" charset="-122"/>
                <a:ea typeface="华文中宋" panose="02010600040101010101" pitchFamily="2" charset="-122"/>
              </a:rPr>
              <a:t>串行地对同一数据流进行处理，每个处理机完成一项任务。 </a:t>
            </a:r>
            <a:endParaRPr lang="zh-CN" altLang="en-US" sz="2600" dirty="0">
              <a:latin typeface="华文中宋" panose="02010600040101010101" pitchFamily="2" charset="-122"/>
              <a:ea typeface="华文中宋" panose="02010600040101010101" pitchFamily="2" charset="-122"/>
            </a:endParaRPr>
          </a:p>
        </p:txBody>
      </p:sp>
      <p:sp>
        <p:nvSpPr>
          <p:cNvPr id="8" name="Title 8"/>
          <p:cNvSpPr txBox="1"/>
          <p:nvPr/>
        </p:nvSpPr>
        <p:spPr>
          <a:xfrm>
            <a:off x="107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 </a:t>
            </a:r>
            <a:r>
              <a:rPr lang="zh-CN" altLang="en-US" sz="2800" dirty="0" smtClean="0">
                <a:solidFill>
                  <a:srgbClr val="0000FF"/>
                </a:solidFill>
                <a:latin typeface="华文中宋" panose="02010600040101010101" pitchFamily="2" charset="-122"/>
                <a:ea typeface="华文中宋" panose="02010600040101010101" pitchFamily="2" charset="-122"/>
              </a:rPr>
              <a:t>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altLang="en-US" b="1" dirty="0">
                <a:sym typeface="+mn-ea"/>
              </a:rPr>
              <a:t>例子：重写代码</a:t>
            </a:r>
            <a:r>
              <a:rPr lang="en-US" altLang="zh-CN"/>
              <a:t> (b-2)</a:t>
            </a:r>
            <a:endParaRPr lang="en-US" altLang="zh-CN"/>
          </a:p>
        </p:txBody>
      </p:sp>
      <p:sp>
        <p:nvSpPr>
          <p:cNvPr id="41988" name="Rectangle 4"/>
          <p:cNvSpPr>
            <a:spLocks noChangeArrowheads="1"/>
          </p:cNvSpPr>
          <p:nvPr/>
        </p:nvSpPr>
        <p:spPr bwMode="auto">
          <a:xfrm>
            <a:off x="685800" y="1828800"/>
            <a:ext cx="3505200" cy="38385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eaLnBrk="1" hangingPunct="1">
              <a:spcBef>
                <a:spcPct val="20000"/>
              </a:spcBef>
            </a:pPr>
            <a:r>
              <a:rPr lang="en-US" altLang="zh-CN" sz="2800">
                <a:latin typeface="Arial Narrow" panose="020B0606020202030204" pitchFamily="34" charset="0"/>
              </a:rPr>
              <a:t>Loop:  LW    R2,  0(R1)</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ADD  R3,  R2, R4</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a:t>
            </a:r>
            <a:r>
              <a:rPr lang="en-US" altLang="zh-CN" sz="2800">
                <a:solidFill>
                  <a:srgbClr val="0066FF"/>
                </a:solidFill>
                <a:latin typeface="Arial Narrow" panose="020B0606020202030204" pitchFamily="34" charset="0"/>
              </a:rPr>
              <a:t>SW    R3,  0(R1)</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DIV   …..</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SUB   R1, R1, #4</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BNEZ R1, Loop</a:t>
            </a:r>
            <a:endParaRPr lang="en-US" altLang="zh-CN" sz="2800">
              <a:latin typeface="Arial Narrow" panose="020B0606020202030204" pitchFamily="34" charset="0"/>
            </a:endParaRPr>
          </a:p>
        </p:txBody>
      </p:sp>
      <p:sp>
        <p:nvSpPr>
          <p:cNvPr id="41989" name="Rectangle 5"/>
          <p:cNvSpPr>
            <a:spLocks noChangeArrowheads="1"/>
          </p:cNvSpPr>
          <p:nvPr/>
        </p:nvSpPr>
        <p:spPr bwMode="auto">
          <a:xfrm>
            <a:off x="4524375" y="1828800"/>
            <a:ext cx="4010025" cy="38385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eaLnBrk="1" hangingPunct="1">
              <a:spcBef>
                <a:spcPct val="20000"/>
              </a:spcBef>
            </a:pPr>
            <a:r>
              <a:rPr lang="en-US" altLang="zh-CN" sz="2800">
                <a:latin typeface="Arial Narrow" panose="020B0606020202030204" pitchFamily="34" charset="0"/>
              </a:rPr>
              <a:t>Loop:  LW    R2,  0(R1)</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ADD  R3,  R2, R4</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DIV   …...</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          </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SUB   R1, R1, #4</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BNEZ R1, Loop</a:t>
            </a:r>
            <a:endParaRPr lang="en-US" altLang="zh-CN" sz="2800">
              <a:latin typeface="Arial Narrow" panose="020B0606020202030204" pitchFamily="34" charset="0"/>
            </a:endParaRPr>
          </a:p>
          <a:p>
            <a:pPr marL="342900" indent="-342900" algn="l" eaLnBrk="1" hangingPunct="1">
              <a:spcBef>
                <a:spcPct val="20000"/>
              </a:spcBef>
            </a:pPr>
            <a:r>
              <a:rPr lang="en-US" altLang="zh-CN" sz="2800">
                <a:latin typeface="Arial Narrow" panose="020B0606020202030204" pitchFamily="34" charset="0"/>
              </a:rPr>
              <a:t>           </a:t>
            </a:r>
            <a:r>
              <a:rPr lang="en-US" altLang="zh-CN" sz="2800" b="1">
                <a:solidFill>
                  <a:srgbClr val="0066FF"/>
                </a:solidFill>
                <a:latin typeface="Arial Narrow" panose="020B0606020202030204" pitchFamily="34" charset="0"/>
              </a:rPr>
              <a:t>SW    R3,  </a:t>
            </a:r>
            <a:r>
              <a:rPr lang="en-US" altLang="zh-CN" sz="2800" b="1">
                <a:solidFill>
                  <a:srgbClr val="FF0066"/>
                </a:solidFill>
                <a:latin typeface="Arial Narrow" panose="020B0606020202030204" pitchFamily="34" charset="0"/>
              </a:rPr>
              <a:t>+4</a:t>
            </a:r>
            <a:r>
              <a:rPr lang="en-US" altLang="zh-CN" sz="2800" b="1">
                <a:solidFill>
                  <a:srgbClr val="0066FF"/>
                </a:solidFill>
                <a:latin typeface="Arial Narrow" panose="020B0606020202030204" pitchFamily="34" charset="0"/>
              </a:rPr>
              <a:t>(R1)</a:t>
            </a:r>
            <a:endParaRPr lang="en-US" altLang="zh-CN" sz="2800">
              <a:latin typeface="Arial Narrow" panose="020B0606020202030204" pitchFamily="34" charset="0"/>
            </a:endParaRPr>
          </a:p>
        </p:txBody>
      </p:sp>
      <p:sp>
        <p:nvSpPr>
          <p:cNvPr id="41990" name="AutoShape 6"/>
          <p:cNvSpPr>
            <a:spLocks noChangeArrowheads="1"/>
          </p:cNvSpPr>
          <p:nvPr/>
        </p:nvSpPr>
        <p:spPr bwMode="auto">
          <a:xfrm>
            <a:off x="4114800" y="3457575"/>
            <a:ext cx="609600" cy="457200"/>
          </a:xfrm>
          <a:prstGeom prst="rightArrow">
            <a:avLst>
              <a:gd name="adj1" fmla="val 50000"/>
              <a:gd name="adj2"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Rectangle 7"/>
          <p:cNvSpPr>
            <a:spLocks noChangeArrowheads="1"/>
          </p:cNvSpPr>
          <p:nvPr/>
        </p:nvSpPr>
        <p:spPr bwMode="auto">
          <a:xfrm>
            <a:off x="1600200" y="2924175"/>
            <a:ext cx="2286000" cy="457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AutoShape 8"/>
          <p:cNvSpPr>
            <a:spLocks noChangeArrowheads="1"/>
          </p:cNvSpPr>
          <p:nvPr/>
        </p:nvSpPr>
        <p:spPr bwMode="auto">
          <a:xfrm rot="5770463" flipV="1">
            <a:off x="429419" y="3485356"/>
            <a:ext cx="2516188" cy="1698625"/>
          </a:xfrm>
          <a:custGeom>
            <a:avLst/>
            <a:gdLst>
              <a:gd name="G0" fmla="+- -84879 0 0"/>
              <a:gd name="G1" fmla="+- -10783320 0 0"/>
              <a:gd name="G2" fmla="+- -84879 0 -10783320"/>
              <a:gd name="G3" fmla="+- 10800 0 0"/>
              <a:gd name="G4" fmla="+- 0 0 -84879"/>
              <a:gd name="T0" fmla="*/ 360 256 1"/>
              <a:gd name="T1" fmla="*/ 0 256 1"/>
              <a:gd name="G5" fmla="+- G2 T0 T1"/>
              <a:gd name="G6" fmla="?: G2 G2 G5"/>
              <a:gd name="G7" fmla="+- 0 0 G6"/>
              <a:gd name="G8" fmla="+- 10131 0 0"/>
              <a:gd name="G9" fmla="+- 0 0 -10783320"/>
              <a:gd name="G10" fmla="+- 10131 0 2700"/>
              <a:gd name="G11" fmla="cos G10 -84879"/>
              <a:gd name="G12" fmla="sin G10 -84879"/>
              <a:gd name="G13" fmla="cos 13500 -84879"/>
              <a:gd name="G14" fmla="sin 13500 -84879"/>
              <a:gd name="G15" fmla="+- G11 10800 0"/>
              <a:gd name="G16" fmla="+- G12 10800 0"/>
              <a:gd name="G17" fmla="+- G13 10800 0"/>
              <a:gd name="G18" fmla="+- G14 10800 0"/>
              <a:gd name="G19" fmla="*/ 10131 1 2"/>
              <a:gd name="G20" fmla="+- G19 5400 0"/>
              <a:gd name="G21" fmla="cos G20 -84879"/>
              <a:gd name="G22" fmla="sin G20 -84879"/>
              <a:gd name="G23" fmla="+- G21 10800 0"/>
              <a:gd name="G24" fmla="+- G12 G23 G22"/>
              <a:gd name="G25" fmla="+- G22 G23 G11"/>
              <a:gd name="G26" fmla="cos 10800 -84879"/>
              <a:gd name="G27" fmla="sin 10800 -84879"/>
              <a:gd name="G28" fmla="cos 10131 -84879"/>
              <a:gd name="G29" fmla="sin 10131 -84879"/>
              <a:gd name="G30" fmla="+- G26 10800 0"/>
              <a:gd name="G31" fmla="+- G27 10800 0"/>
              <a:gd name="G32" fmla="+- G28 10800 0"/>
              <a:gd name="G33" fmla="+- G29 10800 0"/>
              <a:gd name="G34" fmla="+- G19 5400 0"/>
              <a:gd name="G35" fmla="cos G34 -10783320"/>
              <a:gd name="G36" fmla="sin G34 -10783320"/>
              <a:gd name="G37" fmla="+/ -10783320 -84879 2"/>
              <a:gd name="T2" fmla="*/ 180 256 1"/>
              <a:gd name="T3" fmla="*/ 0 256 1"/>
              <a:gd name="G38" fmla="+- G37 T2 T3"/>
              <a:gd name="G39" fmla="?: G2 G37 G38"/>
              <a:gd name="G40" fmla="cos 10800 G39"/>
              <a:gd name="G41" fmla="sin 10800 G39"/>
              <a:gd name="G42" fmla="cos 10131 G39"/>
              <a:gd name="G43" fmla="sin 10131 G39"/>
              <a:gd name="G44" fmla="+- G40 10800 0"/>
              <a:gd name="G45" fmla="+- G41 10800 0"/>
              <a:gd name="G46" fmla="+- G42 10800 0"/>
              <a:gd name="G47" fmla="+- G43 10800 0"/>
              <a:gd name="G48" fmla="+- G35 10800 0"/>
              <a:gd name="G49" fmla="+- G36 10800 0"/>
              <a:gd name="T4" fmla="*/ 12131 w 21600"/>
              <a:gd name="T5" fmla="*/ 82 h 21600"/>
              <a:gd name="T6" fmla="*/ 712 w 21600"/>
              <a:gd name="T7" fmla="*/ 8010 h 21600"/>
              <a:gd name="T8" fmla="*/ 12049 w 21600"/>
              <a:gd name="T9" fmla="*/ 746 h 21600"/>
              <a:gd name="T10" fmla="*/ 24296 w 21600"/>
              <a:gd name="T11" fmla="*/ 10494 h 21600"/>
              <a:gd name="T12" fmla="*/ 21332 w 21600"/>
              <a:gd name="T13" fmla="*/ 13597 h 21600"/>
              <a:gd name="T14" fmla="*/ 18229 w 21600"/>
              <a:gd name="T15" fmla="*/ 1063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20928" y="10571"/>
                </a:moveTo>
                <a:cubicBezTo>
                  <a:pt x="20803" y="5066"/>
                  <a:pt x="16305" y="669"/>
                  <a:pt x="10800" y="669"/>
                </a:cubicBezTo>
                <a:cubicBezTo>
                  <a:pt x="6244" y="668"/>
                  <a:pt x="2249" y="3709"/>
                  <a:pt x="1035" y="8099"/>
                </a:cubicBezTo>
                <a:lnTo>
                  <a:pt x="390" y="7921"/>
                </a:lnTo>
                <a:cubicBezTo>
                  <a:pt x="1685" y="3240"/>
                  <a:pt x="5944" y="-1"/>
                  <a:pt x="10800" y="0"/>
                </a:cubicBezTo>
                <a:cubicBezTo>
                  <a:pt x="16669" y="0"/>
                  <a:pt x="21464" y="4687"/>
                  <a:pt x="21597" y="10555"/>
                </a:cubicBezTo>
                <a:lnTo>
                  <a:pt x="24296" y="10494"/>
                </a:lnTo>
                <a:lnTo>
                  <a:pt x="21332" y="13597"/>
                </a:lnTo>
                <a:lnTo>
                  <a:pt x="18229" y="10632"/>
                </a:lnTo>
                <a:lnTo>
                  <a:pt x="20928" y="10571"/>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92"/>
                                        </p:tgtEl>
                                        <p:attrNameLst>
                                          <p:attrName>style.visibility</p:attrName>
                                        </p:attrNameLst>
                                      </p:cBhvr>
                                      <p:to>
                                        <p:strVal val="visible"/>
                                      </p:to>
                                    </p:set>
                                    <p:animEffect transition="in" filter="blinds(horizontal)">
                                      <p:cBhvr>
                                        <p:cTn id="7" dur="500"/>
                                        <p:tgtEl>
                                          <p:spTgt spid="419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90"/>
                                        </p:tgtEl>
                                        <p:attrNameLst>
                                          <p:attrName>style.visibility</p:attrName>
                                        </p:attrNameLst>
                                      </p:cBhvr>
                                      <p:to>
                                        <p:strVal val="visible"/>
                                      </p:to>
                                    </p:set>
                                    <p:animEffect transition="in" filter="blinds(horizontal)">
                                      <p:cBhvr>
                                        <p:cTn id="12" dur="500"/>
                                        <p:tgtEl>
                                          <p:spTgt spid="419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989"/>
                                        </p:tgtEl>
                                        <p:attrNameLst>
                                          <p:attrName>style.visibility</p:attrName>
                                        </p:attrNameLst>
                                      </p:cBhvr>
                                      <p:to>
                                        <p:strVal val="visible"/>
                                      </p:to>
                                    </p:set>
                                    <p:animEffect transition="in" filter="blinds(horizontal)">
                                      <p:cBhvr>
                                        <p:cTn id="17"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nimBg="1"/>
      <p:bldP spid="41990" grpId="0" animBg="1"/>
      <p:bldP spid="41992"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43497"/>
            <a:ext cx="8229600" cy="1143000"/>
          </a:xfrm>
        </p:spPr>
        <p:txBody>
          <a:bodyPr>
            <a:normAutofit/>
          </a:bodyPr>
          <a:lstStyle/>
          <a:p>
            <a:r>
              <a:rPr lang="zh-CN" altLang="en-US" b="1" dirty="0" smtClean="0">
                <a:solidFill>
                  <a:srgbClr val="FF0000"/>
                </a:solidFill>
              </a:rPr>
              <a:t>调度策略</a:t>
            </a:r>
            <a:r>
              <a:rPr lang="zh-CN" altLang="en-US" b="1" dirty="0" smtClean="0"/>
              <a:t>对比</a:t>
            </a:r>
            <a:r>
              <a:rPr lang="zh-CN" altLang="en-US" b="1" dirty="0" smtClean="0">
                <a:solidFill>
                  <a:srgbClr val="FF0000"/>
                </a:solidFill>
              </a:rPr>
              <a:t>性能改善</a:t>
            </a:r>
            <a:endParaRPr lang="en-US" altLang="zh-CN" b="1" dirty="0">
              <a:solidFill>
                <a:srgbClr val="FF0000"/>
              </a:solidFill>
            </a:endParaRPr>
          </a:p>
        </p:txBody>
      </p:sp>
      <p:graphicFrame>
        <p:nvGraphicFramePr>
          <p:cNvPr id="43012" name="Object 4"/>
          <p:cNvGraphicFramePr>
            <a:graphicFrameLocks noGrp="1" noChangeAspect="1"/>
          </p:cNvGraphicFramePr>
          <p:nvPr>
            <p:ph type="body" idx="1"/>
          </p:nvPr>
        </p:nvGraphicFramePr>
        <p:xfrm>
          <a:off x="99060" y="1016635"/>
          <a:ext cx="4836160" cy="4909820"/>
        </p:xfrm>
        <a:graphic>
          <a:graphicData uri="http://schemas.openxmlformats.org/presentationml/2006/ole">
            <mc:AlternateContent xmlns:mc="http://schemas.openxmlformats.org/markup-compatibility/2006">
              <mc:Choice xmlns:v="urn:schemas-microsoft-com:vml" Requires="v">
                <p:oleObj spid="_x0000_s2050" name="Document" r:id="rId1" imgW="7923530" imgH="4761865" progId="Word.Document.8">
                  <p:embed/>
                </p:oleObj>
              </mc:Choice>
              <mc:Fallback>
                <p:oleObj name="Document" r:id="rId1" imgW="7923530" imgH="4761865" progId="Word.Document.8">
                  <p:embed/>
                  <p:pic>
                    <p:nvPicPr>
                      <p:cNvPr id="0" name="图片 2049"/>
                      <p:cNvPicPr>
                        <a:picLocks noChangeAspect="1" noChangeArrowheads="1"/>
                      </p:cNvPicPr>
                      <p:nvPr/>
                    </p:nvPicPr>
                    <p:blipFill>
                      <a:blip r:embed="rId2"/>
                      <a:srcRect/>
                      <a:stretch>
                        <a:fillRect/>
                      </a:stretch>
                    </p:blipFill>
                    <p:spPr bwMode="auto">
                      <a:xfrm>
                        <a:off x="99060" y="1016635"/>
                        <a:ext cx="4836160" cy="4909820"/>
                      </a:xfrm>
                      <a:prstGeom prst="rect">
                        <a:avLst/>
                      </a:prstGeom>
                      <a:noFill/>
                      <a:ln>
                        <a:noFill/>
                      </a:ln>
                      <a:effectLst/>
                    </p:spPr>
                  </p:pic>
                </p:oleObj>
              </mc:Fallback>
            </mc:AlternateContent>
          </a:graphicData>
        </a:graphic>
      </p:graphicFrame>
      <p:graphicFrame>
        <p:nvGraphicFramePr>
          <p:cNvPr id="37904" name="Object 16"/>
          <p:cNvGraphicFramePr>
            <a:graphicFrameLocks noChangeAspect="1"/>
          </p:cNvGraphicFramePr>
          <p:nvPr/>
        </p:nvGraphicFramePr>
        <p:xfrm>
          <a:off x="5044440" y="1209675"/>
          <a:ext cx="3876675" cy="2555240"/>
        </p:xfrm>
        <a:graphic>
          <a:graphicData uri="http://schemas.openxmlformats.org/presentationml/2006/ole">
            <mc:AlternateContent xmlns:mc="http://schemas.openxmlformats.org/markup-compatibility/2006">
              <mc:Choice xmlns:v="urn:schemas-microsoft-com:vml" Requires="v">
                <p:oleObj spid="_x0000_s1026" name="Picture" r:id="rId3" imgW="13201650" imgH="8058150" progId="Word.Picture.8">
                  <p:embed/>
                </p:oleObj>
              </mc:Choice>
              <mc:Fallback>
                <p:oleObj name="Picture" r:id="rId3" imgW="13201650" imgH="8058150" progId="Word.Picture.8">
                  <p:embed/>
                  <p:pic>
                    <p:nvPicPr>
                      <p:cNvPr id="0" name="图片 1025"/>
                      <p:cNvPicPr>
                        <a:picLocks noChangeAspect="1" noChangeArrowheads="1"/>
                      </p:cNvPicPr>
                      <p:nvPr/>
                    </p:nvPicPr>
                    <p:blipFill>
                      <a:blip r:embed="rId4"/>
                      <a:srcRect/>
                      <a:stretch>
                        <a:fillRect/>
                      </a:stretch>
                    </p:blipFill>
                    <p:spPr bwMode="auto">
                      <a:xfrm>
                        <a:off x="5044440" y="1209675"/>
                        <a:ext cx="3876675" cy="2555240"/>
                      </a:xfrm>
                      <a:prstGeom prst="rect">
                        <a:avLst/>
                      </a:prstGeom>
                      <a:solidFill>
                        <a:srgbClr val="EAEAEA"/>
                      </a:solidFill>
                      <a:ln w="9525">
                        <a:solidFill>
                          <a:srgbClr val="660066"/>
                        </a:solidFill>
                        <a:miter lim="800000"/>
                        <a:headEnd/>
                        <a:tailEnd/>
                      </a:ln>
                      <a:effectLst>
                        <a:outerShdw dist="71842" dir="2700000" algn="ctr" rotWithShape="0">
                          <a:srgbClr val="660066"/>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84137"/>
            <a:ext cx="8229600" cy="1143000"/>
          </a:xfrm>
        </p:spPr>
        <p:txBody>
          <a:bodyPr>
            <a:normAutofit/>
          </a:bodyPr>
          <a:lstStyle/>
          <a:p>
            <a:r>
              <a:rPr lang="zh-CN" altLang="en-US" b="1" dirty="0" smtClean="0"/>
              <a:t>转移延迟的限制</a:t>
            </a:r>
            <a:endParaRPr lang="en-US" altLang="zh-CN" b="1" dirty="0"/>
          </a:p>
        </p:txBody>
      </p:sp>
      <p:sp>
        <p:nvSpPr>
          <p:cNvPr id="45059" name="Rectangle 3"/>
          <p:cNvSpPr>
            <a:spLocks noGrp="1" noChangeArrowheads="1"/>
          </p:cNvSpPr>
          <p:nvPr>
            <p:ph type="body" idx="1"/>
          </p:nvPr>
        </p:nvSpPr>
        <p:spPr>
          <a:xfrm>
            <a:off x="457200" y="667385"/>
            <a:ext cx="8229600" cy="4525963"/>
          </a:xfrm>
        </p:spPr>
        <p:txBody>
          <a:bodyPr>
            <a:normAutofit/>
          </a:bodyPr>
          <a:lstStyle/>
          <a:p>
            <a:pPr>
              <a:lnSpc>
                <a:spcPct val="150000"/>
              </a:lnSpc>
            </a:pPr>
            <a:r>
              <a:rPr lang="zh-CN" altLang="en-US" sz="2800" b="1" dirty="0" smtClean="0">
                <a:solidFill>
                  <a:srgbClr val="000000"/>
                </a:solidFill>
                <a:latin typeface="Comic Sans MS" panose="030F0702030302020204" pitchFamily="66" charset="0"/>
              </a:rPr>
              <a:t>调度到延迟槽的指令有限制。</a:t>
            </a:r>
            <a:endParaRPr lang="en-US" altLang="zh-CN" sz="2800" b="1" dirty="0">
              <a:latin typeface="Comic Sans MS" panose="030F0702030302020204" pitchFamily="66" charset="0"/>
            </a:endParaRPr>
          </a:p>
          <a:p>
            <a:pPr>
              <a:lnSpc>
                <a:spcPct val="150000"/>
              </a:lnSpc>
            </a:pPr>
            <a:r>
              <a:rPr lang="zh-CN" altLang="en-US" sz="2800" b="1" dirty="0" smtClean="0">
                <a:solidFill>
                  <a:srgbClr val="000000"/>
                </a:solidFill>
                <a:latin typeface="Comic Sans MS" panose="030F0702030302020204" pitchFamily="66" charset="0"/>
              </a:rPr>
              <a:t>编译器预测转移是否发生的准确率，决定了调度后程序执行性能提高的程度。</a:t>
            </a:r>
            <a:endParaRPr lang="en-US" altLang="zh-CN" sz="2800" b="1" dirty="0">
              <a:latin typeface="Comic Sans MS" panose="030F0702030302020204" pitchFamily="66" charset="0"/>
            </a:endParaRPr>
          </a:p>
          <a:p>
            <a:pPr>
              <a:lnSpc>
                <a:spcPct val="150000"/>
              </a:lnSpc>
            </a:pPr>
            <a:r>
              <a:rPr lang="zh-CN" altLang="en-US" sz="2800" b="1" dirty="0" smtClean="0">
                <a:latin typeface="Comic Sans MS" panose="030F0702030302020204" pitchFamily="66" charset="0"/>
              </a:rPr>
              <a:t>对于调度策略</a:t>
            </a:r>
            <a:r>
              <a:rPr lang="en-US" altLang="zh-CN" sz="2800" b="1" dirty="0" smtClean="0">
                <a:latin typeface="Comic Sans MS" panose="030F0702030302020204" pitchFamily="66" charset="0"/>
              </a:rPr>
              <a:t> </a:t>
            </a:r>
            <a:r>
              <a:rPr lang="en-US" altLang="zh-CN" sz="2800" b="1" dirty="0">
                <a:latin typeface="Comic Sans MS" panose="030F0702030302020204" pitchFamily="66" charset="0"/>
              </a:rPr>
              <a:t>b </a:t>
            </a:r>
            <a:r>
              <a:rPr lang="zh-CN" altLang="en-US" sz="2800" b="1" dirty="0" smtClean="0">
                <a:latin typeface="Comic Sans MS" panose="030F0702030302020204" pitchFamily="66" charset="0"/>
              </a:rPr>
              <a:t>和</a:t>
            </a:r>
            <a:r>
              <a:rPr lang="en-US" altLang="zh-CN" sz="2800" b="1" dirty="0" smtClean="0">
                <a:latin typeface="Comic Sans MS" panose="030F0702030302020204" pitchFamily="66" charset="0"/>
              </a:rPr>
              <a:t> c</a:t>
            </a:r>
            <a:r>
              <a:rPr lang="zh-CN" altLang="en-US" sz="2800" b="1" dirty="0" smtClean="0">
                <a:latin typeface="Comic Sans MS" panose="030F0702030302020204" pitchFamily="66" charset="0"/>
              </a:rPr>
              <a:t>：</a:t>
            </a:r>
            <a:endParaRPr lang="en-US" altLang="zh-CN" sz="2800" b="1" dirty="0">
              <a:latin typeface="Comic Sans MS" panose="030F0702030302020204" pitchFamily="66" charset="0"/>
            </a:endParaRPr>
          </a:p>
          <a:p>
            <a:pPr lvl="1">
              <a:lnSpc>
                <a:spcPct val="150000"/>
              </a:lnSpc>
            </a:pPr>
            <a:r>
              <a:rPr lang="zh-CN" altLang="en-US" sz="2400" b="1" dirty="0" smtClean="0">
                <a:solidFill>
                  <a:srgbClr val="0000FF"/>
                </a:solidFill>
                <a:latin typeface="Comic Sans MS" panose="030F0702030302020204" pitchFamily="66" charset="0"/>
              </a:rPr>
              <a:t>如果预测是错误的，必须保证执行程序的正确性。</a:t>
            </a:r>
            <a:r>
              <a:rPr lang="zh-CN" altLang="en-US" sz="2400" b="1" dirty="0" smtClean="0">
                <a:latin typeface="Comic Sans MS" panose="030F0702030302020204" pitchFamily="66" charset="0"/>
              </a:rPr>
              <a:t>也就是，</a:t>
            </a:r>
            <a:r>
              <a:rPr lang="zh-CN" altLang="en-US" sz="2400" b="1" dirty="0" smtClean="0">
                <a:solidFill>
                  <a:srgbClr val="000000"/>
                </a:solidFill>
                <a:latin typeface="Comic Sans MS" panose="030F0702030302020204" pitchFamily="66" charset="0"/>
              </a:rPr>
              <a:t>硬件必须提供一种方法能够</a:t>
            </a:r>
            <a:r>
              <a:rPr lang="zh-CN" altLang="en-US" sz="2400" b="1" dirty="0" smtClean="0">
                <a:solidFill>
                  <a:srgbClr val="FF0000"/>
                </a:solidFill>
                <a:latin typeface="Comic Sans MS" panose="030F0702030302020204" pitchFamily="66" charset="0"/>
              </a:rPr>
              <a:t>撤销</a:t>
            </a:r>
            <a:r>
              <a:rPr lang="en-US" altLang="zh-CN" sz="2400" b="1" dirty="0" smtClean="0">
                <a:solidFill>
                  <a:srgbClr val="000000"/>
                </a:solidFill>
                <a:latin typeface="Comic Sans MS" panose="030F0702030302020204" pitchFamily="66" charset="0"/>
              </a:rPr>
              <a:t>SUB/OR</a:t>
            </a:r>
            <a:r>
              <a:rPr lang="zh-CN" altLang="en-US" sz="2400" b="1" dirty="0" smtClean="0">
                <a:solidFill>
                  <a:srgbClr val="000000"/>
                </a:solidFill>
                <a:latin typeface="Comic Sans MS" panose="030F0702030302020204" pitchFamily="66" charset="0"/>
              </a:rPr>
              <a:t>指令。</a:t>
            </a:r>
            <a:endParaRPr lang="en-US" altLang="zh-CN" sz="28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6010910" y="4665345"/>
            <a:ext cx="1212850" cy="2155825"/>
          </a:xfrm>
          <a:prstGeom prst="rect">
            <a:avLst/>
          </a:prstGeom>
        </p:spPr>
      </p:pic>
      <p:pic>
        <p:nvPicPr>
          <p:cNvPr id="2" name="图片 1"/>
          <p:cNvPicPr>
            <a:picLocks noChangeAspect="1"/>
          </p:cNvPicPr>
          <p:nvPr/>
        </p:nvPicPr>
        <p:blipFill>
          <a:blip r:embed="rId2"/>
          <a:stretch>
            <a:fillRect/>
          </a:stretch>
        </p:blipFill>
        <p:spPr>
          <a:xfrm>
            <a:off x="4312920" y="4640580"/>
            <a:ext cx="1143000" cy="2218690"/>
          </a:xfrm>
          <a:prstGeom prst="rect">
            <a:avLst/>
          </a:prstGeom>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b="1" dirty="0" smtClean="0">
                <a:solidFill>
                  <a:schemeClr val="tx1"/>
                </a:solidFill>
              </a:rPr>
              <a:t>撤销功能</a:t>
            </a:r>
            <a:endParaRPr lang="zh-CN" altLang="en-US" b="1" dirty="0" smtClean="0">
              <a:solidFill>
                <a:schemeClr val="tx1"/>
              </a:solidFill>
            </a:endParaRPr>
          </a:p>
        </p:txBody>
      </p:sp>
      <p:sp>
        <p:nvSpPr>
          <p:cNvPr id="46083" name="Rectangle 3"/>
          <p:cNvSpPr>
            <a:spLocks noGrp="1" noChangeArrowheads="1"/>
          </p:cNvSpPr>
          <p:nvPr>
            <p:ph type="body" idx="1"/>
          </p:nvPr>
        </p:nvSpPr>
        <p:spPr>
          <a:xfrm>
            <a:off x="457200" y="1600200"/>
            <a:ext cx="8534400" cy="4526280"/>
          </a:xfrm>
        </p:spPr>
        <p:txBody>
          <a:bodyPr>
            <a:normAutofit fontScale="95000"/>
          </a:bodyPr>
          <a:lstStyle/>
          <a:p>
            <a:pPr>
              <a:lnSpc>
                <a:spcPct val="150000"/>
              </a:lnSpc>
            </a:pPr>
            <a:r>
              <a:rPr lang="zh-CN" altLang="en-US" b="1" dirty="0" smtClean="0">
                <a:solidFill>
                  <a:srgbClr val="000000"/>
                </a:solidFill>
                <a:latin typeface="Comic Sans MS" panose="030F0702030302020204" pitchFamily="66" charset="0"/>
              </a:rPr>
              <a:t>考虑转移预测是</a:t>
            </a:r>
            <a:r>
              <a:rPr lang="zh-CN" altLang="en-US" b="1" dirty="0" smtClean="0">
                <a:solidFill>
                  <a:srgbClr val="000000"/>
                </a:solidFill>
                <a:latin typeface="Comic Sans MS" panose="030F0702030302020204" pitchFamily="66" charset="0"/>
                <a:sym typeface="+mn-ea"/>
              </a:rPr>
              <a:t>预测转移发生还是不发生</a:t>
            </a:r>
            <a:r>
              <a:rPr lang="zh-CN" altLang="en-US" b="1" dirty="0" smtClean="0">
                <a:solidFill>
                  <a:srgbClr val="000000"/>
                </a:solidFill>
                <a:latin typeface="Comic Sans MS" panose="030F0702030302020204" pitchFamily="66" charset="0"/>
              </a:rPr>
              <a:t>。</a:t>
            </a:r>
            <a:endParaRPr lang="en-US" altLang="zh-CN" b="1" dirty="0">
              <a:latin typeface="Comic Sans MS" panose="030F0702030302020204" pitchFamily="66" charset="0"/>
            </a:endParaRPr>
          </a:p>
          <a:p>
            <a:pPr>
              <a:lnSpc>
                <a:spcPct val="150000"/>
              </a:lnSpc>
            </a:pPr>
            <a:r>
              <a:rPr lang="zh-CN" altLang="en-US" b="1" dirty="0" smtClean="0">
                <a:solidFill>
                  <a:srgbClr val="000000"/>
                </a:solidFill>
                <a:latin typeface="Comic Sans MS" panose="030F0702030302020204" pitchFamily="66" charset="0"/>
              </a:rPr>
              <a:t>如果转移预测是错误的，</a:t>
            </a:r>
            <a:r>
              <a:rPr lang="en-US" altLang="zh-CN" b="1" dirty="0" smtClean="0">
                <a:solidFill>
                  <a:srgbClr val="000000"/>
                </a:solidFill>
                <a:latin typeface="Comic Sans MS" panose="030F0702030302020204" pitchFamily="66" charset="0"/>
              </a:rPr>
              <a:t>CPU</a:t>
            </a:r>
            <a:r>
              <a:rPr lang="zh-CN" altLang="en-US" b="1" dirty="0" smtClean="0">
                <a:solidFill>
                  <a:srgbClr val="0B5FD1"/>
                </a:solidFill>
                <a:latin typeface="Comic Sans MS" panose="030F0702030302020204" pitchFamily="66" charset="0"/>
              </a:rPr>
              <a:t>能够将转移延迟槽中的指令转换为</a:t>
            </a:r>
            <a:r>
              <a:rPr lang="zh-CN" altLang="en-US" b="1" i="1" dirty="0" smtClean="0">
                <a:solidFill>
                  <a:srgbClr val="FF0000"/>
                </a:solidFill>
                <a:latin typeface="Comic Sans MS" panose="030F0702030302020204" pitchFamily="66" charset="0"/>
              </a:rPr>
              <a:t>一条空操作指令</a:t>
            </a:r>
            <a:r>
              <a:rPr lang="zh-CN" altLang="en-US" b="1" dirty="0" smtClean="0">
                <a:solidFill>
                  <a:srgbClr val="0070C0"/>
                </a:solidFill>
                <a:latin typeface="Comic Sans MS" panose="030F0702030302020204" pitchFamily="66" charset="0"/>
              </a:rPr>
              <a:t>。</a:t>
            </a:r>
            <a:r>
              <a:rPr lang="zh-CN" altLang="en-US" b="1" dirty="0" smtClean="0">
                <a:solidFill>
                  <a:srgbClr val="FF0000"/>
                </a:solidFill>
                <a:latin typeface="Comic Sans MS" panose="030F0702030302020204" pitchFamily="66" charset="0"/>
              </a:rPr>
              <a:t>（硬件支持）</a:t>
            </a:r>
            <a:endParaRPr lang="en-US" altLang="zh-CN" b="1" dirty="0"/>
          </a:p>
          <a:p>
            <a:pPr>
              <a:lnSpc>
                <a:spcPct val="150000"/>
              </a:lnSpc>
            </a:pPr>
            <a:r>
              <a:rPr lang="zh-CN" altLang="en-US" b="1" dirty="0" smtClean="0">
                <a:solidFill>
                  <a:srgbClr val="000000"/>
                </a:solidFill>
                <a:latin typeface="Comic Sans MS" panose="030F0702030302020204" pitchFamily="66" charset="0"/>
              </a:rPr>
              <a:t>能够减少编译器选择有用指令进入转移延迟槽的复杂性。</a:t>
            </a:r>
            <a:endParaRPr lang="en-US" altLang="zh-CN" b="1" dirty="0">
              <a:solidFill>
                <a:srgbClr val="000000"/>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fontScale="90000"/>
          </a:bodyPr>
          <a:lstStyle/>
          <a:p>
            <a:r>
              <a:rPr lang="zh-CN" altLang="en-US" b="1" dirty="0" smtClean="0"/>
              <a:t>带有撤销功能的转移预测</a:t>
            </a:r>
            <a:br>
              <a:rPr lang="en-US" altLang="zh-CN" b="1" dirty="0"/>
            </a:br>
            <a:r>
              <a:rPr lang="en-US" altLang="zh-CN" sz="3600" dirty="0"/>
              <a:t>(</a:t>
            </a:r>
            <a:r>
              <a:rPr lang="en-US" altLang="zh-CN" sz="3600" b="1" dirty="0"/>
              <a:t>of case </a:t>
            </a:r>
            <a:r>
              <a:rPr lang="en-US" altLang="zh-CN" sz="3600" b="1" dirty="0" smtClean="0"/>
              <a:t>b</a:t>
            </a:r>
            <a:r>
              <a:rPr lang="zh-CN" altLang="en-US" sz="3600" b="1" dirty="0" smtClean="0"/>
              <a:t>，</a:t>
            </a:r>
            <a:r>
              <a:rPr lang="zh-CN" altLang="en-US" sz="3600" b="1" dirty="0" smtClean="0">
                <a:solidFill>
                  <a:srgbClr val="C00000"/>
                </a:solidFill>
              </a:rPr>
              <a:t>预测转移发生</a:t>
            </a:r>
            <a:r>
              <a:rPr lang="en-US" altLang="zh-CN" sz="3600" b="1" dirty="0" smtClean="0"/>
              <a:t>)</a:t>
            </a:r>
            <a:endParaRPr lang="en-US" altLang="zh-CN" sz="3600" b="1" dirty="0"/>
          </a:p>
        </p:txBody>
      </p:sp>
      <p:graphicFrame>
        <p:nvGraphicFramePr>
          <p:cNvPr id="49155" name="Object 3"/>
          <p:cNvGraphicFramePr>
            <a:graphicFrameLocks noGrp="1" noChangeAspect="1"/>
          </p:cNvGraphicFramePr>
          <p:nvPr>
            <p:ph idx="1"/>
          </p:nvPr>
        </p:nvGraphicFramePr>
        <p:xfrm>
          <a:off x="325755" y="1570355"/>
          <a:ext cx="7492365" cy="4006850"/>
        </p:xfrm>
        <a:graphic>
          <a:graphicData uri="http://schemas.openxmlformats.org/presentationml/2006/ole">
            <mc:AlternateContent xmlns:mc="http://schemas.openxmlformats.org/markup-compatibility/2006">
              <mc:Choice xmlns:v="urn:schemas-microsoft-com:vml" Requires="v">
                <p:oleObj spid="_x0000_s132235" name="Document" r:id="rId1" imgW="7590155" imgH="4061460" progId="Word.Document.8">
                  <p:embed/>
                </p:oleObj>
              </mc:Choice>
              <mc:Fallback>
                <p:oleObj name="Document" r:id="rId1" imgW="7590155" imgH="4061460" progId="Word.Document.8">
                  <p:embed/>
                  <p:pic>
                    <p:nvPicPr>
                      <p:cNvPr id="0" name="图片 132234"/>
                      <p:cNvPicPr>
                        <a:picLocks noGrp="1" noChangeAspect="1" noChangeArrowheads="1"/>
                      </p:cNvPicPr>
                      <p:nvPr/>
                    </p:nvPicPr>
                    <p:blipFill>
                      <a:blip r:embed="rId2"/>
                      <a:srcRect/>
                      <a:stretch>
                        <a:fillRect/>
                      </a:stretch>
                    </p:blipFill>
                    <p:spPr bwMode="auto">
                      <a:xfrm>
                        <a:off x="325755" y="1570355"/>
                        <a:ext cx="7492365" cy="4006850"/>
                      </a:xfrm>
                      <a:prstGeom prst="rect">
                        <a:avLst/>
                      </a:prstGeom>
                      <a:solidFill>
                        <a:srgbClr val="EAEAEA"/>
                      </a:solidFill>
                      <a:ln>
                        <a:noFill/>
                      </a:ln>
                      <a:effectLst>
                        <a:outerShdw dist="107763"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2" name="图片 1"/>
          <p:cNvPicPr>
            <a:picLocks noChangeAspect="1"/>
          </p:cNvPicPr>
          <p:nvPr/>
        </p:nvPicPr>
        <p:blipFill>
          <a:blip r:embed="rId3"/>
          <a:stretch>
            <a:fillRect/>
          </a:stretch>
        </p:blipFill>
        <p:spPr>
          <a:xfrm>
            <a:off x="7938770" y="2404745"/>
            <a:ext cx="1143000" cy="2727960"/>
          </a:xfrm>
          <a:prstGeom prst="rect">
            <a:avLst/>
          </a:prstGeom>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zh-CN" altLang="en-US" sz="4000" b="1"/>
              <a:t>关于</a:t>
            </a:r>
            <a:r>
              <a:rPr lang="zh-CN" altLang="en-US" sz="4000" b="1">
                <a:sym typeface="+mn-ea"/>
              </a:rPr>
              <a:t>转移延迟</a:t>
            </a:r>
            <a:endParaRPr lang="en-US" altLang="zh-CN">
              <a:solidFill>
                <a:srgbClr val="FF0000"/>
              </a:solidFill>
            </a:endParaRPr>
          </a:p>
        </p:txBody>
      </p:sp>
      <p:sp>
        <p:nvSpPr>
          <p:cNvPr id="51203" name="Rectangle 3"/>
          <p:cNvSpPr>
            <a:spLocks noGrp="1" noChangeArrowheads="1"/>
          </p:cNvSpPr>
          <p:nvPr>
            <p:ph type="body" idx="1"/>
          </p:nvPr>
        </p:nvSpPr>
        <p:spPr/>
        <p:txBody>
          <a:bodyPr/>
          <a:lstStyle/>
          <a:p>
            <a:pPr>
              <a:lnSpc>
                <a:spcPct val="150000"/>
              </a:lnSpc>
            </a:pPr>
            <a:r>
              <a:rPr lang="zh-CN" altLang="en-US" b="1" dirty="0" smtClean="0">
                <a:latin typeface="Comic Sans MS" panose="030F0702030302020204" pitchFamily="66" charset="0"/>
              </a:rPr>
              <a:t>转移延迟在多数</a:t>
            </a:r>
            <a:r>
              <a:rPr lang="en-US" altLang="zh-CN" b="1" dirty="0" smtClean="0">
                <a:latin typeface="Comic Sans MS" panose="030F0702030302020204" pitchFamily="66" charset="0"/>
              </a:rPr>
              <a:t>RISC</a:t>
            </a:r>
            <a:r>
              <a:rPr lang="zh-CN" altLang="en-US" b="1" dirty="0" smtClean="0">
                <a:latin typeface="Comic Sans MS" panose="030F0702030302020204" pitchFamily="66" charset="0"/>
              </a:rPr>
              <a:t>处理器中采用。</a:t>
            </a:r>
            <a:endParaRPr lang="en-US" altLang="zh-CN" b="1" dirty="0">
              <a:latin typeface="Comic Sans MS" panose="030F0702030302020204" pitchFamily="66" charset="0"/>
            </a:endParaRPr>
          </a:p>
          <a:p>
            <a:pPr>
              <a:lnSpc>
                <a:spcPct val="150000"/>
              </a:lnSpc>
            </a:pPr>
            <a:r>
              <a:rPr lang="zh-CN" altLang="en-US" b="1" dirty="0" smtClean="0">
                <a:latin typeface="Comic Sans MS" panose="030F0702030302020204" pitchFamily="66" charset="0"/>
              </a:rPr>
              <a:t>通常，转移延迟长度大于</a:t>
            </a:r>
            <a:r>
              <a:rPr lang="en-US" altLang="zh-CN" b="1" dirty="0" smtClean="0">
                <a:latin typeface="Comic Sans MS" panose="030F0702030302020204" pitchFamily="66" charset="0"/>
              </a:rPr>
              <a:t>1</a:t>
            </a:r>
            <a:r>
              <a:rPr lang="zh-CN" altLang="en-US" b="1" dirty="0" smtClean="0">
                <a:latin typeface="Comic Sans MS" panose="030F0702030302020204" pitchFamily="66" charset="0"/>
              </a:rPr>
              <a:t>。然而，由于编译器的复杂性，总是使用</a:t>
            </a:r>
            <a:r>
              <a:rPr lang="en-US" altLang="zh-CN" b="1" dirty="0" smtClean="0">
                <a:latin typeface="Comic Sans MS" panose="030F0702030302020204" pitchFamily="66" charset="0"/>
              </a:rPr>
              <a:t> </a:t>
            </a:r>
            <a:r>
              <a:rPr lang="en-US" altLang="zh-CN" b="1" dirty="0">
                <a:latin typeface="Comic Sans MS" panose="030F0702030302020204" pitchFamily="66" charset="0"/>
              </a:rPr>
              <a:t>one </a:t>
            </a:r>
            <a:r>
              <a:rPr lang="zh-CN" altLang="en-US" b="1" dirty="0" smtClean="0">
                <a:latin typeface="Comic Sans MS" panose="030F0702030302020204" pitchFamily="66" charset="0"/>
              </a:rPr>
              <a:t>。</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07504" y="188640"/>
            <a:ext cx="8928992" cy="1143000"/>
          </a:xfrm>
        </p:spPr>
        <p:txBody>
          <a:bodyPr>
            <a:normAutofit fontScale="90000"/>
          </a:bodyPr>
          <a:lstStyle/>
          <a:p>
            <a:r>
              <a:rPr lang="zh-CN" altLang="en-US" b="1" dirty="0" smtClean="0">
                <a:solidFill>
                  <a:srgbClr val="C00000"/>
                </a:solidFill>
              </a:rPr>
              <a:t>例子：</a:t>
            </a:r>
            <a:r>
              <a:rPr lang="zh-CN" altLang="en-US" sz="4000" b="1" dirty="0" smtClean="0"/>
              <a:t>三种解决控制冒险方案的性能比较</a:t>
            </a:r>
            <a:endParaRPr lang="en-US" altLang="zh-CN" sz="4000" b="1" dirty="0"/>
          </a:p>
        </p:txBody>
      </p:sp>
      <p:sp>
        <p:nvSpPr>
          <p:cNvPr id="52227" name="Rectangle 3"/>
          <p:cNvSpPr>
            <a:spLocks noGrp="1" noChangeArrowheads="1"/>
          </p:cNvSpPr>
          <p:nvPr>
            <p:ph type="body" idx="1"/>
          </p:nvPr>
        </p:nvSpPr>
        <p:spPr>
          <a:xfrm>
            <a:off x="467544" y="1340768"/>
            <a:ext cx="8229600" cy="5257800"/>
          </a:xfrm>
        </p:spPr>
        <p:txBody>
          <a:bodyPr>
            <a:normAutofit fontScale="92500" lnSpcReduction="10000"/>
          </a:bodyPr>
          <a:lstStyle/>
          <a:p>
            <a:r>
              <a:rPr lang="en-US" altLang="zh-CN" dirty="0">
                <a:latin typeface="Comic Sans MS" panose="030F0702030302020204" pitchFamily="66" charset="0"/>
              </a:rPr>
              <a:t>MIPS R4000</a:t>
            </a:r>
            <a:r>
              <a:rPr lang="zh-CN" altLang="en-US" dirty="0">
                <a:latin typeface="Comic Sans MS" panose="030F0702030302020204" pitchFamily="66" charset="0"/>
              </a:rPr>
              <a:t>，</a:t>
            </a:r>
            <a:r>
              <a:rPr lang="zh-CN" altLang="en-US" b="1" dirty="0">
                <a:latin typeface="Comic Sans MS" panose="030F0702030302020204" pitchFamily="66" charset="0"/>
              </a:rPr>
              <a:t>更深的流水线</a:t>
            </a:r>
            <a:endParaRPr lang="en-US" altLang="zh-CN" dirty="0">
              <a:latin typeface="Comic Sans MS" panose="030F0702030302020204" pitchFamily="66" charset="0"/>
            </a:endParaRPr>
          </a:p>
          <a:p>
            <a:pPr lvl="1"/>
            <a:r>
              <a:rPr lang="zh-CN" altLang="en-US" b="1" dirty="0">
                <a:latin typeface="Comic Sans MS" panose="030F0702030302020204" pitchFamily="66" charset="0"/>
              </a:rPr>
              <a:t>转移</a:t>
            </a:r>
            <a:r>
              <a:rPr lang="zh-CN" altLang="en-US" b="1" dirty="0">
                <a:solidFill>
                  <a:srgbClr val="C00000"/>
                </a:solidFill>
                <a:latin typeface="Comic Sans MS" panose="030F0702030302020204" pitchFamily="66" charset="0"/>
              </a:rPr>
              <a:t>目标</a:t>
            </a:r>
            <a:r>
              <a:rPr lang="zh-CN" altLang="en-US" b="1">
                <a:solidFill>
                  <a:srgbClr val="C00000"/>
                </a:solidFill>
                <a:latin typeface="Comic Sans MS" panose="030F0702030302020204" pitchFamily="66" charset="0"/>
              </a:rPr>
              <a:t>地址计算</a:t>
            </a:r>
            <a:r>
              <a:rPr lang="zh-CN" altLang="en-US" b="1" smtClean="0">
                <a:latin typeface="Comic Sans MS" panose="030F0702030302020204" pitchFamily="66" charset="0"/>
              </a:rPr>
              <a:t>，花费</a:t>
            </a:r>
            <a:r>
              <a:rPr lang="zh-CN" altLang="en-US" b="1" dirty="0">
                <a:solidFill>
                  <a:srgbClr val="FF0000"/>
                </a:solidFill>
                <a:latin typeface="Comic Sans MS" panose="030F0702030302020204" pitchFamily="66" charset="0"/>
              </a:rPr>
              <a:t>三个流水段。</a:t>
            </a:r>
            <a:endParaRPr lang="en-US" altLang="zh-CN" b="1" dirty="0">
              <a:latin typeface="Comic Sans MS" panose="030F0702030302020204" pitchFamily="66" charset="0"/>
            </a:endParaRPr>
          </a:p>
          <a:p>
            <a:pPr lvl="1"/>
            <a:r>
              <a:rPr lang="zh-CN" altLang="en-US" b="1" dirty="0">
                <a:latin typeface="Comic Sans MS" panose="030F0702030302020204" pitchFamily="66" charset="0"/>
              </a:rPr>
              <a:t>转移</a:t>
            </a:r>
            <a:r>
              <a:rPr lang="zh-CN" altLang="en-US" b="1" dirty="0">
                <a:solidFill>
                  <a:srgbClr val="C00000"/>
                </a:solidFill>
                <a:latin typeface="Comic Sans MS" panose="030F0702030302020204" pitchFamily="66" charset="0"/>
              </a:rPr>
              <a:t>条件</a:t>
            </a:r>
            <a:r>
              <a:rPr lang="zh-CN" altLang="en-US" b="1" dirty="0">
                <a:latin typeface="Comic Sans MS" panose="030F0702030302020204" pitchFamily="66" charset="0"/>
              </a:rPr>
              <a:t>在</a:t>
            </a:r>
            <a:r>
              <a:rPr lang="en-US" altLang="zh-CN" b="1" dirty="0">
                <a:latin typeface="Comic Sans MS" panose="030F0702030302020204" pitchFamily="66" charset="0"/>
              </a:rPr>
              <a:t>EX</a:t>
            </a:r>
            <a:r>
              <a:rPr lang="zh-CN" altLang="en-US" b="1" dirty="0">
                <a:latin typeface="Comic Sans MS" panose="030F0702030302020204" pitchFamily="66" charset="0"/>
              </a:rPr>
              <a:t>段形成，</a:t>
            </a:r>
            <a:r>
              <a:rPr lang="zh-CN" altLang="en-US" b="1" dirty="0">
                <a:solidFill>
                  <a:srgbClr val="FF0000"/>
                </a:solidFill>
                <a:latin typeface="Comic Sans MS" panose="030F0702030302020204" pitchFamily="66" charset="0"/>
              </a:rPr>
              <a:t>需要四个流水段。</a:t>
            </a:r>
            <a:endParaRPr lang="en-US" altLang="zh-CN" b="1" dirty="0">
              <a:latin typeface="Comic Sans MS" panose="030F0702030302020204" pitchFamily="66" charset="0"/>
            </a:endParaRPr>
          </a:p>
          <a:p>
            <a:pPr lvl="1"/>
            <a:r>
              <a:rPr lang="zh-CN" altLang="en-US" b="1" dirty="0">
                <a:latin typeface="Comic Sans MS" panose="030F0702030302020204" pitchFamily="66" charset="0"/>
              </a:rPr>
              <a:t>假定转移频率如下：</a:t>
            </a:r>
            <a:endParaRPr lang="en-US" altLang="zh-CN" b="1" dirty="0">
              <a:latin typeface="Comic Sans MS" panose="030F0702030302020204" pitchFamily="66" charset="0"/>
            </a:endParaRPr>
          </a:p>
          <a:p>
            <a:pPr lvl="2"/>
            <a:r>
              <a:rPr lang="en-US" altLang="zh-CN" dirty="0">
                <a:latin typeface="Comic Sans MS" panose="030F0702030302020204" pitchFamily="66" charset="0"/>
              </a:rPr>
              <a:t>Unconditional branch               4%</a:t>
            </a:r>
            <a:endParaRPr lang="en-US" altLang="zh-CN" dirty="0">
              <a:latin typeface="Comic Sans MS" panose="030F0702030302020204" pitchFamily="66" charset="0"/>
            </a:endParaRPr>
          </a:p>
          <a:p>
            <a:pPr lvl="2"/>
            <a:r>
              <a:rPr lang="en-US" altLang="zh-CN" dirty="0">
                <a:latin typeface="Comic Sans MS" panose="030F0702030302020204" pitchFamily="66" charset="0"/>
              </a:rPr>
              <a:t>Conditional branch, untaken    6%</a:t>
            </a:r>
            <a:endParaRPr lang="en-US" altLang="zh-CN" dirty="0">
              <a:latin typeface="Comic Sans MS" panose="030F0702030302020204" pitchFamily="66" charset="0"/>
            </a:endParaRPr>
          </a:p>
          <a:p>
            <a:pPr lvl="2"/>
            <a:r>
              <a:rPr lang="en-US" altLang="zh-CN" dirty="0">
                <a:latin typeface="Comic Sans MS" panose="030F0702030302020204" pitchFamily="66" charset="0"/>
              </a:rPr>
              <a:t>Conditional branch, taken      10%</a:t>
            </a:r>
            <a:endParaRPr lang="en-US" altLang="zh-CN" dirty="0">
              <a:latin typeface="Comic Sans MS" panose="030F0702030302020204" pitchFamily="66" charset="0"/>
            </a:endParaRPr>
          </a:p>
          <a:p>
            <a:r>
              <a:rPr lang="en-US" altLang="zh-CN" b="1" dirty="0" smtClean="0">
                <a:latin typeface="Comic Sans MS" panose="030F0702030302020204" pitchFamily="66" charset="0"/>
              </a:rPr>
              <a:t>3</a:t>
            </a:r>
            <a:r>
              <a:rPr lang="zh-CN" altLang="en-US" b="1" dirty="0" smtClean="0">
                <a:latin typeface="Comic Sans MS" panose="030F0702030302020204" pitchFamily="66" charset="0"/>
              </a:rPr>
              <a:t>种方案：</a:t>
            </a:r>
            <a:endParaRPr lang="en-US" altLang="zh-CN" b="1" dirty="0" smtClean="0">
              <a:latin typeface="Comic Sans MS" panose="030F0702030302020204" pitchFamily="66" charset="0"/>
            </a:endParaRPr>
          </a:p>
          <a:p>
            <a:pPr marL="0" indent="0">
              <a:buNone/>
            </a:pPr>
            <a:r>
              <a:rPr lang="en-US" altLang="zh-CN" dirty="0">
                <a:latin typeface="Comic Sans MS" panose="030F0702030302020204" pitchFamily="66" charset="0"/>
              </a:rPr>
              <a:t> </a:t>
            </a:r>
            <a:r>
              <a:rPr lang="en-US" altLang="zh-CN" dirty="0" smtClean="0">
                <a:latin typeface="Comic Sans MS" panose="030F0702030302020204" pitchFamily="66" charset="0"/>
              </a:rPr>
              <a:t>   </a:t>
            </a:r>
            <a:r>
              <a:rPr lang="en-US" altLang="zh-CN" sz="2800" dirty="0" smtClean="0">
                <a:latin typeface="Comic Sans MS" panose="030F0702030302020204" pitchFamily="66" charset="0"/>
              </a:rPr>
              <a:t>— </a:t>
            </a:r>
            <a:r>
              <a:rPr lang="en-US" altLang="zh-CN" sz="2800" b="1" dirty="0" smtClean="0">
                <a:latin typeface="Helvetica" pitchFamily="34" charset="0"/>
              </a:rPr>
              <a:t>Stall pipeline</a:t>
            </a:r>
            <a:endParaRPr lang="en-US" altLang="zh-CN" sz="2800" dirty="0" smtClean="0">
              <a:latin typeface="Comic Sans MS" panose="030F0702030302020204" pitchFamily="66" charset="0"/>
            </a:endParaRPr>
          </a:p>
          <a:p>
            <a:pPr marL="0" indent="0">
              <a:buNone/>
            </a:pPr>
            <a:r>
              <a:rPr lang="en-US" altLang="zh-CN" sz="2800" dirty="0">
                <a:latin typeface="Comic Sans MS" panose="030F0702030302020204" pitchFamily="66" charset="0"/>
              </a:rPr>
              <a:t> </a:t>
            </a:r>
            <a:r>
              <a:rPr lang="en-US" altLang="zh-CN" sz="2800" dirty="0" smtClean="0">
                <a:latin typeface="Comic Sans MS" panose="030F0702030302020204" pitchFamily="66" charset="0"/>
              </a:rPr>
              <a:t>    — </a:t>
            </a:r>
            <a:r>
              <a:rPr lang="en-US" altLang="zh-CN" sz="2800" b="1" dirty="0" smtClean="0">
                <a:latin typeface="Helvetica" pitchFamily="34" charset="0"/>
              </a:rPr>
              <a:t>Predict taken</a:t>
            </a:r>
            <a:endParaRPr lang="en-US" altLang="zh-CN" sz="2800" b="1" dirty="0" smtClean="0">
              <a:latin typeface="Helvetica" pitchFamily="34" charset="0"/>
            </a:endParaRPr>
          </a:p>
          <a:p>
            <a:pPr marL="0" indent="0">
              <a:buNone/>
            </a:pPr>
            <a:r>
              <a:rPr lang="en-US" altLang="zh-CN" sz="2800" b="1" dirty="0">
                <a:latin typeface="Helvetica" pitchFamily="34" charset="0"/>
              </a:rPr>
              <a:t> </a:t>
            </a:r>
            <a:r>
              <a:rPr lang="en-US" altLang="zh-CN" sz="2800" b="1" dirty="0" smtClean="0">
                <a:latin typeface="Helvetica" pitchFamily="34" charset="0"/>
              </a:rPr>
              <a:t>    — Predict </a:t>
            </a:r>
            <a:r>
              <a:rPr lang="en-US" altLang="zh-CN" sz="2800" b="1" dirty="0">
                <a:latin typeface="Helvetica" pitchFamily="34" charset="0"/>
              </a:rPr>
              <a:t>untaken</a:t>
            </a:r>
            <a:endParaRPr lang="en-US" altLang="zh-CN" sz="2800" dirty="0" smtClean="0">
              <a:latin typeface="Comic Sans MS" panose="030F0702030302020204" pitchFamily="66" charset="0"/>
            </a:endParaRPr>
          </a:p>
          <a:p>
            <a:pPr marL="0" indent="0">
              <a:buNone/>
            </a:pPr>
            <a:r>
              <a:rPr lang="en-US" altLang="zh-CN" sz="2800" dirty="0">
                <a:latin typeface="Comic Sans MS" panose="030F0702030302020204" pitchFamily="66" charset="0"/>
              </a:rPr>
              <a:t> </a:t>
            </a:r>
            <a:endParaRPr lang="en-US" altLang="zh-CN" sz="2800" dirty="0" smtClean="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b="1" dirty="0" smtClean="0"/>
              <a:t>3</a:t>
            </a:r>
            <a:r>
              <a:rPr lang="zh-CN" altLang="en-US" b="1" dirty="0" smtClean="0"/>
              <a:t>种方案</a:t>
            </a:r>
            <a:r>
              <a:rPr lang="en-US" altLang="zh-CN" b="1" dirty="0" smtClean="0"/>
              <a:t>Stall</a:t>
            </a:r>
            <a:r>
              <a:rPr lang="zh-CN" altLang="en-US" b="1" dirty="0" smtClean="0"/>
              <a:t>的比较结果</a:t>
            </a:r>
            <a:r>
              <a:rPr lang="en-US" altLang="zh-CN" b="1" dirty="0" smtClean="0"/>
              <a:t> </a:t>
            </a:r>
            <a:endParaRPr lang="en-US" altLang="zh-CN" b="1" dirty="0"/>
          </a:p>
        </p:txBody>
      </p:sp>
      <p:graphicFrame>
        <p:nvGraphicFramePr>
          <p:cNvPr id="54275" name="Object 3"/>
          <p:cNvGraphicFramePr>
            <a:graphicFrameLocks noChangeAspect="1"/>
          </p:cNvGraphicFramePr>
          <p:nvPr/>
        </p:nvGraphicFramePr>
        <p:xfrm>
          <a:off x="0" y="1524000"/>
          <a:ext cx="9037638" cy="4098925"/>
        </p:xfrm>
        <a:graphic>
          <a:graphicData uri="http://schemas.openxmlformats.org/presentationml/2006/ole">
            <mc:AlternateContent xmlns:mc="http://schemas.openxmlformats.org/markup-compatibility/2006">
              <mc:Choice xmlns:v="urn:schemas-microsoft-com:vml" Requires="v">
                <p:oleObj spid="_x0000_s133258" name="Document" r:id="rId1" imgW="7679055" imgH="3501390" progId="Word.Document.8">
                  <p:embed/>
                </p:oleObj>
              </mc:Choice>
              <mc:Fallback>
                <p:oleObj name="Document" r:id="rId1" imgW="7679055" imgH="3501390" progId="Word.Document.8">
                  <p:embed/>
                  <p:pic>
                    <p:nvPicPr>
                      <p:cNvPr id="0" name="图片 133257"/>
                      <p:cNvPicPr>
                        <a:picLocks noChangeAspect="1" noChangeArrowheads="1"/>
                      </p:cNvPicPr>
                      <p:nvPr/>
                    </p:nvPicPr>
                    <p:blipFill>
                      <a:blip r:embed="rId2"/>
                      <a:srcRect/>
                      <a:stretch>
                        <a:fillRect/>
                      </a:stretch>
                    </p:blipFill>
                    <p:spPr bwMode="auto">
                      <a:xfrm>
                        <a:off x="0" y="1524000"/>
                        <a:ext cx="9037638" cy="4098925"/>
                      </a:xfrm>
                      <a:prstGeom prst="rect">
                        <a:avLst/>
                      </a:prstGeom>
                      <a:solidFill>
                        <a:srgbClr val="F3F3F3"/>
                      </a:solidFill>
                      <a:ln>
                        <a:noFill/>
                      </a:ln>
                      <a:effectLst/>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74638"/>
            <a:ext cx="8229600" cy="922114"/>
          </a:xfrm>
        </p:spPr>
        <p:txBody>
          <a:bodyPr/>
          <a:lstStyle/>
          <a:p>
            <a:r>
              <a:rPr lang="en-US" altLang="zh-CN" dirty="0"/>
              <a:t>Pipeline hazards</a:t>
            </a:r>
            <a:endParaRPr lang="en-US" altLang="zh-CN" dirty="0"/>
          </a:p>
        </p:txBody>
      </p:sp>
      <p:sp>
        <p:nvSpPr>
          <p:cNvPr id="55299" name="Rectangle 3"/>
          <p:cNvSpPr>
            <a:spLocks noGrp="1" noChangeArrowheads="1"/>
          </p:cNvSpPr>
          <p:nvPr>
            <p:ph type="body" idx="1"/>
          </p:nvPr>
        </p:nvSpPr>
        <p:spPr>
          <a:xfrm>
            <a:off x="323528" y="1196752"/>
            <a:ext cx="8534400" cy="5661248"/>
          </a:xfrm>
        </p:spPr>
        <p:txBody>
          <a:bodyPr>
            <a:normAutofit/>
          </a:bodyPr>
          <a:lstStyle/>
          <a:p>
            <a:pPr>
              <a:lnSpc>
                <a:spcPct val="90000"/>
              </a:lnSpc>
            </a:pPr>
            <a:r>
              <a:rPr lang="en-US" altLang="zh-CN" sz="2800" b="1" dirty="0"/>
              <a:t>Taxonomy of Hazards</a:t>
            </a:r>
            <a:r>
              <a:rPr lang="en-US" altLang="zh-CN" sz="2400" b="1" dirty="0">
                <a:solidFill>
                  <a:schemeClr val="accent2"/>
                </a:solidFill>
                <a:latin typeface="Comic Sans MS" panose="030F0702030302020204" pitchFamily="66" charset="0"/>
              </a:rPr>
              <a:t> </a:t>
            </a:r>
            <a:endParaRPr lang="en-US" altLang="zh-CN" sz="2400" b="1" dirty="0">
              <a:solidFill>
                <a:schemeClr val="accent2"/>
              </a:solidFill>
              <a:latin typeface="Comic Sans MS" panose="030F0702030302020204" pitchFamily="66" charset="0"/>
            </a:endParaRPr>
          </a:p>
          <a:p>
            <a:pPr lvl="1">
              <a:lnSpc>
                <a:spcPct val="90000"/>
              </a:lnSpc>
            </a:pPr>
            <a:r>
              <a:rPr lang="en-US" altLang="zh-CN" sz="2400" b="1" dirty="0">
                <a:solidFill>
                  <a:srgbClr val="9999FF"/>
                </a:solidFill>
                <a:latin typeface="Comic Sans MS" panose="030F0702030302020204" pitchFamily="66" charset="0"/>
              </a:rPr>
              <a:t>Structural hazards</a:t>
            </a:r>
            <a:r>
              <a:rPr lang="en-US" altLang="zh-CN" sz="2000" b="1" dirty="0">
                <a:solidFill>
                  <a:srgbClr val="9999FF"/>
                </a:solidFill>
                <a:latin typeface="Comic Sans MS" panose="030F0702030302020204" pitchFamily="66" charset="0"/>
              </a:rPr>
              <a:t> </a:t>
            </a:r>
            <a:endParaRPr lang="en-US" altLang="zh-CN" sz="2000" b="1" dirty="0">
              <a:solidFill>
                <a:srgbClr val="9999FF"/>
              </a:solidFill>
              <a:latin typeface="Comic Sans MS" panose="030F0702030302020204" pitchFamily="66" charset="0"/>
            </a:endParaRPr>
          </a:p>
          <a:p>
            <a:pPr lvl="2">
              <a:lnSpc>
                <a:spcPct val="90000"/>
              </a:lnSpc>
            </a:pPr>
            <a:r>
              <a:rPr lang="en-US" altLang="zh-CN" sz="2000" b="1" dirty="0">
                <a:solidFill>
                  <a:srgbClr val="9999FF"/>
                </a:solidFill>
                <a:latin typeface="Comic Sans MS" panose="030F0702030302020204" pitchFamily="66" charset="0"/>
              </a:rPr>
              <a:t>These are conflicts over hardware resources.</a:t>
            </a:r>
            <a:r>
              <a:rPr lang="en-US" altLang="zh-CN" sz="2000" dirty="0"/>
              <a:t> </a:t>
            </a:r>
            <a:endParaRPr lang="en-US" altLang="zh-CN" sz="2000" dirty="0"/>
          </a:p>
          <a:p>
            <a:pPr lvl="1">
              <a:lnSpc>
                <a:spcPct val="90000"/>
              </a:lnSpc>
            </a:pPr>
            <a:r>
              <a:rPr lang="en-US" altLang="zh-CN" sz="2400" b="1" dirty="0">
                <a:solidFill>
                  <a:srgbClr val="9999FF"/>
                </a:solidFill>
                <a:latin typeface="Comic Sans MS" panose="030F0702030302020204" pitchFamily="66" charset="0"/>
              </a:rPr>
              <a:t>Data hazards</a:t>
            </a:r>
            <a:endParaRPr lang="en-US" altLang="zh-CN" sz="2400" b="1" dirty="0">
              <a:solidFill>
                <a:srgbClr val="9999FF"/>
              </a:solidFill>
              <a:latin typeface="Comic Sans MS" panose="030F0702030302020204" pitchFamily="66" charset="0"/>
            </a:endParaRPr>
          </a:p>
          <a:p>
            <a:pPr lvl="2">
              <a:lnSpc>
                <a:spcPct val="90000"/>
              </a:lnSpc>
            </a:pPr>
            <a:r>
              <a:rPr lang="en-US" altLang="zh-CN" sz="2000" b="1" dirty="0">
                <a:solidFill>
                  <a:srgbClr val="9999FF"/>
                </a:solidFill>
                <a:latin typeface="Comic Sans MS" panose="030F0702030302020204" pitchFamily="66" charset="0"/>
              </a:rPr>
              <a:t>Instruction depends on result of prior computation which is not ready (computed or stored) yet</a:t>
            </a:r>
            <a:endParaRPr lang="en-US" altLang="zh-CN" sz="2000" b="1" dirty="0">
              <a:solidFill>
                <a:srgbClr val="9999FF"/>
              </a:solidFill>
              <a:latin typeface="Comic Sans MS" panose="030F0702030302020204" pitchFamily="66" charset="0"/>
            </a:endParaRPr>
          </a:p>
          <a:p>
            <a:pPr lvl="1">
              <a:lnSpc>
                <a:spcPct val="90000"/>
              </a:lnSpc>
            </a:pPr>
            <a:r>
              <a:rPr lang="zh-CN" altLang="en-US" b="1" dirty="0" smtClean="0">
                <a:latin typeface="Comic Sans MS" panose="030F0702030302020204" pitchFamily="66" charset="0"/>
              </a:rPr>
              <a:t>控制冒险 </a:t>
            </a:r>
            <a:r>
              <a:rPr lang="en-US" altLang="zh-CN" b="1" dirty="0" smtClean="0">
                <a:latin typeface="Comic Sans MS" panose="030F0702030302020204" pitchFamily="66" charset="0"/>
              </a:rPr>
              <a:t>Control </a:t>
            </a:r>
            <a:r>
              <a:rPr lang="en-US" altLang="zh-CN" b="1" dirty="0">
                <a:latin typeface="Comic Sans MS" panose="030F0702030302020204" pitchFamily="66" charset="0"/>
              </a:rPr>
              <a:t>hazards</a:t>
            </a:r>
            <a:r>
              <a:rPr lang="en-US" altLang="zh-CN" sz="3200" dirty="0">
                <a:solidFill>
                  <a:srgbClr val="0000FF"/>
                </a:solidFill>
                <a:latin typeface="Comic Sans MS" panose="030F0702030302020204" pitchFamily="66" charset="0"/>
              </a:rPr>
              <a:t> </a:t>
            </a:r>
            <a:endParaRPr lang="en-US" altLang="zh-CN" sz="3200" dirty="0">
              <a:solidFill>
                <a:srgbClr val="0000FF"/>
              </a:solidFill>
              <a:latin typeface="Comic Sans MS" panose="030F0702030302020204" pitchFamily="66" charset="0"/>
            </a:endParaRPr>
          </a:p>
          <a:p>
            <a:pPr lvl="2">
              <a:lnSpc>
                <a:spcPct val="150000"/>
              </a:lnSpc>
            </a:pPr>
            <a:r>
              <a:rPr lang="zh-CN" altLang="en-US" b="1" dirty="0" smtClean="0">
                <a:latin typeface="Comic Sans MS" panose="030F0702030302020204" pitchFamily="66" charset="0"/>
              </a:rPr>
              <a:t>转移指令进入</a:t>
            </a:r>
            <a:r>
              <a:rPr lang="en-US" altLang="zh-CN" b="1" dirty="0" smtClean="0">
                <a:latin typeface="Comic Sans MS" panose="030F0702030302020204" pitchFamily="66" charset="0"/>
              </a:rPr>
              <a:t>ID</a:t>
            </a:r>
            <a:r>
              <a:rPr lang="zh-CN" altLang="en-US" b="1" dirty="0" smtClean="0">
                <a:latin typeface="Comic Sans MS" panose="030F0702030302020204" pitchFamily="66" charset="0"/>
              </a:rPr>
              <a:t>时，转移条件和转移目标地址</a:t>
            </a:r>
            <a:r>
              <a:rPr lang="zh-CN" altLang="en-US" b="1" smtClean="0">
                <a:latin typeface="Comic Sans MS" panose="030F0702030302020204" pitchFamily="66" charset="0"/>
              </a:rPr>
              <a:t>是不能提供</a:t>
            </a:r>
            <a:r>
              <a:rPr lang="zh-CN" altLang="en-US" b="1" dirty="0" smtClean="0">
                <a:latin typeface="Comic Sans MS" panose="030F0702030302020204" pitchFamily="66" charset="0"/>
              </a:rPr>
              <a:t>给</a:t>
            </a:r>
            <a:r>
              <a:rPr lang="en-US" altLang="zh-CN" b="1" dirty="0" smtClean="0">
                <a:latin typeface="Comic Sans MS" panose="030F0702030302020204" pitchFamily="66" charset="0"/>
              </a:rPr>
              <a:t>IF</a:t>
            </a:r>
            <a:r>
              <a:rPr lang="zh-CN" altLang="en-US" b="1" dirty="0" smtClean="0">
                <a:latin typeface="Comic Sans MS" panose="030F0702030302020204" pitchFamily="66" charset="0"/>
              </a:rPr>
              <a:t>取指令的。</a:t>
            </a:r>
            <a:endParaRPr lang="en-US" altLang="zh-CN" dirty="0" smtClean="0">
              <a:latin typeface="Comic Sans MS" panose="030F0702030302020204" pitchFamily="66" charset="0"/>
            </a:endParaRPr>
          </a:p>
          <a:p>
            <a:pPr lvl="2">
              <a:lnSpc>
                <a:spcPct val="150000"/>
              </a:lnSpc>
            </a:pPr>
            <a:r>
              <a:rPr lang="zh-CN" altLang="en-US" sz="2000" b="1" dirty="0" smtClean="0">
                <a:solidFill>
                  <a:srgbClr val="FF0000"/>
                </a:solidFill>
                <a:latin typeface="Comic Sans MS" panose="030F0702030302020204" pitchFamily="66" charset="0"/>
              </a:rPr>
              <a:t>解决方法：提早计算目标地址和条件，冻结或冲刷流水线，</a:t>
            </a:r>
            <a:endParaRPr lang="en-US" altLang="zh-CN" sz="2000" b="1" dirty="0" smtClean="0">
              <a:solidFill>
                <a:srgbClr val="FF0000"/>
              </a:solidFill>
              <a:latin typeface="Comic Sans MS" panose="030F0702030302020204" pitchFamily="66" charset="0"/>
            </a:endParaRPr>
          </a:p>
          <a:p>
            <a:pPr marL="914400" lvl="2" indent="0">
              <a:lnSpc>
                <a:spcPct val="150000"/>
              </a:lnSpc>
              <a:buNone/>
            </a:pPr>
            <a:r>
              <a:rPr lang="en-US" altLang="zh-CN" sz="2000" b="1" dirty="0">
                <a:solidFill>
                  <a:srgbClr val="FF0000"/>
                </a:solidFill>
                <a:latin typeface="Comic Sans MS" panose="030F0702030302020204" pitchFamily="66" charset="0"/>
              </a:rPr>
              <a:t> </a:t>
            </a:r>
            <a:r>
              <a:rPr lang="en-US" altLang="zh-CN" sz="2000" b="1" dirty="0" smtClean="0">
                <a:solidFill>
                  <a:srgbClr val="FF0000"/>
                </a:solidFill>
                <a:latin typeface="Comic Sans MS" panose="030F0702030302020204" pitchFamily="66" charset="0"/>
              </a:rPr>
              <a:t>              </a:t>
            </a:r>
            <a:r>
              <a:rPr lang="zh-CN" altLang="en-US" sz="2000" b="1" dirty="0" smtClean="0">
                <a:solidFill>
                  <a:srgbClr val="FF0000"/>
                </a:solidFill>
                <a:latin typeface="Comic Sans MS" panose="030F0702030302020204" pitchFamily="66" charset="0"/>
              </a:rPr>
              <a:t>预测转移未选中，预测转移选中，转移延迟</a:t>
            </a:r>
            <a:endParaRPr lang="en-US" altLang="zh-CN" dirty="0">
              <a:solidFill>
                <a:srgbClr val="FF0000"/>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en-US" b="1" dirty="0" smtClean="0">
                <a:sym typeface="+mn-ea"/>
              </a:rPr>
              <a:t>控制冒险总结</a:t>
            </a:r>
            <a:endParaRPr lang="en-US" altLang="zh-CN"/>
          </a:p>
        </p:txBody>
      </p:sp>
      <p:sp>
        <p:nvSpPr>
          <p:cNvPr id="56323" name="Rectangle 3"/>
          <p:cNvSpPr>
            <a:spLocks noGrp="1" noChangeArrowheads="1"/>
          </p:cNvSpPr>
          <p:nvPr>
            <p:ph type="body" idx="1"/>
          </p:nvPr>
        </p:nvSpPr>
        <p:spPr/>
        <p:txBody>
          <a:bodyPr>
            <a:normAutofit/>
          </a:bodyPr>
          <a:lstStyle/>
          <a:p>
            <a:pPr>
              <a:lnSpc>
                <a:spcPct val="150000"/>
              </a:lnSpc>
            </a:pPr>
            <a:r>
              <a:rPr lang="zh-CN" altLang="en-US" sz="2800" b="1" dirty="0" smtClean="0">
                <a:latin typeface="Comic Sans MS" panose="030F0702030302020204" pitchFamily="66" charset="0"/>
              </a:rPr>
              <a:t>控制冒险比数据冒险会引起更大的性能损失。</a:t>
            </a:r>
            <a:endParaRPr lang="en-US" altLang="zh-CN" sz="2800" b="1" dirty="0">
              <a:latin typeface="Comic Sans MS" panose="030F0702030302020204" pitchFamily="66" charset="0"/>
            </a:endParaRPr>
          </a:p>
          <a:p>
            <a:pPr>
              <a:lnSpc>
                <a:spcPct val="150000"/>
              </a:lnSpc>
            </a:pPr>
            <a:r>
              <a:rPr lang="zh-CN" altLang="en-US" sz="2800" b="1" dirty="0" smtClean="0">
                <a:latin typeface="Comic Sans MS" panose="030F0702030302020204" pitchFamily="66" charset="0"/>
              </a:rPr>
              <a:t>通常，</a:t>
            </a:r>
            <a:r>
              <a:rPr lang="zh-CN" altLang="en-US" sz="2800" b="1" dirty="0" smtClean="0">
                <a:solidFill>
                  <a:srgbClr val="FF0000"/>
                </a:solidFill>
                <a:latin typeface="Comic Sans MS" panose="030F0702030302020204" pitchFamily="66" charset="0"/>
              </a:rPr>
              <a:t>流水线越深</a:t>
            </a:r>
            <a:r>
              <a:rPr lang="zh-CN" altLang="en-US" sz="2800" b="1" dirty="0" smtClean="0">
                <a:latin typeface="Comic Sans MS" panose="030F0702030302020204" pitchFamily="66" charset="0"/>
              </a:rPr>
              <a:t>，在时钟周期上转移损失越大。</a:t>
            </a:r>
            <a:r>
              <a:rPr lang="en-US" altLang="zh-CN" sz="2800" b="1" dirty="0" smtClean="0">
                <a:solidFill>
                  <a:srgbClr val="0000FF"/>
                </a:solidFill>
                <a:latin typeface="Comic Sans MS" panose="030F0702030302020204" pitchFamily="66" charset="0"/>
              </a:rPr>
              <a:t> </a:t>
            </a:r>
            <a:endParaRPr lang="en-US" altLang="zh-CN" sz="2800" b="1" dirty="0">
              <a:solidFill>
                <a:srgbClr val="0000FF"/>
              </a:solidFill>
              <a:latin typeface="Comic Sans MS" panose="030F0702030302020204" pitchFamily="66" charset="0"/>
            </a:endParaRPr>
          </a:p>
          <a:p>
            <a:pPr>
              <a:lnSpc>
                <a:spcPct val="150000"/>
              </a:lnSpc>
            </a:pPr>
            <a:r>
              <a:rPr lang="en-US" altLang="zh-CN" sz="2800" b="1" dirty="0" smtClean="0">
                <a:latin typeface="Comic Sans MS" panose="030F0702030302020204" pitchFamily="66" charset="0"/>
              </a:rPr>
              <a:t>CPI</a:t>
            </a:r>
            <a:r>
              <a:rPr lang="zh-CN" altLang="en-US" sz="2800" b="1" dirty="0" smtClean="0">
                <a:latin typeface="Comic Sans MS" panose="030F0702030302020204" pitchFamily="66" charset="0"/>
              </a:rPr>
              <a:t>更高的处理器，会付出更高的转移代价。</a:t>
            </a:r>
            <a:endParaRPr lang="en-US" altLang="zh-CN" sz="2800" b="1" dirty="0">
              <a:latin typeface="Comic Sans MS" panose="030F0702030302020204" pitchFamily="66" charset="0"/>
            </a:endParaRPr>
          </a:p>
          <a:p>
            <a:pPr>
              <a:lnSpc>
                <a:spcPct val="150000"/>
              </a:lnSpc>
            </a:pPr>
            <a:r>
              <a:rPr lang="zh-CN" altLang="en-US" sz="2800" b="1" dirty="0" smtClean="0">
                <a:latin typeface="Comic Sans MS" panose="030F0702030302020204" pitchFamily="66" charset="0"/>
                <a:sym typeface="+mn-ea"/>
              </a:rPr>
              <a:t>预测</a:t>
            </a:r>
            <a:r>
              <a:rPr lang="zh-CN" altLang="en-US" sz="2800" b="1" dirty="0" smtClean="0">
                <a:latin typeface="Comic Sans MS" panose="030F0702030302020204" pitchFamily="66" charset="0"/>
              </a:rPr>
              <a:t>机制的有效性取决于</a:t>
            </a:r>
            <a:r>
              <a:rPr lang="zh-CN" altLang="en-US" sz="2800" b="1" dirty="0" smtClean="0">
                <a:solidFill>
                  <a:srgbClr val="FF0000"/>
                </a:solidFill>
                <a:latin typeface="Comic Sans MS" panose="030F0702030302020204" pitchFamily="66" charset="0"/>
              </a:rPr>
              <a:t>转移预测的准确性</a:t>
            </a:r>
            <a:r>
              <a:rPr lang="zh-CN" altLang="en-US" sz="2800" b="1" dirty="0" smtClean="0">
                <a:latin typeface="Comic Sans MS" panose="030F0702030302020204" pitchFamily="66" charset="0"/>
              </a:rPr>
              <a:t>。</a:t>
            </a:r>
            <a:endParaRPr lang="en-US" altLang="zh-CN" sz="2800" dirty="0">
              <a:solidFill>
                <a:srgbClr val="0000FF"/>
              </a:solidFill>
              <a:latin typeface="Comic Sans MS" panose="030F0702030302020204" pitchFamily="66" charset="0"/>
            </a:endParaRPr>
          </a:p>
          <a:p>
            <a:pPr>
              <a:lnSpc>
                <a:spcPct val="150000"/>
              </a:lnSpc>
            </a:pPr>
            <a:endParaRPr lang="en-US" altLang="zh-CN" sz="2800" dirty="0">
              <a:solidFill>
                <a:srgbClr val="0000FF"/>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descr="Rectangle: Click to edit Master text styles&#10;Second level&#10;Third level&#10;Fourth level&#10;Fifth level"/>
          <p:cNvSpPr>
            <a:spLocks noGrp="1" noChangeArrowheads="1"/>
          </p:cNvSpPr>
          <p:nvPr>
            <p:ph idx="1"/>
          </p:nvPr>
        </p:nvSpPr>
        <p:spPr>
          <a:xfrm>
            <a:off x="395536" y="2927498"/>
            <a:ext cx="8353425" cy="3525838"/>
          </a:xfrm>
        </p:spPr>
        <p:txBody>
          <a:bodyPr rtlCol="0">
            <a:normAutofit lnSpcReduction="10000"/>
          </a:bodyPr>
          <a:lstStyle/>
          <a:p>
            <a:pPr marL="0" lvl="1" indent="0" fontAlgn="auto">
              <a:lnSpc>
                <a:spcPct val="150000"/>
              </a:lnSpc>
              <a:spcAft>
                <a:spcPts val="0"/>
              </a:spcAft>
              <a:buFontTx/>
              <a:buNone/>
              <a:defRPr/>
            </a:pPr>
            <a:r>
              <a:rPr lang="en-US" altLang="zh-CN" sz="2400" b="1" dirty="0" smtClean="0">
                <a:latin typeface="黑体" panose="02010609060101010101" pitchFamily="2" charset="-122"/>
              </a:rPr>
              <a:t>1</a:t>
            </a:r>
            <a:r>
              <a:rPr lang="zh-CN" altLang="en-US" sz="2400" b="1" dirty="0" smtClean="0">
                <a:latin typeface="黑体" panose="02010609060101010101" pitchFamily="2" charset="-122"/>
              </a:rPr>
              <a:t>） 单功能流水线：只能完成一种固定功能的流水线。例如，浮点加法器流水线专门完成浮点加法运算，浮点乘法器流水线专门完成浮点乘法运算。</a:t>
            </a:r>
            <a:endParaRPr lang="zh-CN" altLang="en-US" sz="2400" b="1" dirty="0" smtClean="0">
              <a:latin typeface="黑体" panose="02010609060101010101" pitchFamily="2" charset="-122"/>
            </a:endParaRPr>
          </a:p>
          <a:p>
            <a:pPr marL="0" lvl="1" indent="0" fontAlgn="auto">
              <a:lnSpc>
                <a:spcPct val="150000"/>
              </a:lnSpc>
              <a:spcAft>
                <a:spcPts val="0"/>
              </a:spcAft>
              <a:buFontTx/>
              <a:buNone/>
              <a:defRPr/>
            </a:pPr>
            <a:r>
              <a:rPr lang="en-US" altLang="zh-CN" sz="2400" b="1" dirty="0" smtClean="0">
                <a:latin typeface="黑体" panose="02010609060101010101" pitchFamily="2" charset="-122"/>
              </a:rPr>
              <a:t>2</a:t>
            </a:r>
            <a:r>
              <a:rPr lang="zh-CN" altLang="en-US" sz="2400" b="1" dirty="0" smtClean="0">
                <a:latin typeface="黑体" panose="02010609060101010101" pitchFamily="2" charset="-122"/>
              </a:rPr>
              <a:t>） 多功能流水线：流水线的各段可以进行不同的连接，以实现不同的功能。</a:t>
            </a:r>
            <a:endParaRPr lang="zh-CN" altLang="en-US" sz="2400" b="1" dirty="0" smtClean="0">
              <a:latin typeface="黑体" panose="02010609060101010101" pitchFamily="2" charset="-122"/>
            </a:endParaRPr>
          </a:p>
          <a:p>
            <a:pPr marL="0" lvl="2" indent="0" fontAlgn="auto">
              <a:lnSpc>
                <a:spcPct val="150000"/>
              </a:lnSpc>
              <a:spcAft>
                <a:spcPts val="0"/>
              </a:spcAft>
              <a:buFont typeface="Arial" panose="020B0604020202020204" pitchFamily="34" charset="0"/>
              <a:buChar char="•"/>
              <a:defRPr/>
            </a:pPr>
            <a:r>
              <a:rPr lang="zh-CN" altLang="en-US" sz="2400" b="1" dirty="0" smtClean="0">
                <a:latin typeface="黑体" panose="02010609060101010101" pitchFamily="2" charset="-122"/>
              </a:rPr>
              <a:t>例： </a:t>
            </a:r>
            <a:r>
              <a:rPr lang="en-US" altLang="zh-CN" sz="2400" b="1" dirty="0" smtClean="0">
                <a:latin typeface="黑体" panose="02010609060101010101" pitchFamily="2" charset="-122"/>
                <a:hlinkClick r:id="rId1" action="ppaction://program"/>
              </a:rPr>
              <a:t>ASC</a:t>
            </a:r>
            <a:r>
              <a:rPr lang="zh-CN" altLang="en-US" sz="2400" b="1" dirty="0" smtClean="0">
                <a:latin typeface="黑体" panose="02010609060101010101" pitchFamily="2" charset="-122"/>
                <a:hlinkClick r:id="rId1" action="ppaction://program"/>
              </a:rPr>
              <a:t>的多功能流水线</a:t>
            </a:r>
            <a:endParaRPr lang="zh-CN" altLang="en-US" sz="2400" b="1" dirty="0" smtClean="0">
              <a:latin typeface="黑体" panose="02010609060101010101" pitchFamily="2" charset="-122"/>
            </a:endParaRPr>
          </a:p>
        </p:txBody>
      </p:sp>
      <p:sp>
        <p:nvSpPr>
          <p:cNvPr id="2662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06AFA4F6-C2AE-4369-9957-D3C01438067F}" type="slidenum">
              <a:rPr lang="en-US" altLang="zh-CN" sz="1400">
                <a:solidFill>
                  <a:srgbClr val="FFFFFF"/>
                </a:solidFill>
              </a:rPr>
            </a:fld>
            <a:endParaRPr lang="en-US" altLang="zh-CN" sz="1400">
              <a:solidFill>
                <a:srgbClr val="FFFFFF"/>
              </a:solidFill>
            </a:endParaRPr>
          </a:p>
        </p:txBody>
      </p:sp>
      <p:sp>
        <p:nvSpPr>
          <p:cNvPr id="26628" name="Rectangle 4"/>
          <p:cNvSpPr>
            <a:spLocks noChangeArrowheads="1"/>
          </p:cNvSpPr>
          <p:nvPr/>
        </p:nvSpPr>
        <p:spPr bwMode="auto">
          <a:xfrm>
            <a:off x="395733" y="860743"/>
            <a:ext cx="8640763" cy="260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lnSpc>
                <a:spcPct val="150000"/>
              </a:lnSpc>
            </a:pPr>
            <a:r>
              <a:rPr lang="zh-CN" altLang="en-US"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4</a:t>
            </a:r>
            <a:r>
              <a:rPr lang="zh-CN" altLang="en-US" sz="2800" dirty="0">
                <a:latin typeface="华文中宋" panose="02010600040101010101" pitchFamily="2" charset="-122"/>
                <a:ea typeface="华文中宋" panose="02010600040101010101" pitchFamily="2" charset="-122"/>
              </a:rPr>
              <a:t>）按功能分类 </a:t>
            </a:r>
            <a:endParaRPr lang="zh-CN" altLang="en-US" sz="2800" dirty="0">
              <a:latin typeface="华文中宋" panose="02010600040101010101" pitchFamily="2" charset="-122"/>
              <a:ea typeface="华文中宋" panose="02010600040101010101" pitchFamily="2" charset="-122"/>
            </a:endParaRPr>
          </a:p>
          <a:p>
            <a:pPr algn="l">
              <a:lnSpc>
                <a:spcPct val="150000"/>
              </a:lnSpc>
            </a:pPr>
            <a:r>
              <a:rPr lang="zh-CN" altLang="en-US" sz="2800" dirty="0" smtClean="0">
                <a:latin typeface="华文中宋" panose="02010600040101010101" pitchFamily="2" charset="-122"/>
                <a:ea typeface="华文中宋" panose="02010600040101010101" pitchFamily="2" charset="-122"/>
              </a:rPr>
              <a:t>按</a:t>
            </a:r>
            <a:r>
              <a:rPr lang="zh-CN" altLang="en-US" sz="2800" dirty="0">
                <a:latin typeface="华文中宋" panose="02010600040101010101" pitchFamily="2" charset="-122"/>
                <a:ea typeface="华文中宋" panose="02010600040101010101" pitchFamily="2" charset="-122"/>
              </a:rPr>
              <a:t>流水线完成的功能是否单一，流水线可分为</a:t>
            </a:r>
            <a:r>
              <a:rPr lang="zh-CN" altLang="en-US" sz="2800" dirty="0">
                <a:solidFill>
                  <a:srgbClr val="FF9900"/>
                </a:solidFill>
                <a:latin typeface="华文中宋" panose="02010600040101010101" pitchFamily="2" charset="-122"/>
                <a:ea typeface="华文中宋" panose="02010600040101010101" pitchFamily="2" charset="-122"/>
              </a:rPr>
              <a:t>单功能流水线</a:t>
            </a:r>
            <a:r>
              <a:rPr lang="zh-CN" altLang="en-US" sz="2800" dirty="0">
                <a:latin typeface="华文中宋" panose="02010600040101010101" pitchFamily="2" charset="-122"/>
                <a:ea typeface="华文中宋" panose="02010600040101010101" pitchFamily="2" charset="-122"/>
              </a:rPr>
              <a:t>与</a:t>
            </a:r>
            <a:r>
              <a:rPr lang="zh-CN" altLang="en-US" sz="2800" dirty="0">
                <a:solidFill>
                  <a:srgbClr val="FF9900"/>
                </a:solidFill>
                <a:latin typeface="华文中宋" panose="02010600040101010101" pitchFamily="2" charset="-122"/>
                <a:ea typeface="华文中宋" panose="02010600040101010101" pitchFamily="2" charset="-122"/>
              </a:rPr>
              <a:t>多功能流水线</a:t>
            </a:r>
            <a:r>
              <a:rPr lang="zh-CN" altLang="en-US" sz="2800" dirty="0">
                <a:latin typeface="华文中宋" panose="02010600040101010101" pitchFamily="2" charset="-122"/>
                <a:ea typeface="华文中宋" panose="02010600040101010101" pitchFamily="2" charset="-122"/>
              </a:rPr>
              <a:t>两种。</a:t>
            </a:r>
            <a:endParaRPr lang="zh-CN" altLang="en-US" sz="2800" dirty="0">
              <a:latin typeface="华文中宋" panose="02010600040101010101" pitchFamily="2" charset="-122"/>
              <a:ea typeface="华文中宋" panose="02010600040101010101" pitchFamily="2" charset="-122"/>
            </a:endParaRPr>
          </a:p>
          <a:p>
            <a:pPr algn="l">
              <a:lnSpc>
                <a:spcPct val="150000"/>
              </a:lnSpc>
            </a:pPr>
            <a:endParaRPr lang="en-US" altLang="zh-CN" sz="2800" dirty="0">
              <a:latin typeface="华文中宋" panose="02010600040101010101" pitchFamily="2" charset="-122"/>
              <a:ea typeface="华文中宋" panose="02010600040101010101" pitchFamily="2" charset="-122"/>
            </a:endParaRPr>
          </a:p>
        </p:txBody>
      </p:sp>
      <p:sp>
        <p:nvSpPr>
          <p:cNvPr id="6" name="Title 8"/>
          <p:cNvSpPr txBox="1"/>
          <p:nvPr/>
        </p:nvSpPr>
        <p:spPr>
          <a:xfrm>
            <a:off x="107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  </a:t>
            </a:r>
            <a:r>
              <a:rPr lang="zh-CN" altLang="en-US" sz="2800" dirty="0" smtClean="0">
                <a:solidFill>
                  <a:srgbClr val="0000FF"/>
                </a:solidFill>
                <a:latin typeface="华文中宋" panose="02010600040101010101" pitchFamily="2" charset="-122"/>
                <a:ea typeface="华文中宋" panose="02010600040101010101" pitchFamily="2" charset="-122"/>
              </a:rPr>
              <a:t>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06AFA4F6-C2AE-4369-9957-D3C01438067F}" type="slidenum">
              <a:rPr lang="en-US" altLang="zh-CN" sz="1400">
                <a:solidFill>
                  <a:srgbClr val="FFFFFF"/>
                </a:solidFill>
              </a:rPr>
            </a:fld>
            <a:endParaRPr lang="en-US" altLang="zh-CN" sz="1400">
              <a:solidFill>
                <a:srgbClr val="FFFFFF"/>
              </a:solidFill>
            </a:endParaRPr>
          </a:p>
        </p:txBody>
      </p:sp>
      <p:sp>
        <p:nvSpPr>
          <p:cNvPr id="6" name="Title 8"/>
          <p:cNvSpPr txBox="1"/>
          <p:nvPr/>
        </p:nvSpPr>
        <p:spPr>
          <a:xfrm>
            <a:off x="107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 </a:t>
            </a:r>
            <a:r>
              <a:rPr lang="zh-CN" altLang="en-US" sz="2800" dirty="0" smtClean="0">
                <a:solidFill>
                  <a:srgbClr val="0000FF"/>
                </a:solidFill>
                <a:latin typeface="华文中宋" panose="02010600040101010101" pitchFamily="2" charset="-122"/>
                <a:ea typeface="华文中宋" panose="02010600040101010101" pitchFamily="2" charset="-122"/>
              </a:rPr>
              <a:t>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graphicFrame>
        <p:nvGraphicFramePr>
          <p:cNvPr id="3" name="对象 2"/>
          <p:cNvGraphicFramePr>
            <a:graphicFrameLocks noGrp="1" noChangeAspect="1"/>
          </p:cNvGraphicFramePr>
          <p:nvPr/>
        </p:nvGraphicFramePr>
        <p:xfrm>
          <a:off x="1475929" y="1052736"/>
          <a:ext cx="6120407" cy="5673493"/>
        </p:xfrm>
        <a:graphic>
          <a:graphicData uri="http://schemas.openxmlformats.org/presentationml/2006/ole">
            <mc:AlternateContent xmlns:mc="http://schemas.openxmlformats.org/markup-compatibility/2006">
              <mc:Choice xmlns:v="urn:schemas-microsoft-com:vml" Requires="v">
                <p:oleObj spid="_x0000_s33810" name="图片" r:id="rId1" imgW="4104005" imgH="3803650" progId="Word.Picture.8">
                  <p:embed/>
                </p:oleObj>
              </mc:Choice>
              <mc:Fallback>
                <p:oleObj name="图片" r:id="rId1" imgW="4104005" imgH="3803650" progId="Word.Picture.8">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929" y="1052736"/>
                        <a:ext cx="6120407" cy="5673493"/>
                      </a:xfrm>
                      <a:prstGeom prst="rect">
                        <a:avLst/>
                      </a:prstGeom>
                      <a:solidFill>
                        <a:schemeClr val="bg1"/>
                      </a:solid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1"/>
          <p:cNvSpPr txBox="1">
            <a:spLocks noGrp="1" noChangeArrowheads="1"/>
          </p:cNvSpPr>
          <p:nvPr>
            <p:ph type="sldNum" sz="quarter" idx="4"/>
          </p:nvPr>
        </p:nvSpPr>
        <p:spPr bwMode="auto">
          <a:xfrm>
            <a:off x="6553200" y="6248400"/>
            <a:ext cx="2133600" cy="476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2400" b="1">
                <a:solidFill>
                  <a:schemeClr val="bg1"/>
                </a:solidFill>
                <a:latin typeface="Times New Roman" panose="02020603050405020304" pitchFamily="18" charset="0"/>
                <a:ea typeface="宋体" panose="02010600030101010101" pitchFamily="2" charset="-122"/>
              </a:defRPr>
            </a:lvl1pPr>
            <a:lvl2pPr>
              <a:defRPr sz="2400" b="1">
                <a:solidFill>
                  <a:schemeClr val="bg1"/>
                </a:solidFill>
                <a:latin typeface="Times New Roman" panose="02020603050405020304" pitchFamily="18" charset="0"/>
                <a:ea typeface="宋体" panose="02010600030101010101" pitchFamily="2" charset="-122"/>
              </a:defRPr>
            </a:lvl2pPr>
            <a:lvl3pPr>
              <a:defRPr sz="2400" b="1">
                <a:solidFill>
                  <a:schemeClr val="bg1"/>
                </a:solidFill>
                <a:latin typeface="Times New Roman" panose="02020603050405020304" pitchFamily="18" charset="0"/>
                <a:ea typeface="宋体" panose="02010600030101010101" pitchFamily="2" charset="-122"/>
              </a:defRPr>
            </a:lvl3pPr>
            <a:lvl4pPr>
              <a:defRPr sz="2400" b="1">
                <a:solidFill>
                  <a:schemeClr val="bg1"/>
                </a:solidFill>
                <a:latin typeface="Times New Roman" panose="02020603050405020304" pitchFamily="18" charset="0"/>
                <a:ea typeface="宋体" panose="02010600030101010101" pitchFamily="2" charset="-122"/>
              </a:defRPr>
            </a:lvl4pPr>
            <a:lvl5pPr>
              <a:defRPr sz="2400" b="1">
                <a:solidFill>
                  <a:schemeClr val="bg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003504E-9A38-41DB-9763-174655F14B3D}" type="slidenum">
              <a:rPr kumimoji="0" lang="zh-CN" altLang="en-US" sz="1200" b="0" i="1" u="none" strike="noStrike" kern="1200" cap="none" spc="0" normalizeH="0" baseline="0" noProof="1" dirty="0" smtClean="0">
                <a:ln>
                  <a:noFill/>
                </a:ln>
                <a:solidFill>
                  <a:srgbClr val="09304A"/>
                </a:solidFill>
                <a:effectLst/>
                <a:uLnTx/>
                <a:uFillTx/>
                <a:latin typeface="Arial" panose="020B0604020202020204" pitchFamily="34" charset="0"/>
                <a:ea typeface="宋体" panose="02010600030101010101" pitchFamily="2" charset="-122"/>
                <a:cs typeface="+mn-ea"/>
                <a:sym typeface="Century Gothic" panose="020B0502020202020204" pitchFamily="34" charset="0"/>
              </a:rPr>
            </a:fld>
            <a:endParaRPr kumimoji="0" lang="zh-CN" altLang="en-US" sz="1200" b="0" i="1" u="none" strike="noStrike" kern="1200" cap="none" spc="0" normalizeH="0" baseline="0" noProof="1">
              <a:ln>
                <a:noFill/>
              </a:ln>
              <a:solidFill>
                <a:srgbClr val="09304A"/>
              </a:solidFill>
              <a:effectLst/>
              <a:uLnTx/>
              <a:uFillTx/>
              <a:latin typeface="Arial" panose="020B0604020202020204" pitchFamily="34" charset="0"/>
              <a:ea typeface="宋体" panose="02010600030101010101" pitchFamily="2" charset="-122"/>
              <a:cs typeface="+mn-ea"/>
              <a:sym typeface="Century Gothic" panose="020B0502020202020204" pitchFamily="34" charset="0"/>
            </a:endParaRPr>
          </a:p>
        </p:txBody>
      </p:sp>
      <p:sp>
        <p:nvSpPr>
          <p:cNvPr id="3" name="Rectangle 2"/>
          <p:cNvSpPr txBox="1">
            <a:spLocks noChangeArrowheads="1"/>
          </p:cNvSpPr>
          <p:nvPr/>
        </p:nvSpPr>
        <p:spPr>
          <a:xfrm>
            <a:off x="642938" y="428625"/>
            <a:ext cx="7993063" cy="766763"/>
          </a:xfrm>
          <a:prstGeom prst="rect">
            <a:avLst/>
          </a:prstGeom>
        </p:spPr>
        <p:txBody>
          <a:bodyPr/>
          <a:lstStyle/>
          <a:p>
            <a:pPr marR="0" algn="ctr" defTabSz="914400" eaLnBrk="1" hangingPunct="1">
              <a:buClrTx/>
              <a:buSzTx/>
              <a:buFontTx/>
              <a:defRPr/>
            </a:pPr>
            <a:r>
              <a:rPr kumimoji="0" lang="en-US" altLang="zh-CN" sz="4400" kern="0" cap="none" spc="0" normalizeH="0" baseline="0" noProof="0" dirty="0">
                <a:solidFill>
                  <a:schemeClr val="tx2"/>
                </a:solidFill>
                <a:effectLst>
                  <a:outerShdw blurRad="38100" dist="38100" dir="2700000" algn="tl">
                    <a:srgbClr val="000000"/>
                  </a:outerShdw>
                </a:effectLst>
                <a:latin typeface="+mj-lt"/>
                <a:ea typeface="+mj-ea"/>
                <a:cs typeface="+mj-cs"/>
              </a:rPr>
              <a:t> </a:t>
            </a:r>
            <a:r>
              <a:rPr kumimoji="0" lang="zh-CN" altLang="en-US" sz="4400" kern="0" cap="none" spc="0" normalizeH="0" baseline="0" noProof="0" dirty="0">
                <a:solidFill>
                  <a:schemeClr val="tx2"/>
                </a:solidFill>
                <a:effectLst>
                  <a:outerShdw blurRad="38100" dist="38100" dir="2700000" algn="tl">
                    <a:srgbClr val="000000"/>
                  </a:outerShdw>
                </a:effectLst>
                <a:latin typeface="+mj-lt"/>
                <a:ea typeface="+mj-ea"/>
                <a:cs typeface="+mj-cs"/>
              </a:rPr>
              <a:t>课程内容</a:t>
            </a:r>
            <a:endParaRPr kumimoji="0" lang="en-US" altLang="zh-CN" sz="4400" kern="0" cap="none" spc="0" normalizeH="0" baseline="0" noProof="0" dirty="0">
              <a:solidFill>
                <a:schemeClr val="tx2"/>
              </a:solidFill>
              <a:effectLst>
                <a:outerShdw blurRad="38100" dist="38100" dir="2700000" algn="tl">
                  <a:srgbClr val="000000"/>
                </a:outerShdw>
              </a:effectLst>
              <a:latin typeface="+mj-lt"/>
              <a:ea typeface="+mj-ea"/>
              <a:cs typeface="+mj-cs"/>
            </a:endParaRPr>
          </a:p>
        </p:txBody>
      </p:sp>
      <p:sp>
        <p:nvSpPr>
          <p:cNvPr id="4" name="Rectangle 3"/>
          <p:cNvSpPr txBox="1">
            <a:spLocks noChangeArrowheads="1"/>
          </p:cNvSpPr>
          <p:nvPr/>
        </p:nvSpPr>
        <p:spPr>
          <a:xfrm>
            <a:off x="949325" y="1571625"/>
            <a:ext cx="7691438" cy="3838575"/>
          </a:xfrm>
          <a:prstGeom prst="rect">
            <a:avLst/>
          </a:prstGeom>
        </p:spPr>
        <p:txBody>
          <a:bodyPr/>
          <a:lstStyle/>
          <a:p>
            <a:pPr marL="342900" marR="0" indent="-342900" defTabSz="914400" eaLnBrk="1" hangingPunct="1">
              <a:lnSpc>
                <a:spcPct val="90000"/>
              </a:lnSpc>
              <a:spcBef>
                <a:spcPct val="20000"/>
              </a:spcBef>
              <a:buClr>
                <a:schemeClr val="hlink"/>
              </a:buClr>
              <a:buSzPct val="70000"/>
              <a:buFont typeface="Wingdings" panose="05000000000000000000" pitchFamily="2" charset="2"/>
              <a:buChar char="n"/>
              <a:defRPr/>
            </a:pP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第一章（</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第</a:t>
            </a:r>
            <a:r>
              <a:rPr kumimoji="0" lang="en-US" altLang="zh-CN"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1</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章  计算机设计基础</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a:t>
            </a:r>
            <a:endPar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endParaRPr>
          </a:p>
          <a:p>
            <a:pPr marL="342900" marR="0" indent="-342900" defTabSz="914400" eaLnBrk="1" hangingPunct="1">
              <a:lnSpc>
                <a:spcPct val="90000"/>
              </a:lnSpc>
              <a:spcBef>
                <a:spcPct val="20000"/>
              </a:spcBef>
              <a:buClr>
                <a:schemeClr val="hlink"/>
              </a:buClr>
              <a:buSzPct val="70000"/>
              <a:buFont typeface="Wingdings" panose="05000000000000000000" pitchFamily="2" charset="2"/>
              <a:buChar char="n"/>
              <a:defRPr/>
            </a:pP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第二章（</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附录</a:t>
            </a:r>
            <a:r>
              <a:rPr kumimoji="0" lang="en-US" altLang="zh-CN"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B  </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指令系统原理与实例</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a:t>
            </a:r>
            <a:endParaRPr kumimoji="0" lang="zh-CN" altLang="en-US" sz="2800" b="0" kern="0" cap="none" spc="0" normalizeH="0" baseline="0" noProof="0" dirty="0">
              <a:solidFill>
                <a:srgbClr val="FF0000"/>
              </a:solidFill>
              <a:latin typeface="黑体" panose="02010609060101010101" pitchFamily="2" charset="-122"/>
              <a:ea typeface="黑体" panose="02010609060101010101" pitchFamily="2" charset="-122"/>
              <a:cs typeface="+mn-cs"/>
            </a:endParaRPr>
          </a:p>
          <a:p>
            <a:pPr marL="342900" marR="0" indent="-342900" defTabSz="914400" eaLnBrk="1" hangingPunct="1">
              <a:lnSpc>
                <a:spcPct val="90000"/>
              </a:lnSpc>
              <a:spcBef>
                <a:spcPct val="20000"/>
              </a:spcBef>
              <a:buClr>
                <a:schemeClr val="hlink"/>
              </a:buClr>
              <a:buSzPct val="70000"/>
              <a:buFont typeface="Wingdings" panose="05000000000000000000" pitchFamily="2" charset="2"/>
              <a:buChar char="n"/>
              <a:defRPr/>
            </a:pPr>
            <a:r>
              <a:rPr kumimoji="0" lang="zh-CN" altLang="en-US" sz="2800" b="0" kern="0" cap="none" spc="0" normalizeH="0" baseline="0" noProof="0" dirty="0">
                <a:solidFill>
                  <a:srgbClr val="FF0000"/>
                </a:solidFill>
                <a:latin typeface="黑体" panose="02010609060101010101" pitchFamily="2" charset="-122"/>
                <a:ea typeface="黑体" panose="02010609060101010101" pitchFamily="2" charset="-122"/>
                <a:cs typeface="+mn-cs"/>
              </a:rPr>
              <a:t>第三章（</a:t>
            </a:r>
            <a:r>
              <a:rPr kumimoji="0" lang="zh-CN" altLang="en-US" sz="2800" b="0" kern="0" cap="none" spc="0" normalizeH="0" baseline="0" noProof="0" dirty="0">
                <a:solidFill>
                  <a:srgbClr val="FF0000"/>
                </a:solidFill>
                <a:latin typeface="黑体" panose="02010609060101010101" pitchFamily="2" charset="-122"/>
                <a:ea typeface="黑体" panose="02010609060101010101" pitchFamily="2" charset="-122"/>
                <a:cs typeface="+mn-cs"/>
                <a:sym typeface="+mn-ea"/>
              </a:rPr>
              <a:t>附录</a:t>
            </a:r>
            <a:r>
              <a:rPr kumimoji="0" lang="en-US" altLang="zh-CN" sz="2800" b="0" kern="0" cap="none" spc="0" normalizeH="0" baseline="0" noProof="0" dirty="0">
                <a:solidFill>
                  <a:srgbClr val="FF0000"/>
                </a:solidFill>
                <a:latin typeface="黑体" panose="02010609060101010101" pitchFamily="2" charset="-122"/>
                <a:ea typeface="黑体" panose="02010609060101010101" pitchFamily="2" charset="-122"/>
                <a:cs typeface="+mn-cs"/>
                <a:sym typeface="+mn-ea"/>
              </a:rPr>
              <a:t>A  </a:t>
            </a:r>
            <a:r>
              <a:rPr kumimoji="0" lang="zh-CN" altLang="en-US" sz="2800" b="0" kern="0" cap="none" spc="0" normalizeH="0" baseline="0" noProof="0" dirty="0">
                <a:solidFill>
                  <a:srgbClr val="FF0000"/>
                </a:solidFill>
                <a:latin typeface="黑体" panose="02010609060101010101" pitchFamily="2" charset="-122"/>
                <a:ea typeface="黑体" panose="02010609060101010101" pitchFamily="2" charset="-122"/>
                <a:cs typeface="+mn-cs"/>
                <a:sym typeface="+mn-ea"/>
              </a:rPr>
              <a:t>流水线：基础和中级概念</a:t>
            </a:r>
            <a:r>
              <a:rPr kumimoji="0" lang="zh-CN" altLang="en-US" sz="2800" b="0" kern="0" cap="none" spc="0" normalizeH="0" baseline="0" noProof="0" dirty="0">
                <a:solidFill>
                  <a:srgbClr val="FF0000"/>
                </a:solidFill>
                <a:latin typeface="黑体" panose="02010609060101010101" pitchFamily="2" charset="-122"/>
                <a:ea typeface="黑体" panose="02010609060101010101" pitchFamily="2" charset="-122"/>
                <a:cs typeface="+mn-cs"/>
              </a:rPr>
              <a:t>）</a:t>
            </a:r>
            <a:endParaRPr kumimoji="0" lang="zh-CN" altLang="en-US" sz="2800" b="0" kern="0" cap="none" spc="0" normalizeH="0" baseline="0" noProof="0" dirty="0">
              <a:solidFill>
                <a:srgbClr val="FF0000"/>
              </a:solidFill>
              <a:latin typeface="黑体" panose="02010609060101010101" pitchFamily="2" charset="-122"/>
              <a:ea typeface="黑体" panose="02010609060101010101" pitchFamily="2" charset="-122"/>
              <a:cs typeface="+mn-cs"/>
            </a:endParaRPr>
          </a:p>
          <a:p>
            <a:pPr marL="342900" marR="0" indent="-342900" defTabSz="914400" eaLnBrk="1" hangingPunct="1">
              <a:lnSpc>
                <a:spcPct val="90000"/>
              </a:lnSpc>
              <a:spcBef>
                <a:spcPct val="20000"/>
              </a:spcBef>
              <a:buClr>
                <a:schemeClr val="hlink"/>
              </a:buClr>
              <a:buSzPct val="70000"/>
              <a:buFont typeface="Wingdings" panose="05000000000000000000" pitchFamily="2" charset="2"/>
              <a:buChar char="n"/>
              <a:defRPr/>
            </a:pP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第四章（</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第</a:t>
            </a:r>
            <a:r>
              <a:rPr kumimoji="0" lang="en-US" altLang="zh-CN"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2</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章  指令级并行及其开发</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a:t>
            </a:r>
            <a:endPar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endParaRPr>
          </a:p>
          <a:p>
            <a:pPr marL="342900" marR="0" indent="-342900" defTabSz="914400" eaLnBrk="1" hangingPunct="1">
              <a:lnSpc>
                <a:spcPct val="90000"/>
              </a:lnSpc>
              <a:spcBef>
                <a:spcPct val="20000"/>
              </a:spcBef>
              <a:buClr>
                <a:schemeClr val="hlink"/>
              </a:buClr>
              <a:buSzPct val="70000"/>
              <a:buFont typeface="Wingdings" panose="05000000000000000000" pitchFamily="2" charset="2"/>
              <a:buChar char="n"/>
              <a:defRPr/>
            </a:pP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第五章（</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附录</a:t>
            </a:r>
            <a:r>
              <a:rPr kumimoji="0" lang="en-US" altLang="zh-CN"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C  </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存储层次结构回顾</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a:t>
            </a:r>
            <a:endPar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endParaRPr>
          </a:p>
          <a:p>
            <a:pPr marL="342900" marR="0" indent="-342900" defTabSz="914400" eaLnBrk="1" hangingPunct="1">
              <a:lnSpc>
                <a:spcPct val="90000"/>
              </a:lnSpc>
              <a:spcBef>
                <a:spcPct val="20000"/>
              </a:spcBef>
              <a:buClr>
                <a:schemeClr val="hlink"/>
              </a:buClr>
              <a:buSzPct val="70000"/>
              <a:buFont typeface="Wingdings" panose="05000000000000000000" pitchFamily="2" charset="2"/>
              <a:buChar char="n"/>
              <a:defRPr/>
            </a:pP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第五章（第</a:t>
            </a:r>
            <a:r>
              <a:rPr kumimoji="0" lang="en-US" altLang="zh-CN"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5</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章  存储器层次结构设计）</a:t>
            </a:r>
            <a:endPar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endParaRPr>
          </a:p>
          <a:p>
            <a:pPr marL="342900" marR="0" indent="-342900" defTabSz="914400" eaLnBrk="1" hangingPunct="1">
              <a:lnSpc>
                <a:spcPct val="90000"/>
              </a:lnSpc>
              <a:spcBef>
                <a:spcPct val="20000"/>
              </a:spcBef>
              <a:buClr>
                <a:schemeClr val="hlink"/>
              </a:buClr>
              <a:buSzPct val="70000"/>
              <a:buFont typeface="Wingdings" panose="05000000000000000000" pitchFamily="2" charset="2"/>
              <a:buChar char="n"/>
              <a:defRPr/>
            </a:pP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第六章（</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第</a:t>
            </a:r>
            <a:r>
              <a:rPr kumimoji="0" lang="en-US" altLang="zh-CN"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4</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sym typeface="+mn-ea"/>
              </a:rPr>
              <a:t>章  多处理器和线程级并行</a:t>
            </a:r>
            <a:r>
              <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rPr>
              <a:t>）</a:t>
            </a:r>
            <a:endParaRPr kumimoji="0" lang="zh-CN" altLang="en-US" sz="2800" b="0" kern="0" cap="none" spc="0" normalizeH="0" baseline="0" noProof="0" dirty="0">
              <a:solidFill>
                <a:schemeClr val="tx1"/>
              </a:solidFill>
              <a:latin typeface="黑体" panose="02010609060101010101" pitchFamily="2" charset="-122"/>
              <a:ea typeface="黑体" panose="02010609060101010101" pitchFamily="2" charset="-122"/>
              <a:cs typeface="+mn-cs"/>
            </a:endParaRPr>
          </a:p>
          <a:p>
            <a:pPr marL="342900" marR="0" indent="-342900" defTabSz="914400" eaLnBrk="1" hangingPunct="1">
              <a:lnSpc>
                <a:spcPct val="90000"/>
              </a:lnSpc>
              <a:spcBef>
                <a:spcPct val="20000"/>
              </a:spcBef>
              <a:buClr>
                <a:schemeClr val="hlink"/>
              </a:buClr>
              <a:buSzPct val="70000"/>
              <a:buFont typeface="Wingdings" panose="05000000000000000000" pitchFamily="2" charset="2"/>
              <a:buChar char="n"/>
              <a:defRPr/>
            </a:pPr>
            <a:endParaRPr kumimoji="0" lang="en-US" altLang="zh-CN" sz="2800" kern="0" cap="none" spc="0" normalizeH="0" baseline="0" noProof="0" dirty="0">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descr="Rectangle: Click to edit Master text styles&#10;Second level&#10;Third level&#10;Fourth level&#10;Fifth level"/>
          <p:cNvSpPr>
            <a:spLocks noGrp="1" noChangeArrowheads="1"/>
          </p:cNvSpPr>
          <p:nvPr>
            <p:ph idx="1"/>
          </p:nvPr>
        </p:nvSpPr>
        <p:spPr>
          <a:xfrm>
            <a:off x="322263" y="4725144"/>
            <a:ext cx="8713787" cy="2305050"/>
          </a:xfrm>
        </p:spPr>
        <p:txBody>
          <a:bodyPr>
            <a:normAutofit lnSpcReduction="10000"/>
          </a:bodyPr>
          <a:lstStyle/>
          <a:p>
            <a:pPr marL="0" lvl="1" indent="0">
              <a:lnSpc>
                <a:spcPct val="150000"/>
              </a:lnSpc>
              <a:buFontTx/>
              <a:buNone/>
            </a:pPr>
            <a:r>
              <a:rPr lang="en-US" altLang="zh-CN" sz="2400" dirty="0" smtClean="0">
                <a:latin typeface="黑体" panose="02010609060101010101" pitchFamily="2" charset="-122"/>
              </a:rPr>
              <a:t>2</a:t>
            </a:r>
            <a:r>
              <a:rPr lang="zh-CN" altLang="en-US" sz="2400" dirty="0" smtClean="0">
                <a:latin typeface="黑体" panose="02010609060101010101" pitchFamily="2" charset="-122"/>
              </a:rPr>
              <a:t>）</a:t>
            </a:r>
            <a:r>
              <a:rPr lang="zh-CN" altLang="en-US" sz="2400" b="1" dirty="0" smtClean="0">
                <a:latin typeface="黑体" panose="02010609060101010101" pitchFamily="2" charset="-122"/>
              </a:rPr>
              <a:t>动态流水线：</a:t>
            </a:r>
            <a:r>
              <a:rPr lang="zh-CN" altLang="en-US" sz="2400" dirty="0" smtClean="0">
                <a:latin typeface="黑体" panose="02010609060101010101" pitchFamily="2" charset="-122"/>
              </a:rPr>
              <a:t>在同一时间内，多功能流水线中的各段可以按照不同的方式连接，同时执行多种功能。       </a:t>
            </a:r>
            <a:endParaRPr lang="zh-CN" altLang="en-US" sz="2400" dirty="0" smtClean="0">
              <a:latin typeface="黑体" panose="02010609060101010101" pitchFamily="2" charset="-122"/>
            </a:endParaRPr>
          </a:p>
          <a:p>
            <a:pPr marL="0" lvl="1" indent="0">
              <a:lnSpc>
                <a:spcPct val="150000"/>
              </a:lnSpc>
              <a:buFontTx/>
              <a:buNone/>
            </a:pPr>
            <a:r>
              <a:rPr lang="zh-CN" altLang="en-US" sz="2400" dirty="0" smtClean="0">
                <a:latin typeface="黑体" panose="02010609060101010101" pitchFamily="2" charset="-122"/>
              </a:rPr>
              <a:t>    优点：灵活，能够提高流水线各段的使用率，从而提高处理速度。缺点：控制复杂。</a:t>
            </a:r>
            <a:endParaRPr lang="zh-CN" altLang="en-US" sz="2400" dirty="0" smtClean="0">
              <a:latin typeface="黑体" panose="02010609060101010101" pitchFamily="2" charset="-122"/>
            </a:endParaRPr>
          </a:p>
        </p:txBody>
      </p:sp>
      <p:sp>
        <p:nvSpPr>
          <p:cNvPr id="2867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0ADF9006-AD06-478A-802C-5BD19F5A143B}" type="slidenum">
              <a:rPr lang="en-US" altLang="zh-CN" sz="1400">
                <a:solidFill>
                  <a:srgbClr val="FFFFFF"/>
                </a:solidFill>
              </a:rPr>
            </a:fld>
            <a:endParaRPr lang="en-US" altLang="zh-CN" sz="1400">
              <a:solidFill>
                <a:srgbClr val="FFFFFF"/>
              </a:solidFill>
            </a:endParaRPr>
          </a:p>
        </p:txBody>
      </p:sp>
      <p:sp>
        <p:nvSpPr>
          <p:cNvPr id="29699" name="Rectangle 4"/>
          <p:cNvSpPr>
            <a:spLocks noChangeArrowheads="1"/>
          </p:cNvSpPr>
          <p:nvPr/>
        </p:nvSpPr>
        <p:spPr bwMode="auto">
          <a:xfrm>
            <a:off x="322263" y="848460"/>
            <a:ext cx="8426450" cy="239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nchor="ctr">
            <a:spAutoFit/>
          </a:bodyPr>
          <a:lstStyle>
            <a:lvl1pPr indent="2667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indent="0" algn="l">
              <a:lnSpc>
                <a:spcPct val="150000"/>
              </a:lnSpc>
              <a:defRPr/>
            </a:pPr>
            <a:r>
              <a:rPr lang="zh-CN" altLang="en-US" sz="2800" dirty="0" smtClean="0">
                <a:latin typeface="华文中宋" panose="02010600040101010101" pitchFamily="2" charset="-122"/>
                <a:ea typeface="华文中宋" panose="02010600040101010101" pitchFamily="2" charset="-122"/>
              </a:rPr>
              <a:t>（</a:t>
            </a:r>
            <a:r>
              <a:rPr lang="en-US" altLang="zh-CN" sz="2800" dirty="0" smtClean="0">
                <a:latin typeface="华文中宋" panose="02010600040101010101" pitchFamily="2" charset="-122"/>
                <a:ea typeface="华文中宋" panose="02010600040101010101" pitchFamily="2" charset="-122"/>
              </a:rPr>
              <a:t>5</a:t>
            </a:r>
            <a:r>
              <a:rPr lang="zh-CN" altLang="en-US" sz="2800" dirty="0" smtClean="0">
                <a:latin typeface="华文中宋" panose="02010600040101010101" pitchFamily="2" charset="-122"/>
                <a:ea typeface="华文中宋" panose="02010600040101010101" pitchFamily="2" charset="-122"/>
              </a:rPr>
              <a:t>）按工作方式分类 </a:t>
            </a:r>
            <a:endParaRPr lang="zh-CN" altLang="en-US" sz="2800" dirty="0" smtClean="0">
              <a:latin typeface="华文中宋" panose="02010600040101010101" pitchFamily="2" charset="-122"/>
              <a:ea typeface="华文中宋" panose="02010600040101010101" pitchFamily="2" charset="-122"/>
            </a:endParaRPr>
          </a:p>
          <a:p>
            <a:pPr indent="0" algn="l">
              <a:lnSpc>
                <a:spcPct val="150000"/>
              </a:lnSpc>
              <a:defRPr/>
            </a:pPr>
            <a:r>
              <a:rPr lang="zh-CN" altLang="en-US" sz="2800" dirty="0" smtClean="0">
                <a:latin typeface="华文中宋" panose="02010600040101010101" pitchFamily="2" charset="-122"/>
                <a:ea typeface="华文中宋" panose="02010600040101010101" pitchFamily="2" charset="-122"/>
              </a:rPr>
              <a:t>     流水线按工作方式可分为</a:t>
            </a:r>
            <a:r>
              <a:rPr lang="zh-CN" altLang="en-US" sz="2800" dirty="0" smtClean="0">
                <a:solidFill>
                  <a:srgbClr val="FF9900"/>
                </a:solidFill>
                <a:latin typeface="华文中宋" panose="02010600040101010101" pitchFamily="2" charset="-122"/>
                <a:ea typeface="华文中宋" panose="02010600040101010101" pitchFamily="2" charset="-122"/>
              </a:rPr>
              <a:t>静态流水线</a:t>
            </a:r>
            <a:r>
              <a:rPr lang="zh-CN" altLang="en-US" sz="2800" dirty="0" smtClean="0">
                <a:latin typeface="华文中宋" panose="02010600040101010101" pitchFamily="2" charset="-122"/>
                <a:ea typeface="华文中宋" panose="02010600040101010101" pitchFamily="2" charset="-122"/>
              </a:rPr>
              <a:t>和</a:t>
            </a:r>
            <a:r>
              <a:rPr lang="zh-CN" altLang="en-US" sz="2800" dirty="0" smtClean="0">
                <a:solidFill>
                  <a:srgbClr val="FF9900"/>
                </a:solidFill>
                <a:latin typeface="华文中宋" panose="02010600040101010101" pitchFamily="2" charset="-122"/>
                <a:ea typeface="华文中宋" panose="02010600040101010101" pitchFamily="2" charset="-122"/>
              </a:rPr>
              <a:t>动态流水线</a:t>
            </a:r>
            <a:r>
              <a:rPr lang="zh-CN" altLang="en-US" sz="2800" dirty="0" smtClean="0">
                <a:latin typeface="华文中宋" panose="02010600040101010101" pitchFamily="2" charset="-122"/>
                <a:ea typeface="华文中宋" panose="02010600040101010101" pitchFamily="2" charset="-122"/>
              </a:rPr>
              <a:t>两种。</a:t>
            </a:r>
            <a:endParaRPr lang="zh-CN" altLang="en-US" sz="2800" dirty="0" smtClean="0">
              <a:latin typeface="华文中宋" panose="02010600040101010101" pitchFamily="2" charset="-122"/>
              <a:ea typeface="华文中宋" panose="02010600040101010101" pitchFamily="2" charset="-122"/>
            </a:endParaRPr>
          </a:p>
          <a:p>
            <a:pPr algn="l">
              <a:defRPr/>
            </a:pPr>
            <a:endParaRPr lang="en-US" altLang="zh-CN" sz="2800" dirty="0" smtClean="0">
              <a:latin typeface="华文中宋" panose="02010600040101010101" pitchFamily="2" charset="-122"/>
              <a:ea typeface="华文中宋" panose="02010600040101010101" pitchFamily="2" charset="-122"/>
            </a:endParaRPr>
          </a:p>
        </p:txBody>
      </p:sp>
      <p:sp>
        <p:nvSpPr>
          <p:cNvPr id="29700" name="Rectangle 5"/>
          <p:cNvSpPr>
            <a:spLocks noChangeArrowheads="1"/>
          </p:cNvSpPr>
          <p:nvPr/>
        </p:nvSpPr>
        <p:spPr bwMode="auto">
          <a:xfrm>
            <a:off x="323527" y="2817093"/>
            <a:ext cx="842518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a:defRPr kumimoji="1" sz="2400">
                <a:solidFill>
                  <a:schemeClr val="tx1"/>
                </a:solidFill>
                <a:latin typeface="Times New Roman" panose="02020603050405020304" pitchFamily="18" charset="0"/>
                <a:ea typeface="黑体" panose="02010609060101010101" pitchFamily="2" charset="-122"/>
              </a:defRPr>
            </a:lvl2pPr>
            <a:lvl3pPr>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1" algn="just">
              <a:defRPr/>
            </a:pPr>
            <a:r>
              <a:rPr lang="en-US" altLang="zh-CN" dirty="0" smtClean="0">
                <a:latin typeface="+mn-ea"/>
                <a:ea typeface="+mn-ea"/>
              </a:rPr>
              <a:t>1</a:t>
            </a:r>
            <a:r>
              <a:rPr lang="zh-CN" altLang="en-US" dirty="0" smtClean="0">
                <a:latin typeface="+mn-ea"/>
                <a:ea typeface="+mn-ea"/>
              </a:rPr>
              <a:t>）</a:t>
            </a:r>
            <a:r>
              <a:rPr lang="zh-CN" altLang="en-US" b="1" dirty="0" smtClean="0">
                <a:latin typeface="+mn-ea"/>
                <a:ea typeface="+mn-ea"/>
              </a:rPr>
              <a:t>静态流水线：</a:t>
            </a:r>
            <a:r>
              <a:rPr lang="zh-CN" altLang="en-US" dirty="0" smtClean="0">
                <a:latin typeface="+mn-ea"/>
                <a:ea typeface="+mn-ea"/>
              </a:rPr>
              <a:t>在同一时间内，多功能流水线中的各段只</a:t>
            </a:r>
            <a:endParaRPr lang="en-US" altLang="zh-CN" dirty="0" smtClean="0">
              <a:latin typeface="+mn-ea"/>
              <a:ea typeface="+mn-ea"/>
            </a:endParaRPr>
          </a:p>
          <a:p>
            <a:pPr marL="0" lvl="1" algn="just">
              <a:lnSpc>
                <a:spcPct val="150000"/>
              </a:lnSpc>
              <a:defRPr/>
            </a:pPr>
            <a:r>
              <a:rPr lang="zh-CN" altLang="en-US" dirty="0" smtClean="0">
                <a:latin typeface="+mn-ea"/>
                <a:ea typeface="+mn-ea"/>
              </a:rPr>
              <a:t>能按同一种功能的连接方式工作。</a:t>
            </a:r>
            <a:endParaRPr lang="zh-CN" altLang="en-US" dirty="0" smtClean="0">
              <a:latin typeface="+mn-ea"/>
              <a:ea typeface="+mn-ea"/>
            </a:endParaRPr>
          </a:p>
          <a:p>
            <a:pPr marL="0" lvl="2" algn="just">
              <a:lnSpc>
                <a:spcPct val="150000"/>
              </a:lnSpc>
              <a:defRPr/>
            </a:pPr>
            <a:r>
              <a:rPr lang="zh-CN" altLang="en-US" b="1" dirty="0" smtClean="0">
                <a:solidFill>
                  <a:srgbClr val="000000"/>
                </a:solidFill>
                <a:latin typeface="+mn-ea"/>
                <a:ea typeface="+mn-ea"/>
              </a:rPr>
              <a:t>    </a:t>
            </a:r>
            <a:r>
              <a:rPr lang="zh-CN" altLang="en-US" dirty="0" smtClean="0">
                <a:latin typeface="+mn-ea"/>
                <a:ea typeface="+mn-ea"/>
              </a:rPr>
              <a:t>对于静态流水线来说，只有当输入的是一串相同的运算任务时，流水的效率才能得到充分的发挥。</a:t>
            </a:r>
            <a:endParaRPr lang="zh-CN" altLang="en-US" dirty="0" smtClean="0">
              <a:latin typeface="+mn-ea"/>
              <a:ea typeface="+mn-ea"/>
            </a:endParaRPr>
          </a:p>
        </p:txBody>
      </p:sp>
      <p:sp>
        <p:nvSpPr>
          <p:cNvPr id="8" name="Title 8"/>
          <p:cNvSpPr txBox="1"/>
          <p:nvPr/>
        </p:nvSpPr>
        <p:spPr>
          <a:xfrm>
            <a:off x="107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 </a:t>
            </a:r>
            <a:r>
              <a:rPr lang="zh-CN" altLang="en-US" sz="2800" dirty="0" smtClean="0">
                <a:solidFill>
                  <a:srgbClr val="0000FF"/>
                </a:solidFill>
                <a:latin typeface="华文中宋" panose="02010600040101010101" pitchFamily="2" charset="-122"/>
                <a:ea typeface="华文中宋" panose="02010600040101010101" pitchFamily="2" charset="-122"/>
              </a:rPr>
              <a:t>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85FB8E8B-2321-4D9C-85F2-A35804962891}" type="slidenum">
              <a:rPr lang="en-US" altLang="zh-CN" sz="1400">
                <a:solidFill>
                  <a:srgbClr val="FFFFFF"/>
                </a:solidFill>
              </a:rPr>
            </a:fld>
            <a:endParaRPr lang="en-US" altLang="zh-CN" sz="1400">
              <a:solidFill>
                <a:srgbClr val="FFFFFF"/>
              </a:solidFill>
            </a:endParaRPr>
          </a:p>
        </p:txBody>
      </p:sp>
      <p:pic>
        <p:nvPicPr>
          <p:cNvPr id="29699" name="Picture 5" descr="arch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49275"/>
            <a:ext cx="9144000" cy="6237288"/>
          </a:xfrm>
          <a:prstGeom prst="rect">
            <a:avLst/>
          </a:prstGeom>
          <a:solidFill>
            <a:schemeClr val="bg1"/>
          </a:solidFill>
          <a:ln>
            <a:noFill/>
          </a:ln>
        </p:spPr>
      </p:pic>
      <p:sp>
        <p:nvSpPr>
          <p:cNvPr id="6" name="Title 8"/>
          <p:cNvSpPr txBox="1"/>
          <p:nvPr/>
        </p:nvSpPr>
        <p:spPr>
          <a:xfrm>
            <a:off x="107504" y="-99392"/>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2D0830B1-2BD3-47BE-A2EC-CBE2FBF7B486}" type="slidenum">
              <a:rPr lang="en-US" altLang="zh-CN" sz="1400">
                <a:solidFill>
                  <a:srgbClr val="FFFFFF"/>
                </a:solidFill>
              </a:rPr>
            </a:fld>
            <a:endParaRPr lang="en-US" altLang="zh-CN" sz="1400">
              <a:solidFill>
                <a:srgbClr val="FFFFFF"/>
              </a:solidFill>
            </a:endParaRPr>
          </a:p>
        </p:txBody>
      </p:sp>
      <p:sp>
        <p:nvSpPr>
          <p:cNvPr id="30723" name="Rectangle 4"/>
          <p:cNvSpPr>
            <a:spLocks noChangeArrowheads="1"/>
          </p:cNvSpPr>
          <p:nvPr/>
        </p:nvSpPr>
        <p:spPr bwMode="auto">
          <a:xfrm>
            <a:off x="395039" y="1165801"/>
            <a:ext cx="8353425" cy="196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lnSpc>
                <a:spcPct val="150000"/>
              </a:lnSpc>
            </a:pPr>
            <a:r>
              <a:rPr lang="zh-CN" altLang="en-US"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6</a:t>
            </a:r>
            <a:r>
              <a:rPr lang="zh-CN" altLang="en-US" sz="2800" dirty="0">
                <a:latin typeface="华文中宋" panose="02010600040101010101" pitchFamily="2" charset="-122"/>
                <a:ea typeface="华文中宋" panose="02010600040101010101" pitchFamily="2" charset="-122"/>
              </a:rPr>
              <a:t>）按连接方式分类 </a:t>
            </a:r>
            <a:endParaRPr lang="zh-CN" altLang="en-US" sz="2800" dirty="0">
              <a:latin typeface="华文中宋" panose="02010600040101010101" pitchFamily="2" charset="-122"/>
              <a:ea typeface="华文中宋" panose="02010600040101010101" pitchFamily="2" charset="-122"/>
            </a:endParaRPr>
          </a:p>
          <a:p>
            <a:pPr algn="l">
              <a:lnSpc>
                <a:spcPct val="150000"/>
              </a:lnSpc>
            </a:pPr>
            <a:r>
              <a:rPr lang="zh-CN" altLang="en-US" sz="2800" dirty="0">
                <a:latin typeface="华文中宋" panose="02010600040101010101" pitchFamily="2" charset="-122"/>
                <a:ea typeface="华文中宋" panose="02010600040101010101" pitchFamily="2" charset="-122"/>
              </a:rPr>
              <a:t>   </a:t>
            </a:r>
            <a:r>
              <a:rPr lang="zh-CN" altLang="en-US" sz="2800" dirty="0" smtClean="0">
                <a:latin typeface="华文中宋" panose="02010600040101010101" pitchFamily="2" charset="-122"/>
                <a:ea typeface="华文中宋" panose="02010600040101010101" pitchFamily="2" charset="-122"/>
              </a:rPr>
              <a:t>   </a:t>
            </a:r>
            <a:r>
              <a:rPr lang="zh-CN" altLang="en-US" sz="2800" dirty="0">
                <a:latin typeface="华文中宋" panose="02010600040101010101" pitchFamily="2" charset="-122"/>
                <a:ea typeface="华文中宋" panose="02010600040101010101" pitchFamily="2" charset="-122"/>
              </a:rPr>
              <a:t>按照流水线的各个功能段之间是否有反馈信号，可将流水线分为</a:t>
            </a:r>
            <a:r>
              <a:rPr lang="zh-CN" altLang="en-US" sz="2800" dirty="0">
                <a:solidFill>
                  <a:srgbClr val="FF9900"/>
                </a:solidFill>
                <a:latin typeface="华文中宋" panose="02010600040101010101" pitchFamily="2" charset="-122"/>
                <a:ea typeface="华文中宋" panose="02010600040101010101" pitchFamily="2" charset="-122"/>
              </a:rPr>
              <a:t>线性流水线</a:t>
            </a:r>
            <a:r>
              <a:rPr lang="zh-CN" altLang="en-US" sz="2800" dirty="0">
                <a:latin typeface="华文中宋" panose="02010600040101010101" pitchFamily="2" charset="-122"/>
                <a:ea typeface="华文中宋" panose="02010600040101010101" pitchFamily="2" charset="-122"/>
              </a:rPr>
              <a:t>和</a:t>
            </a:r>
            <a:r>
              <a:rPr lang="zh-CN" altLang="en-US" sz="2800" dirty="0">
                <a:solidFill>
                  <a:srgbClr val="FF9900"/>
                </a:solidFill>
                <a:latin typeface="华文中宋" panose="02010600040101010101" pitchFamily="2" charset="-122"/>
                <a:ea typeface="华文中宋" panose="02010600040101010101" pitchFamily="2" charset="-122"/>
              </a:rPr>
              <a:t>非线性流水线</a:t>
            </a:r>
            <a:r>
              <a:rPr lang="zh-CN" altLang="en-US" sz="2800" dirty="0">
                <a:latin typeface="华文中宋" panose="02010600040101010101" pitchFamily="2" charset="-122"/>
                <a:ea typeface="华文中宋" panose="02010600040101010101" pitchFamily="2" charset="-122"/>
              </a:rPr>
              <a:t>。</a:t>
            </a:r>
            <a:endParaRPr lang="zh-CN" altLang="en-US" sz="2800" dirty="0">
              <a:latin typeface="华文中宋" panose="02010600040101010101" pitchFamily="2" charset="-122"/>
              <a:ea typeface="华文中宋" panose="02010600040101010101" pitchFamily="2" charset="-122"/>
            </a:endParaRPr>
          </a:p>
        </p:txBody>
      </p:sp>
      <p:sp>
        <p:nvSpPr>
          <p:cNvPr id="30724" name="Rectangle 5"/>
          <p:cNvSpPr>
            <a:spLocks noChangeArrowheads="1"/>
          </p:cNvSpPr>
          <p:nvPr/>
        </p:nvSpPr>
        <p:spPr bwMode="auto">
          <a:xfrm>
            <a:off x="395536" y="3280916"/>
            <a:ext cx="835183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1" algn="l">
              <a:lnSpc>
                <a:spcPct val="150000"/>
              </a:lnSpc>
            </a:pP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）线性流水线：流水线的各段串行连接，没有反馈回路。数据通过流水线中的各段时，每一个段最多只流过一次</a:t>
            </a:r>
            <a:r>
              <a:rPr lang="zh-CN" altLang="en-US" dirty="0" smtClean="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p>
            <a:pPr marL="0" lvl="1" algn="l">
              <a:lnSpc>
                <a:spcPct val="150000"/>
              </a:lnSpc>
            </a:pP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）非线性流水线：流水线中除了有串行的连接外，还有反馈回路</a:t>
            </a:r>
            <a:endParaRPr lang="zh-CN" altLang="en-US" dirty="0">
              <a:latin typeface="华文中宋" panose="02010600040101010101" pitchFamily="2" charset="-122"/>
              <a:ea typeface="华文中宋" panose="02010600040101010101" pitchFamily="2" charset="-122"/>
            </a:endParaRPr>
          </a:p>
        </p:txBody>
      </p:sp>
      <p:sp>
        <p:nvSpPr>
          <p:cNvPr id="6"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arch11"/>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0" y="620713"/>
            <a:ext cx="9144000" cy="5761037"/>
          </a:xfrm>
          <a:solidFill>
            <a:schemeClr val="bg1"/>
          </a:solidFill>
        </p:spPr>
      </p:pic>
      <p:sp>
        <p:nvSpPr>
          <p:cNvPr id="3174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FBCC7A3D-59DA-4FB1-A714-8A49B88819EA}" type="slidenum">
              <a:rPr lang="en-US" altLang="zh-CN" sz="1400">
                <a:solidFill>
                  <a:srgbClr val="FFFFFF"/>
                </a:solidFill>
              </a:rPr>
            </a:fld>
            <a:endParaRPr lang="en-US" altLang="zh-CN" sz="1400">
              <a:solidFill>
                <a:srgbClr val="FFFFFF"/>
              </a:solidFill>
            </a:endParaRPr>
          </a:p>
        </p:txBody>
      </p:sp>
      <p:sp>
        <p:nvSpPr>
          <p:cNvPr id="5" name="Title 8"/>
          <p:cNvSpPr txBox="1"/>
          <p:nvPr/>
        </p:nvSpPr>
        <p:spPr>
          <a:xfrm>
            <a:off x="35496" y="-2738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D4911625-26C4-4776-B920-6522CB835EF6}" type="slidenum">
              <a:rPr lang="en-US" altLang="zh-CN" sz="1400">
                <a:solidFill>
                  <a:srgbClr val="FFFFFF"/>
                </a:solidFill>
              </a:rPr>
            </a:fld>
            <a:endParaRPr lang="en-US" altLang="zh-CN" sz="1400">
              <a:solidFill>
                <a:srgbClr val="FFFFFF"/>
              </a:solidFill>
            </a:endParaRPr>
          </a:p>
        </p:txBody>
      </p:sp>
      <p:sp>
        <p:nvSpPr>
          <p:cNvPr id="32771" name="Rectangle 4"/>
          <p:cNvSpPr>
            <a:spLocks noChangeArrowheads="1"/>
          </p:cNvSpPr>
          <p:nvPr/>
        </p:nvSpPr>
        <p:spPr bwMode="auto">
          <a:xfrm>
            <a:off x="468313" y="898128"/>
            <a:ext cx="716661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lnSpc>
                <a:spcPct val="150000"/>
              </a:lnSpc>
            </a:pPr>
            <a:r>
              <a:rPr lang="zh-CN" altLang="en-US"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7</a:t>
            </a:r>
            <a:r>
              <a:rPr lang="zh-CN" altLang="en-US" sz="2800" dirty="0">
                <a:latin typeface="华文中宋" panose="02010600040101010101" pitchFamily="2" charset="-122"/>
                <a:ea typeface="华文中宋" panose="02010600040101010101" pitchFamily="2" charset="-122"/>
              </a:rPr>
              <a:t>）其他分类</a:t>
            </a:r>
            <a:endParaRPr lang="zh-CN" altLang="en-US" sz="2800" dirty="0">
              <a:latin typeface="华文中宋" panose="02010600040101010101" pitchFamily="2" charset="-122"/>
              <a:ea typeface="华文中宋" panose="02010600040101010101" pitchFamily="2" charset="-122"/>
            </a:endParaRPr>
          </a:p>
          <a:p>
            <a:pPr algn="l">
              <a:lnSpc>
                <a:spcPct val="150000"/>
              </a:lnSpc>
            </a:pPr>
            <a:r>
              <a:rPr lang="zh-CN" altLang="en-US" sz="2800" dirty="0">
                <a:latin typeface="华文中宋" panose="02010600040101010101" pitchFamily="2" charset="-122"/>
                <a:ea typeface="华文中宋" panose="02010600040101010101" pitchFamily="2" charset="-122"/>
              </a:rPr>
              <a:t>  除上述几种外，流水线分类还有下述几种。</a:t>
            </a:r>
            <a:endParaRPr lang="zh-CN" altLang="en-US" sz="2800" dirty="0">
              <a:latin typeface="华文中宋" panose="02010600040101010101" pitchFamily="2" charset="-122"/>
              <a:ea typeface="华文中宋" panose="02010600040101010101" pitchFamily="2" charset="-122"/>
            </a:endParaRPr>
          </a:p>
        </p:txBody>
      </p:sp>
      <p:sp>
        <p:nvSpPr>
          <p:cNvPr id="32772" name="Rectangle 5"/>
          <p:cNvSpPr>
            <a:spLocks noChangeArrowheads="1"/>
          </p:cNvSpPr>
          <p:nvPr/>
        </p:nvSpPr>
        <p:spPr bwMode="auto">
          <a:xfrm>
            <a:off x="539750" y="2401069"/>
            <a:ext cx="808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800">
                <a:latin typeface="华文中宋" panose="02010600040101010101" pitchFamily="2" charset="-122"/>
                <a:ea typeface="华文中宋" panose="02010600040101010101" pitchFamily="2" charset="-122"/>
              </a:rPr>
              <a:t>1</a:t>
            </a:r>
            <a:r>
              <a:rPr lang="zh-CN" altLang="en-US" sz="2800">
                <a:latin typeface="华文中宋" panose="02010600040101010101" pitchFamily="2" charset="-122"/>
                <a:ea typeface="华文中宋" panose="02010600040101010101" pitchFamily="2" charset="-122"/>
              </a:rPr>
              <a:t>）根据控制方式分成</a:t>
            </a:r>
            <a:r>
              <a:rPr lang="zh-CN" altLang="en-US" sz="2800">
                <a:solidFill>
                  <a:srgbClr val="FF9900"/>
                </a:solidFill>
                <a:latin typeface="华文中宋" panose="02010600040101010101" pitchFamily="2" charset="-122"/>
                <a:ea typeface="华文中宋" panose="02010600040101010101" pitchFamily="2" charset="-122"/>
              </a:rPr>
              <a:t>顺序流水线</a:t>
            </a:r>
            <a:r>
              <a:rPr lang="zh-CN" altLang="en-US" sz="2800">
                <a:latin typeface="华文中宋" panose="02010600040101010101" pitchFamily="2" charset="-122"/>
                <a:ea typeface="华文中宋" panose="02010600040101010101" pitchFamily="2" charset="-122"/>
              </a:rPr>
              <a:t>和</a:t>
            </a:r>
            <a:r>
              <a:rPr lang="zh-CN" altLang="en-US" sz="2800">
                <a:solidFill>
                  <a:srgbClr val="FF9900"/>
                </a:solidFill>
                <a:latin typeface="华文中宋" panose="02010600040101010101" pitchFamily="2" charset="-122"/>
                <a:ea typeface="华文中宋" panose="02010600040101010101" pitchFamily="2" charset="-122"/>
              </a:rPr>
              <a:t>乱序流水线</a:t>
            </a:r>
            <a:r>
              <a:rPr lang="zh-CN" altLang="en-US" sz="2800">
                <a:latin typeface="华文中宋" panose="02010600040101010101" pitchFamily="2" charset="-122"/>
                <a:ea typeface="华文中宋" panose="02010600040101010101" pitchFamily="2" charset="-122"/>
              </a:rPr>
              <a:t>。 </a:t>
            </a:r>
            <a:endParaRPr lang="zh-CN" altLang="en-US" sz="2800">
              <a:latin typeface="华文中宋" panose="02010600040101010101" pitchFamily="2" charset="-122"/>
              <a:ea typeface="华文中宋" panose="02010600040101010101" pitchFamily="2" charset="-122"/>
            </a:endParaRPr>
          </a:p>
        </p:txBody>
      </p:sp>
      <p:sp>
        <p:nvSpPr>
          <p:cNvPr id="32773" name="Rectangle 6"/>
          <p:cNvSpPr>
            <a:spLocks noChangeArrowheads="1"/>
          </p:cNvSpPr>
          <p:nvPr/>
        </p:nvSpPr>
        <p:spPr bwMode="auto">
          <a:xfrm>
            <a:off x="558179" y="3193405"/>
            <a:ext cx="7542213"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800" dirty="0">
                <a:latin typeface="华文中宋" panose="02010600040101010101" pitchFamily="2" charset="-122"/>
                <a:ea typeface="华文中宋" panose="02010600040101010101" pitchFamily="2" charset="-122"/>
              </a:rPr>
              <a:t>2</a:t>
            </a:r>
            <a:r>
              <a:rPr lang="zh-CN" altLang="en-US" sz="2800" dirty="0">
                <a:latin typeface="华文中宋" panose="02010600040101010101" pitchFamily="2" charset="-122"/>
                <a:ea typeface="华文中宋" panose="02010600040101010101" pitchFamily="2" charset="-122"/>
              </a:rPr>
              <a:t>）在线性流水线中，根据控制方式还可以分成</a:t>
            </a:r>
            <a:r>
              <a:rPr lang="zh-CN" altLang="en-US" sz="2800" dirty="0">
                <a:solidFill>
                  <a:srgbClr val="FF9900"/>
                </a:solidFill>
                <a:latin typeface="华文中宋" panose="02010600040101010101" pitchFamily="2" charset="-122"/>
                <a:ea typeface="华文中宋" panose="02010600040101010101" pitchFamily="2" charset="-122"/>
              </a:rPr>
              <a:t>同步流水线</a:t>
            </a:r>
            <a:r>
              <a:rPr lang="zh-CN" altLang="en-US" sz="2800" dirty="0">
                <a:latin typeface="华文中宋" panose="02010600040101010101" pitchFamily="2" charset="-122"/>
                <a:ea typeface="华文中宋" panose="02010600040101010101" pitchFamily="2" charset="-122"/>
              </a:rPr>
              <a:t>和</a:t>
            </a:r>
            <a:r>
              <a:rPr lang="zh-CN" altLang="en-US" sz="2800" dirty="0">
                <a:solidFill>
                  <a:srgbClr val="FF9900"/>
                </a:solidFill>
                <a:latin typeface="华文中宋" panose="02010600040101010101" pitchFamily="2" charset="-122"/>
                <a:ea typeface="华文中宋" panose="02010600040101010101" pitchFamily="2" charset="-122"/>
              </a:rPr>
              <a:t>异步流水线</a:t>
            </a:r>
            <a:r>
              <a:rPr lang="zh-CN" altLang="en-US" sz="2800" dirty="0">
                <a:latin typeface="华文中宋" panose="02010600040101010101" pitchFamily="2" charset="-122"/>
                <a:ea typeface="华文中宋" panose="02010600040101010101" pitchFamily="2" charset="-122"/>
              </a:rPr>
              <a:t>。 </a:t>
            </a:r>
            <a:endParaRPr lang="zh-CN" altLang="en-US" sz="2800" dirty="0">
              <a:latin typeface="华文中宋" panose="02010600040101010101" pitchFamily="2" charset="-122"/>
              <a:ea typeface="华文中宋" panose="02010600040101010101" pitchFamily="2" charset="-122"/>
            </a:endParaRPr>
          </a:p>
        </p:txBody>
      </p:sp>
      <p:sp>
        <p:nvSpPr>
          <p:cNvPr id="7" name="Title 8"/>
          <p:cNvSpPr txBox="1"/>
          <p:nvPr/>
        </p:nvSpPr>
        <p:spPr>
          <a:xfrm>
            <a:off x="107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107950" y="825525"/>
            <a:ext cx="7772400" cy="803275"/>
          </a:xfrm>
        </p:spPr>
        <p:txBody>
          <a:bodyPr>
            <a:normAutofit/>
          </a:bodyPr>
          <a:lstStyle/>
          <a:p>
            <a:pPr fontAlgn="auto">
              <a:spcAft>
                <a:spcPts val="0"/>
              </a:spcAft>
              <a:defRPr/>
            </a:pPr>
            <a:r>
              <a:rPr lang="zh-CN" altLang="en-US" sz="2800" dirty="0" smtClean="0">
                <a:latin typeface="华文中宋" panose="02010600040101010101" pitchFamily="2" charset="-122"/>
                <a:ea typeface="华文中宋" panose="02010600040101010101" pitchFamily="2" charset="-122"/>
              </a:rPr>
              <a:t>流水线的特点</a:t>
            </a:r>
            <a:endParaRPr lang="zh-CN" altLang="en-US" sz="2800" dirty="0" smtClean="0">
              <a:latin typeface="华文中宋" panose="02010600040101010101" pitchFamily="2" charset="-122"/>
              <a:ea typeface="华文中宋" panose="02010600040101010101" pitchFamily="2" charset="-122"/>
            </a:endParaRPr>
          </a:p>
        </p:txBody>
      </p:sp>
      <p:sp>
        <p:nvSpPr>
          <p:cNvPr id="3379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6651EE63-4F17-4490-B264-5F62805446F5}" type="slidenum">
              <a:rPr lang="en-US" altLang="zh-CN" sz="1400">
                <a:solidFill>
                  <a:srgbClr val="FFFFFF"/>
                </a:solidFill>
              </a:rPr>
            </a:fld>
            <a:endParaRPr lang="en-US" altLang="zh-CN" sz="1400">
              <a:solidFill>
                <a:srgbClr val="FFFFFF"/>
              </a:solidFill>
            </a:endParaRPr>
          </a:p>
        </p:txBody>
      </p:sp>
      <p:sp>
        <p:nvSpPr>
          <p:cNvPr id="33796" name="Rectangle 5"/>
          <p:cNvSpPr>
            <a:spLocks noChangeArrowheads="1"/>
          </p:cNvSpPr>
          <p:nvPr/>
        </p:nvSpPr>
        <p:spPr bwMode="auto">
          <a:xfrm>
            <a:off x="323528" y="1478171"/>
            <a:ext cx="8785225" cy="526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301625">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）流水线处理的最好是</a:t>
            </a:r>
            <a:r>
              <a:rPr lang="zh-CN" altLang="en-US" dirty="0">
                <a:solidFill>
                  <a:srgbClr val="FF0000"/>
                </a:solidFill>
                <a:latin typeface="华文中宋" panose="02010600040101010101" pitchFamily="2" charset="-122"/>
                <a:ea typeface="华文中宋" panose="02010600040101010101" pitchFamily="2" charset="-122"/>
              </a:rPr>
              <a:t>连续任务</a:t>
            </a:r>
            <a:r>
              <a:rPr lang="zh-CN" altLang="en-US" dirty="0">
                <a:latin typeface="华文中宋" panose="02010600040101010101" pitchFamily="2" charset="-122"/>
                <a:ea typeface="华文中宋" panose="02010600040101010101" pitchFamily="2" charset="-122"/>
              </a:rPr>
              <a:t>，只有连续不断的任务才能充分发挥流水线的效率。</a:t>
            </a:r>
            <a:endParaRPr lang="zh-CN" altLang="en-US" dirty="0">
              <a:latin typeface="华文中宋" panose="02010600040101010101" pitchFamily="2" charset="-122"/>
              <a:ea typeface="华文中宋" panose="02010600040101010101" pitchFamily="2" charset="-122"/>
            </a:endParaRPr>
          </a:p>
          <a:p>
            <a:pPr algn="l"/>
            <a:endParaRPr lang="zh-CN" altLang="en-US" dirty="0">
              <a:latin typeface="华文中宋" panose="02010600040101010101" pitchFamily="2" charset="-122"/>
              <a:ea typeface="华文中宋" panose="02010600040101010101" pitchFamily="2" charset="-122"/>
            </a:endParaRPr>
          </a:p>
          <a:p>
            <a:pPr algn="l"/>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）流水线依靠多个功能部件并行工作来缩短程序的执行时间，实际上是把一个大的功能部件</a:t>
            </a:r>
            <a:r>
              <a:rPr lang="zh-CN" altLang="en-US" dirty="0">
                <a:solidFill>
                  <a:srgbClr val="FF0000"/>
                </a:solidFill>
                <a:latin typeface="华文中宋" panose="02010600040101010101" pitchFamily="2" charset="-122"/>
                <a:ea typeface="华文中宋" panose="02010600040101010101" pitchFamily="2" charset="-122"/>
              </a:rPr>
              <a:t>分解</a:t>
            </a:r>
            <a:r>
              <a:rPr lang="zh-CN" altLang="en-US" dirty="0">
                <a:latin typeface="华文中宋" panose="02010600040101010101" pitchFamily="2" charset="-122"/>
                <a:ea typeface="华文中宋" panose="02010600040101010101" pitchFamily="2" charset="-122"/>
              </a:rPr>
              <a:t>为多个子过程，如前述将浮点数加法器分解为</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个子过程。</a:t>
            </a:r>
            <a:endParaRPr lang="zh-CN" altLang="en-US" dirty="0">
              <a:latin typeface="华文中宋" panose="02010600040101010101" pitchFamily="2" charset="-122"/>
              <a:ea typeface="华文中宋" panose="02010600040101010101" pitchFamily="2" charset="-122"/>
            </a:endParaRPr>
          </a:p>
          <a:p>
            <a:pPr algn="l"/>
            <a:endParaRPr lang="zh-CN" altLang="en-US" dirty="0">
              <a:latin typeface="华文中宋" panose="02010600040101010101" pitchFamily="2" charset="-122"/>
              <a:ea typeface="华文中宋" panose="02010600040101010101" pitchFamily="2" charset="-122"/>
            </a:endParaRPr>
          </a:p>
          <a:p>
            <a:pPr algn="l"/>
            <a:r>
              <a:rPr lang="zh-CN" altLang="en-US" dirty="0">
                <a:latin typeface="华文中宋" panose="02010600040101010101" pitchFamily="2" charset="-122"/>
                <a:ea typeface="华文中宋" panose="02010600040101010101" pitchFamily="2" charset="-122"/>
                <a:sym typeface="+mn-ea"/>
              </a:rPr>
              <a:t>（</a:t>
            </a:r>
            <a:r>
              <a:rPr lang="en-US" altLang="zh-CN" dirty="0">
                <a:latin typeface="华文中宋" panose="02010600040101010101" pitchFamily="2" charset="-122"/>
                <a:ea typeface="华文中宋" panose="02010600040101010101" pitchFamily="2" charset="-122"/>
                <a:sym typeface="+mn-ea"/>
              </a:rPr>
              <a:t>3</a:t>
            </a:r>
            <a:r>
              <a:rPr lang="zh-CN" altLang="en-US" dirty="0">
                <a:latin typeface="华文中宋" panose="02010600040101010101" pitchFamily="2" charset="-122"/>
                <a:ea typeface="华文中宋" panose="02010600040101010101" pitchFamily="2" charset="-122"/>
                <a:sym typeface="+mn-ea"/>
              </a:rPr>
              <a:t>）</a:t>
            </a:r>
            <a:r>
              <a:rPr lang="zh-CN" altLang="en-US" dirty="0">
                <a:latin typeface="华文中宋" panose="02010600040101010101" pitchFamily="2" charset="-122"/>
                <a:ea typeface="华文中宋" panose="02010600040101010101" pitchFamily="2" charset="-122"/>
              </a:rPr>
              <a:t>流水线中的每一功能部件后面都要有一个</a:t>
            </a:r>
            <a:r>
              <a:rPr lang="zh-CN" altLang="en-US" dirty="0">
                <a:solidFill>
                  <a:srgbClr val="FF0000"/>
                </a:solidFill>
                <a:latin typeface="华文中宋" panose="02010600040101010101" pitchFamily="2" charset="-122"/>
                <a:ea typeface="华文中宋" panose="02010600040101010101" pitchFamily="2" charset="-122"/>
              </a:rPr>
              <a:t>缓冲寄存器</a:t>
            </a:r>
            <a:r>
              <a:rPr lang="zh-CN" altLang="en-US" dirty="0">
                <a:latin typeface="华文中宋" panose="02010600040101010101" pitchFamily="2" charset="-122"/>
                <a:ea typeface="华文中宋" panose="02010600040101010101" pitchFamily="2" charset="-122"/>
              </a:rPr>
              <a:t>，即所谓的锁存器，以便平滑各个功能段延时时间的不一致。</a:t>
            </a:r>
            <a:endParaRPr lang="zh-CN" altLang="en-US" dirty="0">
              <a:latin typeface="华文中宋" panose="02010600040101010101" pitchFamily="2" charset="-122"/>
              <a:ea typeface="华文中宋" panose="02010600040101010101" pitchFamily="2" charset="-122"/>
            </a:endParaRPr>
          </a:p>
          <a:p>
            <a:pPr algn="l"/>
            <a:endParaRPr lang="zh-CN" altLang="en-US" dirty="0">
              <a:latin typeface="华文中宋" panose="02010600040101010101" pitchFamily="2" charset="-122"/>
              <a:ea typeface="华文中宋" panose="02010600040101010101" pitchFamily="2" charset="-122"/>
            </a:endParaRPr>
          </a:p>
          <a:p>
            <a:pPr algn="l"/>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）流水线中各段时间应</a:t>
            </a:r>
            <a:r>
              <a:rPr lang="zh-CN" altLang="en-US" dirty="0">
                <a:solidFill>
                  <a:srgbClr val="FF0000"/>
                </a:solidFill>
                <a:latin typeface="华文中宋" panose="02010600040101010101" pitchFamily="2" charset="-122"/>
                <a:ea typeface="华文中宋" panose="02010600040101010101" pitchFamily="2" charset="-122"/>
              </a:rPr>
              <a:t>尽量相等</a:t>
            </a:r>
            <a:r>
              <a:rPr lang="zh-CN" altLang="en-US" dirty="0">
                <a:latin typeface="华文中宋" panose="02010600040101010101" pitchFamily="2" charset="-122"/>
                <a:ea typeface="华文中宋" panose="02010600040101010101" pitchFamily="2" charset="-122"/>
              </a:rPr>
              <a:t>，避免段延时过长引起的相互等待。</a:t>
            </a:r>
            <a:endParaRPr lang="zh-CN" altLang="en-US" dirty="0">
              <a:latin typeface="华文中宋" panose="02010600040101010101" pitchFamily="2" charset="-122"/>
              <a:ea typeface="华文中宋" panose="02010600040101010101" pitchFamily="2" charset="-122"/>
            </a:endParaRPr>
          </a:p>
          <a:p>
            <a:pPr algn="l"/>
            <a:endParaRPr lang="zh-CN" altLang="en-US" dirty="0">
              <a:latin typeface="华文中宋" panose="02010600040101010101" pitchFamily="2" charset="-122"/>
              <a:ea typeface="华文中宋" panose="02010600040101010101" pitchFamily="2" charset="-122"/>
            </a:endParaRPr>
          </a:p>
          <a:p>
            <a:pPr algn="l"/>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）流水线需要有“装入时间”和“排空时间”。</a:t>
            </a:r>
            <a:endParaRPr lang="zh-CN" altLang="en-US" dirty="0">
              <a:latin typeface="华文中宋" panose="02010600040101010101" pitchFamily="2" charset="-122"/>
              <a:ea typeface="华文中宋" panose="02010600040101010101" pitchFamily="2" charset="-122"/>
            </a:endParaRPr>
          </a:p>
        </p:txBody>
      </p:sp>
      <p:sp>
        <p:nvSpPr>
          <p:cNvPr id="6" name="Title 8"/>
          <p:cNvSpPr txBox="1"/>
          <p:nvPr/>
        </p:nvSpPr>
        <p:spPr>
          <a:xfrm>
            <a:off x="107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1</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流水线的基本概念</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6651EE63-4F17-4490-B264-5F62805446F5}" type="slidenum">
              <a:rPr lang="en-US" altLang="zh-CN" sz="1400">
                <a:solidFill>
                  <a:srgbClr val="FFFFFF"/>
                </a:solidFill>
              </a:rPr>
            </a:fld>
            <a:endParaRPr lang="en-US" altLang="zh-CN" sz="1400">
              <a:solidFill>
                <a:srgbClr val="FFFFFF"/>
              </a:solidFill>
            </a:endParaRPr>
          </a:p>
        </p:txBody>
      </p:sp>
      <p:sp>
        <p:nvSpPr>
          <p:cNvPr id="6" name="Title 8"/>
          <p:cNvSpPr txBox="1"/>
          <p:nvPr/>
        </p:nvSpPr>
        <p:spPr>
          <a:xfrm>
            <a:off x="284034" y="65549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8" name="Rectangle 5" descr="Rectangle: Click to edit Master text styles&#10;Second level&#10;Third level&#10;Fourth level&#10;Fifth level"/>
          <p:cNvSpPr txBox="1">
            <a:spLocks noChangeArrowheads="1"/>
          </p:cNvSpPr>
          <p:nvPr/>
        </p:nvSpPr>
        <p:spPr>
          <a:xfrm>
            <a:off x="215900" y="1700530"/>
            <a:ext cx="8984615" cy="2734945"/>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457200" indent="-457200">
              <a:buFont typeface="Wingdings" panose="05000000000000000000" pitchFamily="2" charset="2"/>
              <a:buNone/>
            </a:pPr>
            <a:r>
              <a:rPr lang="zh-CN" altLang="en-US" sz="2800" b="1" dirty="0" smtClean="0">
                <a:latin typeface="黑体" panose="02010609060101010101" pitchFamily="2" charset="-122"/>
              </a:rPr>
              <a:t>时空图</a:t>
            </a:r>
            <a:endParaRPr lang="zh-CN" altLang="en-US" sz="2800" b="1" dirty="0" smtClean="0">
              <a:latin typeface="黑体" panose="02010609060101010101" pitchFamily="2" charset="-122"/>
            </a:endParaRPr>
          </a:p>
          <a:p>
            <a:pPr marL="1085850" lvl="1" indent="-457200"/>
            <a:r>
              <a:rPr lang="zh-CN" altLang="en-US" sz="2400" dirty="0" smtClean="0">
                <a:latin typeface="黑体" panose="02010609060101010101" pitchFamily="2" charset="-122"/>
              </a:rPr>
              <a:t>时空图从时间和空间两个方面描述了流水线的工作过程。时空图中，横坐标代表时间，</a:t>
            </a:r>
            <a:r>
              <a:rPr lang="zh-CN" altLang="en-US" sz="2400" dirty="0" smtClean="0">
                <a:solidFill>
                  <a:srgbClr val="FF0000"/>
                </a:solidFill>
                <a:latin typeface="黑体" panose="02010609060101010101" pitchFamily="2" charset="-122"/>
              </a:rPr>
              <a:t>纵</a:t>
            </a:r>
            <a:r>
              <a:rPr lang="zh-CN" altLang="en-US" sz="2400" dirty="0" smtClean="0">
                <a:latin typeface="黑体" panose="02010609060101010101" pitchFamily="2" charset="-122"/>
              </a:rPr>
              <a:t>坐标代表流水线的各个</a:t>
            </a:r>
            <a:r>
              <a:rPr lang="zh-CN" altLang="en-US" sz="2400" dirty="0" smtClean="0">
                <a:solidFill>
                  <a:srgbClr val="FF0000"/>
                </a:solidFill>
                <a:latin typeface="黑体" panose="02010609060101010101" pitchFamily="2" charset="-122"/>
              </a:rPr>
              <a:t>段</a:t>
            </a:r>
            <a:endParaRPr lang="zh-CN" altLang="en-US" sz="2400" dirty="0" smtClean="0">
              <a:latin typeface="黑体" panose="02010609060101010101" pitchFamily="2" charset="-122"/>
            </a:endParaRPr>
          </a:p>
          <a:p>
            <a:pPr marL="1085850" lvl="1" indent="-457200"/>
            <a:r>
              <a:rPr lang="en-US" altLang="zh-CN" sz="2400" dirty="0" smtClean="0">
                <a:latin typeface="黑体" panose="02010609060101010101" pitchFamily="2" charset="-122"/>
              </a:rPr>
              <a:t>4</a:t>
            </a:r>
            <a:r>
              <a:rPr lang="zh-CN" altLang="en-US" sz="2400" dirty="0" smtClean="0">
                <a:latin typeface="黑体" panose="02010609060101010101" pitchFamily="2" charset="-122"/>
              </a:rPr>
              <a:t>段指令流水线的时空图（</a:t>
            </a:r>
            <a:r>
              <a:rPr lang="en-US" altLang="zh-CN" sz="2400" dirty="0" smtClean="0">
                <a:solidFill>
                  <a:srgbClr val="FF0000"/>
                </a:solidFill>
                <a:latin typeface="黑体" panose="02010609060101010101" pitchFamily="2" charset="-122"/>
              </a:rPr>
              <a:t>6</a:t>
            </a:r>
            <a:r>
              <a:rPr altLang="en-US" sz="2400" dirty="0" smtClean="0">
                <a:solidFill>
                  <a:srgbClr val="FF0000"/>
                </a:solidFill>
                <a:latin typeface="黑体" panose="02010609060101010101" pitchFamily="2" charset="-122"/>
              </a:rPr>
              <a:t>个任务</a:t>
            </a:r>
            <a:r>
              <a:rPr lang="zh-CN" altLang="en-US" sz="2400" dirty="0" smtClean="0">
                <a:latin typeface="黑体" panose="02010609060101010101" pitchFamily="2" charset="-122"/>
              </a:rPr>
              <a:t>）</a:t>
            </a:r>
            <a:endParaRPr lang="zh-CN" altLang="en-US" sz="2400" dirty="0" smtClean="0">
              <a:latin typeface="黑体" panose="02010609060101010101" pitchFamily="2" charset="-122"/>
            </a:endParaRPr>
          </a:p>
        </p:txBody>
      </p:sp>
      <p:graphicFrame>
        <p:nvGraphicFramePr>
          <p:cNvPr id="3" name="对象 2"/>
          <p:cNvGraphicFramePr>
            <a:graphicFrameLocks noGrp="1" noChangeAspect="1"/>
          </p:cNvGraphicFramePr>
          <p:nvPr/>
        </p:nvGraphicFramePr>
        <p:xfrm>
          <a:off x="1331640" y="3933056"/>
          <a:ext cx="6577013" cy="2924175"/>
        </p:xfrm>
        <a:graphic>
          <a:graphicData uri="http://schemas.openxmlformats.org/presentationml/2006/ole">
            <mc:AlternateContent xmlns:mc="http://schemas.openxmlformats.org/markup-compatibility/2006">
              <mc:Choice xmlns:v="urn:schemas-microsoft-com:vml" Requires="v">
                <p:oleObj spid="_x0000_s34834" name="图片" r:id="rId1" imgW="4452620" imgH="1979930" progId="Word.Picture.8">
                  <p:embed/>
                </p:oleObj>
              </mc:Choice>
              <mc:Fallback>
                <p:oleObj name="图片" r:id="rId1" imgW="4452620" imgH="1979930" progId="Word.Picture.8">
                  <p:embed/>
                  <p:pic>
                    <p:nvPicPr>
                      <p:cNvPr id="0" name="Object 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933056"/>
                        <a:ext cx="6577013" cy="292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descr="Rectangle: Click to edit Master text styles&#10;Second level&#10;Third level&#10;Fourth level&#10;Fifth level"/>
          <p:cNvSpPr>
            <a:spLocks noGrp="1" noChangeArrowheads="1"/>
          </p:cNvSpPr>
          <p:nvPr>
            <p:ph idx="1"/>
          </p:nvPr>
        </p:nvSpPr>
        <p:spPr>
          <a:xfrm>
            <a:off x="684213" y="2133600"/>
            <a:ext cx="7920037" cy="1439416"/>
          </a:xfrm>
        </p:spPr>
        <p:txBody>
          <a:bodyPr>
            <a:noAutofit/>
          </a:bodyPr>
          <a:lstStyle/>
          <a:p>
            <a:pPr marL="0" indent="0">
              <a:lnSpc>
                <a:spcPct val="170000"/>
              </a:lnSpc>
              <a:buFont typeface="Arial" panose="020B0604020202020204" pitchFamily="34" charset="0"/>
              <a:buNone/>
            </a:pPr>
            <a:r>
              <a:rPr lang="zh-CN" altLang="en-US" sz="2400" dirty="0" smtClean="0">
                <a:latin typeface="华文中宋" panose="02010600040101010101" pitchFamily="2" charset="-122"/>
                <a:ea typeface="华文中宋" panose="02010600040101010101" pitchFamily="2" charset="-122"/>
              </a:rPr>
              <a:t>吞吐率：在单位时间内流水线所完成的任务数量或输出结果的数量。</a:t>
            </a:r>
            <a:endParaRPr lang="zh-CN" altLang="en-US" sz="2400" dirty="0" smtClean="0">
              <a:latin typeface="华文中宋" panose="02010600040101010101" pitchFamily="2" charset="-122"/>
              <a:ea typeface="华文中宋" panose="02010600040101010101" pitchFamily="2" charset="-122"/>
            </a:endParaRPr>
          </a:p>
        </p:txBody>
      </p:sp>
      <p:sp>
        <p:nvSpPr>
          <p:cNvPr id="3584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DAC3330D-6E47-4EA8-B642-2DA6F0BAFA17}" type="slidenum">
              <a:rPr lang="en-US" altLang="zh-CN" sz="1400">
                <a:solidFill>
                  <a:srgbClr val="FFFFFF"/>
                </a:solidFill>
              </a:rPr>
            </a:fld>
            <a:endParaRPr lang="en-US" altLang="zh-CN" sz="1400">
              <a:solidFill>
                <a:srgbClr val="FFFFFF"/>
              </a:solidFill>
            </a:endParaRPr>
          </a:p>
        </p:txBody>
      </p:sp>
      <p:sp>
        <p:nvSpPr>
          <p:cNvPr id="35844" name="Rectangle 4"/>
          <p:cNvSpPr>
            <a:spLocks noChangeArrowheads="1"/>
          </p:cNvSpPr>
          <p:nvPr/>
        </p:nvSpPr>
        <p:spPr bwMode="auto">
          <a:xfrm>
            <a:off x="3059832" y="897533"/>
            <a:ext cx="3456384"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eaLnBrk="1" hangingPunct="1"/>
            <a:r>
              <a:rPr lang="zh-CN" altLang="en-US" sz="2800" b="1" dirty="0" smtClean="0">
                <a:latin typeface="华文中宋" panose="02010600040101010101" pitchFamily="2" charset="-122"/>
                <a:ea typeface="华文中宋" panose="02010600040101010101" pitchFamily="2" charset="-122"/>
              </a:rPr>
              <a:t>流水线</a:t>
            </a:r>
            <a:r>
              <a:rPr lang="zh-CN" altLang="en-US" sz="2800" b="1" dirty="0">
                <a:latin typeface="华文中宋" panose="02010600040101010101" pitchFamily="2" charset="-122"/>
                <a:ea typeface="华文中宋" panose="02010600040101010101" pitchFamily="2" charset="-122"/>
              </a:rPr>
              <a:t>的性能分析</a:t>
            </a:r>
            <a:endParaRPr lang="zh-CN" altLang="en-US" sz="2800" b="1" dirty="0">
              <a:latin typeface="华文中宋" panose="02010600040101010101" pitchFamily="2" charset="-122"/>
              <a:ea typeface="华文中宋" panose="02010600040101010101" pitchFamily="2" charset="-122"/>
            </a:endParaRPr>
          </a:p>
        </p:txBody>
      </p:sp>
      <p:sp>
        <p:nvSpPr>
          <p:cNvPr id="35845" name="Text Box 6"/>
          <p:cNvSpPr txBox="1">
            <a:spLocks noChangeArrowheads="1"/>
          </p:cNvSpPr>
          <p:nvPr/>
        </p:nvSpPr>
        <p:spPr bwMode="auto">
          <a:xfrm>
            <a:off x="179388" y="1412875"/>
            <a:ext cx="68405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457200" indent="-457200" algn="l" eaLnBrk="1" hangingPunct="1">
              <a:spcBef>
                <a:spcPct val="50000"/>
              </a:spcBef>
              <a:buFont typeface="Wingdings" panose="05000000000000000000" pitchFamily="2" charset="2"/>
              <a:buChar char="n"/>
            </a:pPr>
            <a:r>
              <a:rPr lang="zh-CN" altLang="en-US" sz="2800" dirty="0" smtClean="0">
                <a:latin typeface="华文中宋" panose="02010600040101010101" pitchFamily="2" charset="-122"/>
                <a:ea typeface="华文中宋" panose="02010600040101010101" pitchFamily="2" charset="-122"/>
              </a:rPr>
              <a:t>吞吐率</a:t>
            </a:r>
            <a:endParaRPr lang="zh-CN" altLang="en-US" sz="2800" dirty="0">
              <a:latin typeface="华文中宋" panose="02010600040101010101" pitchFamily="2" charset="-122"/>
              <a:ea typeface="华文中宋" panose="02010600040101010101" pitchFamily="2" charset="-122"/>
            </a:endParaRPr>
          </a:p>
        </p:txBody>
      </p:sp>
      <p:graphicFrame>
        <p:nvGraphicFramePr>
          <p:cNvPr id="35846" name="Object 7"/>
          <p:cNvGraphicFramePr>
            <a:graphicFrameLocks noChangeAspect="1"/>
          </p:cNvGraphicFramePr>
          <p:nvPr/>
        </p:nvGraphicFramePr>
        <p:xfrm>
          <a:off x="3563938" y="3713907"/>
          <a:ext cx="1295400" cy="1011237"/>
        </p:xfrm>
        <a:graphic>
          <a:graphicData uri="http://schemas.openxmlformats.org/presentationml/2006/ole">
            <mc:AlternateContent xmlns:mc="http://schemas.openxmlformats.org/markup-compatibility/2006">
              <mc:Choice xmlns:v="urn:schemas-microsoft-com:vml" Requires="v">
                <p:oleObj spid="_x0000_s8211" name="公式" r:id="rId1" imgW="520700" imgH="406400" progId="Equation.3">
                  <p:embed/>
                </p:oleObj>
              </mc:Choice>
              <mc:Fallback>
                <p:oleObj name="公式" r:id="rId1" imgW="520700" imgH="406400" progId="Equation.3">
                  <p:embed/>
                  <p:pic>
                    <p:nvPicPr>
                      <p:cNvPr id="0" name="图片 8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3713907"/>
                        <a:ext cx="1295400" cy="1011237"/>
                      </a:xfrm>
                      <a:prstGeom prst="rect">
                        <a:avLst/>
                      </a:prstGeom>
                      <a:solidFill>
                        <a:schemeClr val="bg1"/>
                      </a:solidFill>
                      <a:ln>
                        <a:noFill/>
                      </a:ln>
                    </p:spPr>
                  </p:pic>
                </p:oleObj>
              </mc:Fallback>
            </mc:AlternateContent>
          </a:graphicData>
        </a:graphic>
      </p:graphicFrame>
      <p:sp>
        <p:nvSpPr>
          <p:cNvPr id="35847" name="Text Box 8"/>
          <p:cNvSpPr txBox="1">
            <a:spLocks noChangeArrowheads="1"/>
          </p:cNvSpPr>
          <p:nvPr/>
        </p:nvSpPr>
        <p:spPr bwMode="auto">
          <a:xfrm>
            <a:off x="1908175" y="4869160"/>
            <a:ext cx="5327650"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50000"/>
              </a:spcBef>
            </a:pPr>
            <a:r>
              <a:rPr lang="en-US" altLang="zh-CN" i="1" dirty="0">
                <a:latin typeface="黑体" panose="02010609060101010101" pitchFamily="2" charset="-122"/>
              </a:rPr>
              <a:t>n</a:t>
            </a:r>
            <a:r>
              <a:rPr lang="zh-CN" altLang="en-US" dirty="0">
                <a:latin typeface="黑体" panose="02010609060101010101" pitchFamily="2" charset="-122"/>
              </a:rPr>
              <a:t>：任务数</a:t>
            </a:r>
            <a:endParaRPr lang="zh-CN" altLang="en-US" dirty="0">
              <a:latin typeface="黑体" panose="02010609060101010101" pitchFamily="2" charset="-122"/>
            </a:endParaRPr>
          </a:p>
          <a:p>
            <a:pPr algn="l" eaLnBrk="1" hangingPunct="1">
              <a:spcBef>
                <a:spcPct val="50000"/>
              </a:spcBef>
            </a:pPr>
            <a:r>
              <a:rPr lang="en-US" altLang="zh-CN" i="1" dirty="0" err="1">
                <a:latin typeface="黑体" panose="02010609060101010101" pitchFamily="2" charset="-122"/>
              </a:rPr>
              <a:t>T</a:t>
            </a:r>
            <a:r>
              <a:rPr lang="en-US" altLang="zh-CN" i="1" baseline="-25000" dirty="0" err="1">
                <a:latin typeface="黑体" panose="02010609060101010101" pitchFamily="2" charset="-122"/>
              </a:rPr>
              <a:t>k</a:t>
            </a:r>
            <a:r>
              <a:rPr lang="zh-CN" altLang="en-US" dirty="0">
                <a:latin typeface="黑体" panose="02010609060101010101" pitchFamily="2" charset="-122"/>
              </a:rPr>
              <a:t>：处理完成</a:t>
            </a:r>
            <a:r>
              <a:rPr lang="en-US" altLang="zh-CN" i="1" dirty="0">
                <a:latin typeface="黑体" panose="02010609060101010101" pitchFamily="2" charset="-122"/>
              </a:rPr>
              <a:t>n</a:t>
            </a:r>
            <a:r>
              <a:rPr lang="zh-CN" altLang="en-US" dirty="0">
                <a:latin typeface="黑体" panose="02010609060101010101" pitchFamily="2" charset="-122"/>
              </a:rPr>
              <a:t>个任务所用的时间</a:t>
            </a:r>
            <a:endParaRPr lang="zh-CN" altLang="en-US" dirty="0">
              <a:latin typeface="黑体" panose="02010609060101010101" pitchFamily="2" charset="-122"/>
            </a:endParaRPr>
          </a:p>
        </p:txBody>
      </p:sp>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descr="Rectangle: Click to edit Master text styles&#10;Second level&#10;Third level&#10;Fourth level&#10;Fifth level"/>
          <p:cNvSpPr>
            <a:spLocks noGrp="1" noChangeArrowheads="1"/>
          </p:cNvSpPr>
          <p:nvPr>
            <p:ph idx="1"/>
          </p:nvPr>
        </p:nvSpPr>
        <p:spPr>
          <a:xfrm>
            <a:off x="539750" y="1003126"/>
            <a:ext cx="8207375" cy="1201738"/>
          </a:xfrm>
        </p:spPr>
        <p:txBody>
          <a:bodyPr>
            <a:normAutofit fontScale="85000" lnSpcReduction="20000"/>
          </a:bodyPr>
          <a:lstStyle/>
          <a:p>
            <a:pPr marL="457200" indent="-457200">
              <a:lnSpc>
                <a:spcPct val="150000"/>
              </a:lnSpc>
              <a:buFont typeface="Wingdings" panose="05000000000000000000" pitchFamily="2" charset="2"/>
              <a:buNone/>
            </a:pPr>
            <a:r>
              <a:rPr lang="zh-CN" altLang="en-US" dirty="0" smtClean="0"/>
              <a:t>（</a:t>
            </a:r>
            <a:r>
              <a:rPr lang="en-US" altLang="zh-CN" dirty="0" smtClean="0"/>
              <a:t>1</a:t>
            </a:r>
            <a:r>
              <a:rPr lang="zh-CN" altLang="en-US" dirty="0" smtClean="0"/>
              <a:t>）各段时间均相等的流水线</a:t>
            </a:r>
            <a:endParaRPr lang="zh-CN" altLang="en-US" dirty="0" smtClean="0"/>
          </a:p>
          <a:p>
            <a:pPr marL="1085850" lvl="1" indent="-457200">
              <a:lnSpc>
                <a:spcPct val="150000"/>
              </a:lnSpc>
            </a:pPr>
            <a:r>
              <a:rPr lang="zh-CN" altLang="en-US" sz="2600" dirty="0" smtClean="0"/>
              <a:t>各段时间均相等的流水线</a:t>
            </a:r>
            <a:r>
              <a:rPr lang="zh-CN" altLang="en-US" sz="2600" dirty="0" smtClean="0">
                <a:hlinkClick r:id="rId1" action="ppaction://program"/>
              </a:rPr>
              <a:t>时空图</a:t>
            </a:r>
            <a:endParaRPr lang="zh-CN" altLang="en-US" sz="2600" dirty="0" smtClean="0"/>
          </a:p>
        </p:txBody>
      </p:sp>
      <p:sp>
        <p:nvSpPr>
          <p:cNvPr id="3686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43263B37-9E3A-4A2D-90DF-CDFDD7F119E4}" type="slidenum">
              <a:rPr lang="en-US" altLang="zh-CN" sz="1400">
                <a:solidFill>
                  <a:srgbClr val="FFFFFF"/>
                </a:solidFill>
              </a:rPr>
            </a:fld>
            <a:endParaRPr lang="en-US" altLang="zh-CN" sz="1400">
              <a:solidFill>
                <a:srgbClr val="FFFFFF"/>
              </a:solidFill>
            </a:endParaRPr>
          </a:p>
        </p:txBody>
      </p:sp>
      <p:graphicFrame>
        <p:nvGraphicFramePr>
          <p:cNvPr id="36868" name="Object 5"/>
          <p:cNvGraphicFramePr>
            <a:graphicFrameLocks noChangeAspect="1"/>
          </p:cNvGraphicFramePr>
          <p:nvPr/>
        </p:nvGraphicFramePr>
        <p:xfrm>
          <a:off x="0" y="2276475"/>
          <a:ext cx="9144000" cy="4321175"/>
        </p:xfrm>
        <a:graphic>
          <a:graphicData uri="http://schemas.openxmlformats.org/presentationml/2006/ole">
            <mc:AlternateContent xmlns:mc="http://schemas.openxmlformats.org/markup-compatibility/2006">
              <mc:Choice xmlns:v="urn:schemas-microsoft-com:vml" Requires="v">
                <p:oleObj spid="_x0000_s9234" name="图片" r:id="rId2" imgW="4701540" imgH="2178685" progId="Word.Picture.8">
                  <p:embed/>
                </p:oleObj>
              </mc:Choice>
              <mc:Fallback>
                <p:oleObj name="图片" r:id="rId2" imgW="4701540" imgH="2178685" progId="Word.Picture.8">
                  <p:embed/>
                  <p:pic>
                    <p:nvPicPr>
                      <p:cNvPr id="0" name="图片 92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6475"/>
                        <a:ext cx="9144000" cy="4321175"/>
                      </a:xfrm>
                      <a:prstGeom prst="rect">
                        <a:avLst/>
                      </a:prstGeom>
                      <a:solidFill>
                        <a:schemeClr val="bg1"/>
                      </a:solidFill>
                      <a:ln>
                        <a:noFill/>
                      </a:ln>
                    </p:spPr>
                  </p:pic>
                </p:oleObj>
              </mc:Fallback>
            </mc:AlternateContent>
          </a:graphicData>
        </a:graphic>
      </p:graphicFrame>
      <p:sp>
        <p:nvSpPr>
          <p:cNvPr id="6"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descr="Rectangle: Click to edit Master text styles&#10;Second level&#10;Third level&#10;Fourth level&#10;Fifth level"/>
          <p:cNvSpPr>
            <a:spLocks noGrp="1" noChangeArrowheads="1"/>
          </p:cNvSpPr>
          <p:nvPr>
            <p:ph idx="1"/>
          </p:nvPr>
        </p:nvSpPr>
        <p:spPr>
          <a:xfrm>
            <a:off x="971600" y="836712"/>
            <a:ext cx="7200900" cy="2808287"/>
          </a:xfrm>
        </p:spPr>
        <p:txBody>
          <a:bodyPr rtlCol="0">
            <a:normAutofit lnSpcReduction="10000"/>
          </a:bodyPr>
          <a:lstStyle/>
          <a:p>
            <a:pPr marL="0" lvl="1" indent="0" fontAlgn="auto">
              <a:lnSpc>
                <a:spcPct val="150000"/>
              </a:lnSpc>
              <a:spcAft>
                <a:spcPts val="0"/>
              </a:spcAft>
              <a:buFont typeface="Arial" panose="020B0604020202020204" pitchFamily="34" charset="0"/>
              <a:buChar char="•"/>
              <a:defRPr/>
            </a:pPr>
            <a:r>
              <a:rPr lang="zh-CN" altLang="en-US" sz="2800" dirty="0" smtClean="0">
                <a:latin typeface="黑体" panose="02010609060101010101" pitchFamily="2" charset="-122"/>
              </a:rPr>
              <a:t>流水线完成</a:t>
            </a:r>
            <a:r>
              <a:rPr lang="en-US" altLang="zh-CN" sz="2800" i="1" dirty="0" smtClean="0">
                <a:solidFill>
                  <a:srgbClr val="FF0000"/>
                </a:solidFill>
                <a:latin typeface="黑体" panose="02010609060101010101" pitchFamily="2" charset="-122"/>
              </a:rPr>
              <a:t>n</a:t>
            </a:r>
            <a:r>
              <a:rPr lang="zh-CN" altLang="en-US" sz="2800" dirty="0" smtClean="0">
                <a:solidFill>
                  <a:srgbClr val="FF0000"/>
                </a:solidFill>
                <a:latin typeface="黑体" panose="02010609060101010101" pitchFamily="2" charset="-122"/>
              </a:rPr>
              <a:t>个</a:t>
            </a:r>
            <a:r>
              <a:rPr lang="zh-CN" altLang="en-US" sz="2800" dirty="0" smtClean="0">
                <a:latin typeface="黑体" panose="02010609060101010101" pitchFamily="2" charset="-122"/>
              </a:rPr>
              <a:t>连续任务所需要的总时间为</a:t>
            </a:r>
            <a:endParaRPr lang="zh-CN" altLang="en-US" sz="2800" dirty="0" smtClean="0">
              <a:latin typeface="黑体" panose="02010609060101010101" pitchFamily="2" charset="-122"/>
            </a:endParaRPr>
          </a:p>
          <a:p>
            <a:pPr marL="0" lvl="2" indent="0" fontAlgn="auto">
              <a:lnSpc>
                <a:spcPct val="150000"/>
              </a:lnSpc>
              <a:spcAft>
                <a:spcPts val="0"/>
              </a:spcAft>
              <a:buFont typeface="Wingdings" panose="05000000000000000000" pitchFamily="2" charset="2"/>
              <a:buNone/>
              <a:defRPr/>
            </a:pPr>
            <a:r>
              <a:rPr lang="zh-CN" altLang="en-US" sz="2800" dirty="0" smtClean="0">
                <a:latin typeface="黑体" panose="02010609060101010101" pitchFamily="2" charset="-122"/>
              </a:rPr>
              <a:t>（假设一条</a:t>
            </a:r>
            <a:r>
              <a:rPr lang="en-US" altLang="zh-CN" sz="2800" i="1" dirty="0" smtClean="0">
                <a:solidFill>
                  <a:srgbClr val="FF0000"/>
                </a:solidFill>
                <a:latin typeface="黑体" panose="02010609060101010101" pitchFamily="2" charset="-122"/>
              </a:rPr>
              <a:t>k</a:t>
            </a:r>
            <a:r>
              <a:rPr lang="zh-CN" altLang="en-US" sz="2800" dirty="0" smtClean="0">
                <a:solidFill>
                  <a:srgbClr val="FF0000"/>
                </a:solidFill>
                <a:latin typeface="黑体" panose="02010609060101010101" pitchFamily="2" charset="-122"/>
              </a:rPr>
              <a:t>段</a:t>
            </a:r>
            <a:r>
              <a:rPr lang="zh-CN" altLang="en-US" sz="2800" dirty="0" smtClean="0">
                <a:latin typeface="黑体" panose="02010609060101010101" pitchFamily="2" charset="-122"/>
              </a:rPr>
              <a:t>线性流水线）</a:t>
            </a:r>
            <a:endParaRPr lang="en-US" altLang="zh-CN" sz="2800" dirty="0" smtClean="0">
              <a:latin typeface="黑体" panose="02010609060101010101" pitchFamily="2" charset="-122"/>
            </a:endParaRPr>
          </a:p>
          <a:p>
            <a:pPr marL="0" lvl="2" indent="0" fontAlgn="auto">
              <a:spcAft>
                <a:spcPts val="0"/>
              </a:spcAft>
              <a:buFont typeface="Wingdings" panose="05000000000000000000" pitchFamily="2" charset="2"/>
              <a:buNone/>
              <a:defRPr/>
            </a:pPr>
            <a:r>
              <a:rPr lang="en-US" altLang="zh-CN" sz="2800" b="1" i="1" dirty="0" err="1" smtClean="0"/>
              <a:t>Tk</a:t>
            </a:r>
            <a:r>
              <a:rPr lang="zh-CN" altLang="en-US" sz="2800" b="1" dirty="0" smtClean="0"/>
              <a:t>＝</a:t>
            </a:r>
            <a:r>
              <a:rPr lang="en-US" altLang="zh-CN" sz="2800" b="1" i="1" dirty="0" err="1" smtClean="0"/>
              <a:t>k</a:t>
            </a:r>
            <a:r>
              <a:rPr lang="en-US" altLang="zh-CN" sz="2800" b="1" dirty="0" err="1" smtClean="0"/>
              <a:t>Δ</a:t>
            </a:r>
            <a:r>
              <a:rPr lang="en-US" altLang="zh-CN" sz="2800" b="1" i="1" dirty="0" err="1" smtClean="0"/>
              <a:t>t</a:t>
            </a:r>
            <a:r>
              <a:rPr lang="zh-CN" altLang="en-US" sz="2800" b="1" dirty="0" smtClean="0"/>
              <a:t>＋</a:t>
            </a:r>
            <a:r>
              <a:rPr lang="en-US" altLang="zh-CN" sz="2800" b="1" dirty="0" smtClean="0"/>
              <a:t>(</a:t>
            </a:r>
            <a:r>
              <a:rPr lang="en-US" altLang="zh-CN" sz="2800" b="1" i="1" dirty="0" smtClean="0"/>
              <a:t>n</a:t>
            </a:r>
            <a:r>
              <a:rPr lang="en-US" altLang="zh-CN" sz="2800" b="1" dirty="0" smtClean="0"/>
              <a:t>-1)</a:t>
            </a:r>
            <a:r>
              <a:rPr lang="en-US" altLang="zh-CN" sz="2800" b="1" dirty="0" err="1" smtClean="0"/>
              <a:t>Δ</a:t>
            </a:r>
            <a:r>
              <a:rPr lang="en-US" altLang="zh-CN" sz="2800" b="1" i="1" dirty="0" err="1" smtClean="0"/>
              <a:t>t</a:t>
            </a:r>
            <a:r>
              <a:rPr lang="zh-CN" altLang="en-US" sz="2800" b="1" dirty="0" smtClean="0"/>
              <a:t>＝</a:t>
            </a:r>
            <a:r>
              <a:rPr lang="en-US" altLang="zh-CN" sz="2800" b="1" dirty="0" smtClean="0"/>
              <a:t>(</a:t>
            </a:r>
            <a:r>
              <a:rPr lang="en-US" altLang="zh-CN" sz="2800" b="1" i="1" dirty="0" smtClean="0"/>
              <a:t>k</a:t>
            </a:r>
            <a:r>
              <a:rPr lang="zh-CN" altLang="en-US" sz="2800" b="1" dirty="0" smtClean="0"/>
              <a:t>＋</a:t>
            </a:r>
            <a:r>
              <a:rPr lang="en-US" altLang="zh-CN" sz="2800" b="1" i="1" dirty="0" smtClean="0"/>
              <a:t>n</a:t>
            </a:r>
            <a:r>
              <a:rPr lang="en-US" altLang="zh-CN" sz="2800" b="1" dirty="0" smtClean="0"/>
              <a:t>-1)</a:t>
            </a:r>
            <a:r>
              <a:rPr lang="en-US" altLang="zh-CN" sz="2800" b="1" dirty="0" err="1" smtClean="0"/>
              <a:t>Δ</a:t>
            </a:r>
            <a:r>
              <a:rPr lang="en-US" altLang="zh-CN" sz="2800" b="1" i="1" dirty="0" err="1" smtClean="0"/>
              <a:t>t</a:t>
            </a:r>
            <a:r>
              <a:rPr lang="en-US" altLang="zh-CN" sz="2800" b="1" dirty="0" smtClean="0"/>
              <a:t> </a:t>
            </a:r>
            <a:endParaRPr lang="en-US" altLang="zh-CN" sz="2800" b="1" dirty="0" smtClean="0"/>
          </a:p>
          <a:p>
            <a:pPr marL="0" lvl="2" indent="0" fontAlgn="auto">
              <a:spcAft>
                <a:spcPts val="0"/>
              </a:spcAft>
              <a:buFont typeface="Wingdings" panose="05000000000000000000" pitchFamily="2" charset="2"/>
              <a:buNone/>
              <a:defRPr/>
            </a:pPr>
            <a:endParaRPr lang="en-US" altLang="zh-CN" sz="2800" b="1" dirty="0" smtClean="0">
              <a:latin typeface="黑体" panose="02010609060101010101" pitchFamily="2" charset="-122"/>
            </a:endParaRPr>
          </a:p>
          <a:p>
            <a:pPr marL="0" lvl="1" indent="0" fontAlgn="auto">
              <a:spcAft>
                <a:spcPts val="0"/>
              </a:spcAft>
              <a:buFont typeface="Arial" panose="020B0604020202020204" pitchFamily="34" charset="0"/>
              <a:buChar char="•"/>
              <a:defRPr/>
            </a:pPr>
            <a:r>
              <a:rPr lang="zh-CN" altLang="en-US" sz="2800" dirty="0" smtClean="0">
                <a:latin typeface="黑体" panose="02010609060101010101" pitchFamily="2" charset="-122"/>
              </a:rPr>
              <a:t>流水线的实际吞吐率</a:t>
            </a:r>
            <a:endParaRPr lang="zh-CN" altLang="en-US" sz="2800" dirty="0" smtClean="0">
              <a:latin typeface="黑体" panose="02010609060101010101" pitchFamily="2" charset="-122"/>
            </a:endParaRPr>
          </a:p>
        </p:txBody>
      </p:sp>
      <p:sp>
        <p:nvSpPr>
          <p:cNvPr id="378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05E20E19-A2AE-469B-A778-CE9AFBFA9BF4}" type="slidenum">
              <a:rPr lang="en-US" altLang="zh-CN" sz="1400">
                <a:solidFill>
                  <a:srgbClr val="FFFFFF"/>
                </a:solidFill>
              </a:rPr>
            </a:fld>
            <a:endParaRPr lang="en-US" altLang="zh-CN" sz="1400">
              <a:solidFill>
                <a:srgbClr val="FFFFFF"/>
              </a:solidFill>
            </a:endParaRPr>
          </a:p>
        </p:txBody>
      </p:sp>
      <p:graphicFrame>
        <p:nvGraphicFramePr>
          <p:cNvPr id="37892" name="Object 5"/>
          <p:cNvGraphicFramePr>
            <a:graphicFrameLocks noChangeAspect="1"/>
          </p:cNvGraphicFramePr>
          <p:nvPr/>
        </p:nvGraphicFramePr>
        <p:xfrm>
          <a:off x="3348038" y="3717032"/>
          <a:ext cx="2303462" cy="889000"/>
        </p:xfrm>
        <a:graphic>
          <a:graphicData uri="http://schemas.openxmlformats.org/presentationml/2006/ole">
            <mc:AlternateContent xmlns:mc="http://schemas.openxmlformats.org/markup-compatibility/2006">
              <mc:Choice xmlns:v="urn:schemas-microsoft-com:vml" Requires="v">
                <p:oleObj spid="_x0000_s10276" name="公式" r:id="rId1" imgW="1053465" imgH="406400" progId="Equation.3">
                  <p:embed/>
                </p:oleObj>
              </mc:Choice>
              <mc:Fallback>
                <p:oleObj name="公式" r:id="rId1" imgW="1053465" imgH="406400" progId="Equation.3">
                  <p:embed/>
                  <p:pic>
                    <p:nvPicPr>
                      <p:cNvPr id="0" name="图片 102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3717032"/>
                        <a:ext cx="2303462" cy="889000"/>
                      </a:xfrm>
                      <a:prstGeom prst="rect">
                        <a:avLst/>
                      </a:prstGeom>
                      <a:solidFill>
                        <a:schemeClr val="bg1"/>
                      </a:solidFill>
                      <a:ln>
                        <a:noFill/>
                      </a:ln>
                    </p:spPr>
                  </p:pic>
                </p:oleObj>
              </mc:Fallback>
            </mc:AlternateContent>
          </a:graphicData>
        </a:graphic>
      </p:graphicFrame>
      <p:graphicFrame>
        <p:nvGraphicFramePr>
          <p:cNvPr id="37893" name="Object 6"/>
          <p:cNvGraphicFramePr>
            <a:graphicFrameLocks noChangeAspect="1"/>
          </p:cNvGraphicFramePr>
          <p:nvPr/>
        </p:nvGraphicFramePr>
        <p:xfrm>
          <a:off x="2411413" y="5157192"/>
          <a:ext cx="4392612" cy="1016000"/>
        </p:xfrm>
        <a:graphic>
          <a:graphicData uri="http://schemas.openxmlformats.org/presentationml/2006/ole">
            <mc:AlternateContent xmlns:mc="http://schemas.openxmlformats.org/markup-compatibility/2006">
              <mc:Choice xmlns:v="urn:schemas-microsoft-com:vml" Requires="v">
                <p:oleObj spid="_x0000_s10277" name="公式" r:id="rId3" imgW="1701800" imgH="393700" progId="Equation.3">
                  <p:embed/>
                </p:oleObj>
              </mc:Choice>
              <mc:Fallback>
                <p:oleObj name="公式" r:id="rId3" imgW="1701800" imgH="393700" progId="Equation.3">
                  <p:embed/>
                  <p:pic>
                    <p:nvPicPr>
                      <p:cNvPr id="0" name="图片 102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5157192"/>
                        <a:ext cx="4392612" cy="1016000"/>
                      </a:xfrm>
                      <a:prstGeom prst="rect">
                        <a:avLst/>
                      </a:prstGeom>
                      <a:solidFill>
                        <a:schemeClr val="bg1"/>
                      </a:solidFill>
                      <a:ln>
                        <a:noFill/>
                      </a:ln>
                    </p:spPr>
                  </p:pic>
                </p:oleObj>
              </mc:Fallback>
            </mc:AlternateContent>
          </a:graphicData>
        </a:graphic>
      </p:graphicFrame>
      <p:sp>
        <p:nvSpPr>
          <p:cNvPr id="38918" name="Rectangle 7" descr="Rectangle: Click to edit Master text styles&#10;Second level&#10;Third level&#10;Fourth level&#10;Fifth level"/>
          <p:cNvSpPr>
            <a:spLocks noChangeArrowheads="1"/>
          </p:cNvSpPr>
          <p:nvPr/>
        </p:nvSpPr>
        <p:spPr bwMode="auto">
          <a:xfrm>
            <a:off x="1115616" y="4653136"/>
            <a:ext cx="207962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1085850" indent="-457200">
              <a:defRPr kumimoji="1" sz="2400">
                <a:solidFill>
                  <a:schemeClr val="tx1"/>
                </a:solidFill>
                <a:latin typeface="Times New Roman" panose="02020603050405020304" pitchFamily="18" charset="0"/>
                <a:ea typeface="黑体" panose="02010609060101010101" pitchFamily="2" charset="-122"/>
              </a:defRPr>
            </a:lvl2pPr>
            <a:lvl3pPr marL="1714500" indent="-4572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1" indent="0" algn="l" eaLnBrk="1" hangingPunct="1">
              <a:spcBef>
                <a:spcPts val="0"/>
              </a:spcBef>
              <a:buClr>
                <a:schemeClr val="tx1"/>
              </a:buClr>
              <a:buSzPct val="90000"/>
              <a:defRPr/>
            </a:pPr>
            <a:r>
              <a:rPr lang="zh-CN" altLang="en-US" sz="2800" dirty="0" smtClean="0">
                <a:latin typeface="+mn-ea"/>
                <a:ea typeface="+mn-ea"/>
              </a:rPr>
              <a:t>最大吞吐率</a:t>
            </a:r>
            <a:endParaRPr lang="zh-CN" altLang="en-US" sz="2800" dirty="0" smtClean="0">
              <a:latin typeface="+mn-ea"/>
              <a:ea typeface="+mn-ea"/>
            </a:endParaRPr>
          </a:p>
          <a:p>
            <a:pPr lvl="2" algn="l" eaLnBrk="1" hangingPunct="1">
              <a:spcBef>
                <a:spcPct val="20000"/>
              </a:spcBef>
              <a:buClr>
                <a:schemeClr val="accent1"/>
              </a:buClr>
              <a:buSzPct val="60000"/>
              <a:buFont typeface="Wingdings" panose="05000000000000000000" pitchFamily="2" charset="2"/>
              <a:buNone/>
              <a:defRPr/>
            </a:pPr>
            <a:endParaRPr lang="en-US" altLang="zh-CN" dirty="0" smtClean="0">
              <a:solidFill>
                <a:srgbClr val="008000"/>
              </a:solidFill>
              <a:latin typeface="黑体" panose="02010609060101010101" pitchFamily="2" charset="-122"/>
            </a:endParaRPr>
          </a:p>
        </p:txBody>
      </p:sp>
      <p:sp>
        <p:nvSpPr>
          <p:cNvPr id="8"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solidFill>
                  <a:srgbClr val="FF0000"/>
                </a:solidFill>
              </a:rPr>
              <a:t>第三章内容</a:t>
            </a:r>
            <a:endParaRPr lang="zh-CN" altLang="en-US">
              <a:solidFill>
                <a:srgbClr val="FF0000"/>
              </a:solidFill>
            </a:endParaRPr>
          </a:p>
        </p:txBody>
      </p:sp>
      <p:sp>
        <p:nvSpPr>
          <p:cNvPr id="6" name="内容占位符 5"/>
          <p:cNvSpPr>
            <a:spLocks noGrp="1"/>
          </p:cNvSpPr>
          <p:nvPr>
            <p:ph idx="1"/>
          </p:nvPr>
        </p:nvSpPr>
        <p:spPr>
          <a:xfrm>
            <a:off x="457200" y="1600200"/>
            <a:ext cx="8488680" cy="4526280"/>
          </a:xfrm>
        </p:spPr>
        <p:txBody>
          <a:bodyPr/>
          <a:p>
            <a:r>
              <a:rPr lang="zh-CN" altLang="en-US" b="1">
                <a:solidFill>
                  <a:schemeClr val="tx1"/>
                </a:solidFill>
              </a:rPr>
              <a:t>第一部分：附录A-</a:t>
            </a:r>
            <a:r>
              <a:rPr lang="zh-CN" altLang="en-US" b="1">
                <a:solidFill>
                  <a:schemeClr val="tx1"/>
                </a:solidFill>
                <a:sym typeface="+mn-ea"/>
              </a:rPr>
              <a:t>流水线技术</a:t>
            </a:r>
            <a:endParaRPr lang="zh-CN" altLang="en-US" b="1">
              <a:solidFill>
                <a:schemeClr val="tx1"/>
              </a:solidFill>
              <a:sym typeface="+mn-ea"/>
            </a:endParaRPr>
          </a:p>
          <a:p>
            <a:r>
              <a:rPr lang="zh-CN" altLang="en-US" b="1"/>
              <a:t>第二部分：</a:t>
            </a:r>
            <a:r>
              <a:rPr lang="zh-CN" altLang="en-US" b="1">
                <a:solidFill>
                  <a:schemeClr val="tx1"/>
                </a:solidFill>
              </a:rPr>
              <a:t>流水线处理机及其设计</a:t>
            </a:r>
            <a:r>
              <a:rPr lang="en-US" altLang="zh-CN" b="1">
                <a:solidFill>
                  <a:schemeClr val="tx1"/>
                </a:solidFill>
              </a:rPr>
              <a:t>-1</a:t>
            </a:r>
            <a:endParaRPr lang="en-US" altLang="zh-CN" b="1">
              <a:solidFill>
                <a:schemeClr val="tx1"/>
              </a:solidFill>
            </a:endParaRPr>
          </a:p>
          <a:p>
            <a:r>
              <a:rPr lang="zh-CN" altLang="en-US" b="1"/>
              <a:t>第三部分：</a:t>
            </a:r>
            <a:r>
              <a:rPr lang="en-US" altLang="zh-CN" b="1">
                <a:solidFill>
                  <a:schemeClr val="tx1"/>
                </a:solidFill>
              </a:rPr>
              <a:t>流水线处理机及其设计-2</a:t>
            </a:r>
            <a:endParaRPr lang="en-US" altLang="zh-CN" b="1">
              <a:solidFill>
                <a:schemeClr val="tx1"/>
              </a:solidFill>
            </a:endParaRPr>
          </a:p>
          <a:p>
            <a:r>
              <a:rPr lang="zh-CN" altLang="en-US" b="1">
                <a:solidFill>
                  <a:schemeClr val="tx1"/>
                </a:solidFill>
              </a:rPr>
              <a:t>第四部分：</a:t>
            </a:r>
            <a:r>
              <a:rPr lang="en-US" altLang="zh-CN" b="1">
                <a:solidFill>
                  <a:schemeClr val="tx1"/>
                </a:solidFill>
              </a:rPr>
              <a:t>附录A-流水线异常与浮点流水线</a:t>
            </a:r>
            <a:endParaRPr lang="en-US" altLang="zh-CN" b="1">
              <a:solidFill>
                <a:schemeClr val="tx1"/>
              </a:solidFill>
            </a:endParaRPr>
          </a:p>
        </p:txBody>
      </p:sp>
      <p:sp>
        <p:nvSpPr>
          <p:cNvPr id="4" name="灯片编号占位符 3"/>
          <p:cNvSpPr>
            <a:spLocks noGrp="1"/>
          </p:cNvSpPr>
          <p:nvPr>
            <p:ph type="sldNum" sz="quarter" idx="12"/>
          </p:nvPr>
        </p:nvSpPr>
        <p:spPr/>
        <p:txBody>
          <a:bodyPr/>
          <a:p>
            <a:fld id="{0C913308-F349-4B6D-A68A-DD1791B4A57B}"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descr="Rectangle: Click to edit Master text styles&#10;Second level&#10;Third level&#10;Fourth level&#10;Fifth level"/>
          <p:cNvSpPr>
            <a:spLocks noGrp="1" noChangeArrowheads="1"/>
          </p:cNvSpPr>
          <p:nvPr>
            <p:ph idx="1"/>
          </p:nvPr>
        </p:nvSpPr>
        <p:spPr>
          <a:xfrm>
            <a:off x="35496" y="980728"/>
            <a:ext cx="6553200" cy="647700"/>
          </a:xfrm>
        </p:spPr>
        <p:txBody>
          <a:bodyPr/>
          <a:lstStyle/>
          <a:p>
            <a:pPr marL="1085850" lvl="1" indent="-457200"/>
            <a:r>
              <a:rPr lang="zh-CN" altLang="en-US" sz="2800" smtClean="0">
                <a:latin typeface="黑体" panose="02010609060101010101" pitchFamily="2" charset="-122"/>
              </a:rPr>
              <a:t>最大吞吐率与实际吞吐率的关系 </a:t>
            </a:r>
            <a:endParaRPr lang="zh-CN" altLang="en-US" sz="2800" smtClean="0">
              <a:latin typeface="黑体" panose="02010609060101010101" pitchFamily="2" charset="-122"/>
            </a:endParaRPr>
          </a:p>
        </p:txBody>
      </p:sp>
      <p:sp>
        <p:nvSpPr>
          <p:cNvPr id="3891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69E081DC-6A4E-4B3F-92C0-7CB747CAC2BB}" type="slidenum">
              <a:rPr lang="en-US" altLang="zh-CN" sz="1400">
                <a:solidFill>
                  <a:srgbClr val="FFFFFF"/>
                </a:solidFill>
              </a:rPr>
            </a:fld>
            <a:endParaRPr lang="en-US" altLang="zh-CN" sz="1400">
              <a:solidFill>
                <a:srgbClr val="FFFFFF"/>
              </a:solidFill>
            </a:endParaRPr>
          </a:p>
        </p:txBody>
      </p:sp>
      <p:graphicFrame>
        <p:nvGraphicFramePr>
          <p:cNvPr id="38916" name="Object 5"/>
          <p:cNvGraphicFramePr>
            <a:graphicFrameLocks noChangeAspect="1"/>
          </p:cNvGraphicFramePr>
          <p:nvPr/>
        </p:nvGraphicFramePr>
        <p:xfrm>
          <a:off x="2987452" y="1772816"/>
          <a:ext cx="3024187" cy="985838"/>
        </p:xfrm>
        <a:graphic>
          <a:graphicData uri="http://schemas.openxmlformats.org/presentationml/2006/ole">
            <mc:AlternateContent xmlns:mc="http://schemas.openxmlformats.org/markup-compatibility/2006">
              <mc:Choice xmlns:v="urn:schemas-microsoft-com:vml" Requires="v">
                <p:oleObj spid="_x0000_s11283" name="公式" r:id="rId1" imgW="1130300" imgH="368300" progId="Equation.3">
                  <p:embed/>
                </p:oleObj>
              </mc:Choice>
              <mc:Fallback>
                <p:oleObj name="公式" r:id="rId1" imgW="1130300" imgH="368300" progId="Equation.3">
                  <p:embed/>
                  <p:pic>
                    <p:nvPicPr>
                      <p:cNvPr id="0" name="图片 112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452" y="1772816"/>
                        <a:ext cx="3024187" cy="985838"/>
                      </a:xfrm>
                      <a:prstGeom prst="rect">
                        <a:avLst/>
                      </a:prstGeom>
                      <a:solidFill>
                        <a:schemeClr val="bg1"/>
                      </a:solidFill>
                      <a:ln>
                        <a:noFill/>
                      </a:ln>
                    </p:spPr>
                  </p:pic>
                </p:oleObj>
              </mc:Fallback>
            </mc:AlternateContent>
          </a:graphicData>
        </a:graphic>
      </p:graphicFrame>
      <p:sp>
        <p:nvSpPr>
          <p:cNvPr id="38917" name="Rectangle 6" descr="Rectangle: Click to edit Master text styles&#10;Second level&#10;Third level&#10;Fourth level&#10;Fifth level"/>
          <p:cNvSpPr>
            <a:spLocks noChangeArrowheads="1"/>
          </p:cNvSpPr>
          <p:nvPr/>
        </p:nvSpPr>
        <p:spPr bwMode="auto">
          <a:xfrm>
            <a:off x="323850" y="3068960"/>
            <a:ext cx="8569325"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800100" indent="-4572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spcBef>
                <a:spcPct val="20000"/>
              </a:spcBef>
              <a:buClr>
                <a:schemeClr val="accent1"/>
              </a:buClr>
              <a:buSzPct val="60000"/>
              <a:buFont typeface="Wingdings" panose="05000000000000000000" pitchFamily="2" charset="2"/>
              <a:buChar char="l"/>
            </a:pPr>
            <a:r>
              <a:rPr lang="zh-CN" altLang="en-US" sz="2800" dirty="0">
                <a:latin typeface="华文中宋" panose="02010600040101010101" pitchFamily="2" charset="-122"/>
                <a:ea typeface="华文中宋" panose="02010600040101010101" pitchFamily="2" charset="-122"/>
              </a:rPr>
              <a:t>流水线的实际吞吐率小于最大吞吐率，它除了与每个段的时间有关外，还与流水线的段数</a:t>
            </a:r>
            <a:r>
              <a:rPr lang="en-US" altLang="zh-CN" sz="2800" i="1" dirty="0">
                <a:solidFill>
                  <a:schemeClr val="tx2"/>
                </a:solidFill>
                <a:latin typeface="华文中宋" panose="02010600040101010101" pitchFamily="2" charset="-122"/>
                <a:ea typeface="华文中宋" panose="02010600040101010101" pitchFamily="2" charset="-122"/>
              </a:rPr>
              <a:t>k</a:t>
            </a:r>
            <a:r>
              <a:rPr lang="zh-CN" altLang="en-US" sz="2800" dirty="0">
                <a:latin typeface="华文中宋" panose="02010600040101010101" pitchFamily="2" charset="-122"/>
                <a:ea typeface="华文中宋" panose="02010600040101010101" pitchFamily="2" charset="-122"/>
              </a:rPr>
              <a:t>以及输入到流水线中的任务数</a:t>
            </a:r>
            <a:r>
              <a:rPr lang="en-US" altLang="zh-CN" sz="2800" i="1" dirty="0">
                <a:solidFill>
                  <a:schemeClr val="tx2"/>
                </a:solidFill>
                <a:latin typeface="华文中宋" panose="02010600040101010101" pitchFamily="2" charset="-122"/>
                <a:ea typeface="华文中宋" panose="02010600040101010101" pitchFamily="2" charset="-122"/>
              </a:rPr>
              <a:t>n</a:t>
            </a:r>
            <a:r>
              <a:rPr lang="zh-CN" altLang="en-US" sz="2800" dirty="0">
                <a:latin typeface="华文中宋" panose="02010600040101010101" pitchFamily="2" charset="-122"/>
                <a:ea typeface="华文中宋" panose="02010600040101010101" pitchFamily="2" charset="-122"/>
              </a:rPr>
              <a:t>有关。</a:t>
            </a:r>
            <a:endParaRPr lang="zh-CN" altLang="en-US" sz="2800" dirty="0">
              <a:latin typeface="华文中宋" panose="02010600040101010101" pitchFamily="2" charset="-122"/>
              <a:ea typeface="华文中宋" panose="02010600040101010101" pitchFamily="2" charset="-122"/>
            </a:endParaRPr>
          </a:p>
          <a:p>
            <a:pPr algn="l" eaLnBrk="1" hangingPunct="1">
              <a:lnSpc>
                <a:spcPct val="140000"/>
              </a:lnSpc>
              <a:spcBef>
                <a:spcPct val="20000"/>
              </a:spcBef>
              <a:buClr>
                <a:schemeClr val="accent1"/>
              </a:buClr>
              <a:buSzPct val="60000"/>
              <a:buFont typeface="Wingdings" panose="05000000000000000000" pitchFamily="2" charset="2"/>
              <a:buChar char="l"/>
            </a:pPr>
            <a:r>
              <a:rPr lang="zh-CN" altLang="en-US" sz="2800" dirty="0">
                <a:latin typeface="华文中宋" panose="02010600040101010101" pitchFamily="2" charset="-122"/>
                <a:ea typeface="华文中宋" panose="02010600040101010101" pitchFamily="2" charset="-122"/>
              </a:rPr>
              <a:t>只有当</a:t>
            </a:r>
            <a:r>
              <a:rPr lang="en-US" altLang="zh-CN" sz="2800" i="1" dirty="0">
                <a:solidFill>
                  <a:srgbClr val="FF0000"/>
                </a:solidFill>
                <a:latin typeface="华文中宋" panose="02010600040101010101" pitchFamily="2" charset="-122"/>
                <a:ea typeface="华文中宋" panose="02010600040101010101" pitchFamily="2" charset="-122"/>
              </a:rPr>
              <a:t>n</a:t>
            </a:r>
            <a:r>
              <a:rPr lang="en-US" altLang="zh-CN" sz="2800" dirty="0">
                <a:solidFill>
                  <a:srgbClr val="FF0000"/>
                </a:solidFill>
                <a:latin typeface="华文中宋" panose="02010600040101010101" pitchFamily="2" charset="-122"/>
                <a:ea typeface="华文中宋" panose="02010600040101010101" pitchFamily="2" charset="-122"/>
              </a:rPr>
              <a:t>&gt;&gt;</a:t>
            </a:r>
            <a:r>
              <a:rPr lang="en-US" altLang="zh-CN" sz="2800" i="1" dirty="0">
                <a:solidFill>
                  <a:srgbClr val="FF0000"/>
                </a:solidFill>
                <a:latin typeface="华文中宋" panose="02010600040101010101" pitchFamily="2" charset="-122"/>
                <a:ea typeface="华文中宋" panose="02010600040101010101" pitchFamily="2" charset="-122"/>
              </a:rPr>
              <a:t>k </a:t>
            </a:r>
            <a:r>
              <a:rPr lang="zh-CN" altLang="en-US" sz="2800" dirty="0">
                <a:latin typeface="华文中宋" panose="02010600040101010101" pitchFamily="2" charset="-122"/>
                <a:ea typeface="华文中宋" panose="02010600040101010101" pitchFamily="2" charset="-122"/>
              </a:rPr>
              <a:t>时，才有</a:t>
            </a:r>
            <a:r>
              <a:rPr lang="en-US" altLang="zh-CN" sz="2800" dirty="0" err="1">
                <a:solidFill>
                  <a:srgbClr val="FF0000"/>
                </a:solidFill>
                <a:latin typeface="华文中宋" panose="02010600040101010101" pitchFamily="2" charset="-122"/>
                <a:ea typeface="华文中宋" panose="02010600040101010101" pitchFamily="2" charset="-122"/>
              </a:rPr>
              <a:t>TP≈TP</a:t>
            </a:r>
            <a:r>
              <a:rPr lang="en-US" altLang="zh-CN" sz="2800" baseline="-25000" dirty="0" err="1">
                <a:solidFill>
                  <a:srgbClr val="FF0000"/>
                </a:solidFill>
                <a:latin typeface="华文中宋" panose="02010600040101010101" pitchFamily="2" charset="-122"/>
                <a:ea typeface="华文中宋" panose="02010600040101010101" pitchFamily="2" charset="-122"/>
              </a:rPr>
              <a:t>max</a:t>
            </a:r>
            <a:r>
              <a:rPr lang="zh-CN" altLang="en-US" sz="2800" dirty="0">
                <a:solidFill>
                  <a:srgbClr val="D60093"/>
                </a:solidFill>
                <a:latin typeface="华文中宋" panose="02010600040101010101" pitchFamily="2" charset="-122"/>
                <a:ea typeface="华文中宋" panose="02010600040101010101" pitchFamily="2" charset="-122"/>
              </a:rPr>
              <a:t>。</a:t>
            </a:r>
            <a:r>
              <a:rPr lang="zh-CN" altLang="en-US" sz="2800" dirty="0">
                <a:solidFill>
                  <a:srgbClr val="E24C05"/>
                </a:solidFill>
                <a:latin typeface="华文中宋" panose="02010600040101010101" pitchFamily="2" charset="-122"/>
                <a:ea typeface="华文中宋" panose="02010600040101010101" pitchFamily="2" charset="-122"/>
              </a:rPr>
              <a:t> </a:t>
            </a:r>
            <a:endParaRPr lang="zh-CN" altLang="en-US" sz="2800" dirty="0">
              <a:solidFill>
                <a:srgbClr val="E24C05"/>
              </a:solidFill>
              <a:latin typeface="华文中宋" panose="02010600040101010101" pitchFamily="2" charset="-122"/>
              <a:ea typeface="华文中宋" panose="02010600040101010101" pitchFamily="2" charset="-122"/>
            </a:endParaRPr>
          </a:p>
        </p:txBody>
      </p:sp>
      <p:sp>
        <p:nvSpPr>
          <p:cNvPr id="7" name="Title 8"/>
          <p:cNvSpPr txBox="1"/>
          <p:nvPr/>
        </p:nvSpPr>
        <p:spPr>
          <a:xfrm>
            <a:off x="417452"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9BED8EF9-166D-492F-8D65-96AB550B138F}" type="slidenum">
              <a:rPr lang="en-US" altLang="zh-CN" sz="1400">
                <a:solidFill>
                  <a:srgbClr val="FFFFFF"/>
                </a:solidFill>
              </a:rPr>
            </a:fld>
            <a:endParaRPr lang="en-US" altLang="zh-CN" sz="1400">
              <a:solidFill>
                <a:srgbClr val="FFFFFF"/>
              </a:solidFill>
            </a:endParaRPr>
          </a:p>
        </p:txBody>
      </p:sp>
      <p:pic>
        <p:nvPicPr>
          <p:cNvPr id="399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2380" y="4364990"/>
            <a:ext cx="6899275" cy="2448560"/>
          </a:xfrm>
          <a:prstGeom prst="rect">
            <a:avLst/>
          </a:prstGeom>
          <a:solidFill>
            <a:schemeClr val="bg1"/>
          </a:solidFill>
          <a:ln>
            <a:noFill/>
          </a:ln>
        </p:spPr>
      </p:pic>
      <p:pic>
        <p:nvPicPr>
          <p:cNvPr id="399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907" y="3429000"/>
            <a:ext cx="6613525" cy="74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39938" name="Rectangle 4" descr="Rectangle: Click to edit Master text styles&#10;Second level&#10;Third level&#10;Fourth level&#10;Fifth level"/>
          <p:cNvSpPr>
            <a:spLocks noGrp="1" noChangeArrowheads="1"/>
          </p:cNvSpPr>
          <p:nvPr>
            <p:ph idx="1"/>
          </p:nvPr>
        </p:nvSpPr>
        <p:spPr>
          <a:xfrm>
            <a:off x="539750" y="836737"/>
            <a:ext cx="8135938" cy="2808287"/>
          </a:xfrm>
        </p:spPr>
        <p:txBody>
          <a:bodyPr/>
          <a:lstStyle/>
          <a:p>
            <a:pPr marL="457200" indent="-457200">
              <a:buFont typeface="Wingdings" panose="05000000000000000000" pitchFamily="2" charset="2"/>
              <a:buNone/>
            </a:pPr>
            <a:r>
              <a:rPr lang="zh-CN" altLang="en-US" sz="2800" dirty="0" smtClean="0">
                <a:latin typeface="黑体" panose="02010609060101010101" pitchFamily="2" charset="-122"/>
              </a:rPr>
              <a:t>（</a:t>
            </a:r>
            <a:r>
              <a:rPr lang="en-US" altLang="zh-CN" sz="2800" dirty="0" smtClean="0">
                <a:latin typeface="黑体" panose="02010609060101010101" pitchFamily="2" charset="-122"/>
              </a:rPr>
              <a:t>2</a:t>
            </a:r>
            <a:r>
              <a:rPr lang="zh-CN" altLang="en-US" sz="2800" dirty="0" smtClean="0">
                <a:latin typeface="黑体" panose="02010609060101010101" pitchFamily="2" charset="-122"/>
              </a:rPr>
              <a:t>）各段时间不完全相等的流水线 </a:t>
            </a:r>
            <a:endParaRPr lang="zh-CN" altLang="en-US" sz="2800" dirty="0" smtClean="0">
              <a:latin typeface="黑体" panose="02010609060101010101" pitchFamily="2" charset="-122"/>
            </a:endParaRPr>
          </a:p>
          <a:p>
            <a:pPr marL="1085850" lvl="1" indent="-457200"/>
            <a:r>
              <a:rPr lang="zh-CN" altLang="en-US" sz="2400" dirty="0" smtClean="0">
                <a:latin typeface="黑体" panose="02010609060101010101" pitchFamily="2" charset="-122"/>
              </a:rPr>
              <a:t>一个各段时间不等的流水线及其时空图</a:t>
            </a:r>
            <a:endParaRPr lang="zh-CN" altLang="en-US" sz="2400" dirty="0" smtClean="0">
              <a:latin typeface="黑体" panose="02010609060101010101" pitchFamily="2" charset="-122"/>
            </a:endParaRPr>
          </a:p>
          <a:p>
            <a:pPr marL="1714500" lvl="2" indent="-457200"/>
            <a:r>
              <a:rPr lang="zh-CN" altLang="en-US" sz="2400" dirty="0" smtClean="0">
                <a:latin typeface="黑体" panose="02010609060101010101" pitchFamily="2" charset="-122"/>
              </a:rPr>
              <a:t>一条</a:t>
            </a:r>
            <a:r>
              <a:rPr lang="en-US" altLang="zh-CN" sz="2400" dirty="0" smtClean="0">
                <a:latin typeface="黑体" panose="02010609060101010101" pitchFamily="2" charset="-122"/>
              </a:rPr>
              <a:t>4</a:t>
            </a:r>
            <a:r>
              <a:rPr lang="zh-CN" altLang="en-US" sz="2400" dirty="0" smtClean="0">
                <a:latin typeface="黑体" panose="02010609060101010101" pitchFamily="2" charset="-122"/>
              </a:rPr>
              <a:t>段的流水线</a:t>
            </a:r>
            <a:endParaRPr lang="zh-CN" altLang="en-US" sz="2400" dirty="0" smtClean="0">
              <a:latin typeface="黑体" panose="02010609060101010101" pitchFamily="2" charset="-122"/>
            </a:endParaRPr>
          </a:p>
          <a:p>
            <a:pPr marL="1714500" lvl="2" indent="-457200"/>
            <a:r>
              <a:rPr lang="en-US" altLang="zh-CN" sz="2400" dirty="0" smtClean="0">
                <a:latin typeface="黑体" panose="02010609060101010101" pitchFamily="2" charset="-122"/>
              </a:rPr>
              <a:t>S1</a:t>
            </a:r>
            <a:r>
              <a:rPr lang="zh-CN" altLang="en-US" sz="2400" dirty="0" smtClean="0">
                <a:latin typeface="黑体" panose="02010609060101010101" pitchFamily="2" charset="-122"/>
              </a:rPr>
              <a:t>，</a:t>
            </a:r>
            <a:r>
              <a:rPr lang="en-US" altLang="zh-CN" sz="2400" dirty="0" smtClean="0">
                <a:latin typeface="黑体" panose="02010609060101010101" pitchFamily="2" charset="-122"/>
              </a:rPr>
              <a:t>S3</a:t>
            </a:r>
            <a:r>
              <a:rPr lang="zh-CN" altLang="en-US" sz="2400" dirty="0" smtClean="0">
                <a:latin typeface="黑体" panose="02010609060101010101" pitchFamily="2" charset="-122"/>
              </a:rPr>
              <a:t>，</a:t>
            </a:r>
            <a:r>
              <a:rPr lang="en-US" altLang="zh-CN" sz="2400" dirty="0" smtClean="0">
                <a:latin typeface="黑体" panose="02010609060101010101" pitchFamily="2" charset="-122"/>
              </a:rPr>
              <a:t>S4</a:t>
            </a:r>
            <a:r>
              <a:rPr lang="zh-CN" altLang="en-US" sz="2400" dirty="0" smtClean="0">
                <a:latin typeface="黑体" panose="02010609060101010101" pitchFamily="2" charset="-122"/>
              </a:rPr>
              <a:t>各段的时间：</a:t>
            </a:r>
            <a:r>
              <a:rPr lang="en-US" altLang="zh-CN" sz="2400" dirty="0" err="1" smtClean="0">
                <a:latin typeface="黑体" panose="02010609060101010101" pitchFamily="2" charset="-122"/>
              </a:rPr>
              <a:t>Δ</a:t>
            </a:r>
            <a:r>
              <a:rPr lang="en-US" altLang="zh-CN" sz="2400" i="1" dirty="0" err="1" smtClean="0">
                <a:latin typeface="黑体" panose="02010609060101010101" pitchFamily="2" charset="-122"/>
              </a:rPr>
              <a:t>t</a:t>
            </a:r>
            <a:endParaRPr lang="en-US" altLang="zh-CN" sz="2400" i="1" dirty="0" smtClean="0">
              <a:latin typeface="黑体" panose="02010609060101010101" pitchFamily="2" charset="-122"/>
            </a:endParaRPr>
          </a:p>
          <a:p>
            <a:pPr marL="1714500" lvl="2" indent="-457200"/>
            <a:r>
              <a:rPr lang="en-US" altLang="zh-CN" sz="2400" dirty="0" smtClean="0">
                <a:latin typeface="黑体" panose="02010609060101010101" pitchFamily="2" charset="-122"/>
              </a:rPr>
              <a:t>S2</a:t>
            </a:r>
            <a:r>
              <a:rPr lang="zh-CN" altLang="en-US" sz="2400" dirty="0" smtClean="0">
                <a:latin typeface="黑体" panose="02010609060101010101" pitchFamily="2" charset="-122"/>
              </a:rPr>
              <a:t>的时间：</a:t>
            </a:r>
            <a:r>
              <a:rPr lang="en-US" altLang="zh-CN" sz="2400" dirty="0" smtClean="0">
                <a:latin typeface="黑体" panose="02010609060101010101" pitchFamily="2" charset="-122"/>
              </a:rPr>
              <a:t>3Δ</a:t>
            </a:r>
            <a:r>
              <a:rPr lang="en-US" altLang="zh-CN" sz="2400" i="1" dirty="0" smtClean="0">
                <a:latin typeface="黑体" panose="02010609060101010101" pitchFamily="2" charset="-122"/>
              </a:rPr>
              <a:t>t</a:t>
            </a:r>
            <a:r>
              <a:rPr lang="en-US" altLang="zh-CN" sz="2400" dirty="0" smtClean="0">
                <a:latin typeface="黑体" panose="02010609060101010101" pitchFamily="2" charset="-122"/>
              </a:rPr>
              <a:t> </a:t>
            </a:r>
            <a:r>
              <a:rPr lang="zh-CN" altLang="en-US" sz="2400" dirty="0" smtClean="0">
                <a:latin typeface="黑体" panose="02010609060101010101" pitchFamily="2" charset="-122"/>
              </a:rPr>
              <a:t>（瓶颈段）</a:t>
            </a:r>
            <a:endParaRPr lang="zh-CN" altLang="en-US" sz="2400" dirty="0" smtClean="0">
              <a:latin typeface="黑体" panose="02010609060101010101" pitchFamily="2" charset="-122"/>
            </a:endParaRPr>
          </a:p>
          <a:p>
            <a:pPr marL="1085850" lvl="1" indent="-457200"/>
            <a:r>
              <a:rPr lang="zh-CN" altLang="en-US" sz="2400" dirty="0" smtClean="0">
                <a:latin typeface="黑体" panose="02010609060101010101" pitchFamily="2" charset="-122"/>
              </a:rPr>
              <a:t>流水线中这种时间最长的段称为流水线的瓶颈段。 </a:t>
            </a:r>
            <a:endParaRPr lang="zh-CN" altLang="en-US" sz="2400" dirty="0" smtClean="0">
              <a:latin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descr="Rectangle: Click to edit Master text styles&#10;Second level&#10;Third level&#10;Fourth level&#10;Fifth level"/>
          <p:cNvSpPr>
            <a:spLocks noGrp="1" noChangeArrowheads="1"/>
          </p:cNvSpPr>
          <p:nvPr>
            <p:ph idx="1"/>
          </p:nvPr>
        </p:nvSpPr>
        <p:spPr>
          <a:xfrm>
            <a:off x="395288" y="932284"/>
            <a:ext cx="8278812" cy="1128713"/>
          </a:xfrm>
        </p:spPr>
        <p:txBody>
          <a:bodyPr/>
          <a:lstStyle/>
          <a:p>
            <a:pPr marL="1085850" lvl="1" indent="-457200"/>
            <a:r>
              <a:rPr lang="zh-CN" altLang="en-US" sz="2800" dirty="0" smtClean="0">
                <a:latin typeface="黑体" panose="02010609060101010101" pitchFamily="2" charset="-122"/>
              </a:rPr>
              <a:t>各段时间不等的流水线的实际吞吐率：</a:t>
            </a:r>
            <a:endParaRPr lang="zh-CN" altLang="en-US" sz="2800" dirty="0" smtClean="0">
              <a:latin typeface="黑体" panose="02010609060101010101" pitchFamily="2" charset="-122"/>
            </a:endParaRPr>
          </a:p>
          <a:p>
            <a:pPr marL="1714500" lvl="2" indent="-457200"/>
            <a:r>
              <a:rPr lang="zh-CN" altLang="en-US" sz="2800" dirty="0" smtClean="0">
                <a:ea typeface="+mj-ea"/>
              </a:rPr>
              <a:t>（ </a:t>
            </a:r>
            <a:r>
              <a:rPr lang="en-US" altLang="zh-CN" sz="2800" dirty="0" err="1" smtClean="0">
                <a:ea typeface="+mj-ea"/>
              </a:rPr>
              <a:t>Δ</a:t>
            </a:r>
            <a:r>
              <a:rPr lang="en-US" altLang="zh-CN" sz="2800" i="1" dirty="0" err="1" smtClean="0">
                <a:ea typeface="+mj-ea"/>
              </a:rPr>
              <a:t>ti</a:t>
            </a:r>
            <a:r>
              <a:rPr lang="zh-CN" altLang="en-US" sz="2800" dirty="0" smtClean="0">
                <a:ea typeface="+mj-ea"/>
              </a:rPr>
              <a:t>为第</a:t>
            </a:r>
            <a:r>
              <a:rPr lang="en-US" altLang="zh-CN" sz="2800" i="1" dirty="0" err="1" smtClean="0">
                <a:ea typeface="+mj-ea"/>
              </a:rPr>
              <a:t>i</a:t>
            </a:r>
            <a:r>
              <a:rPr lang="zh-CN" altLang="en-US" sz="2800" dirty="0" smtClean="0">
                <a:ea typeface="+mj-ea"/>
              </a:rPr>
              <a:t>段的时间，共有</a:t>
            </a:r>
            <a:r>
              <a:rPr lang="en-US" altLang="zh-CN" sz="2800" i="1" dirty="0" smtClean="0">
                <a:ea typeface="+mj-ea"/>
              </a:rPr>
              <a:t>k</a:t>
            </a:r>
            <a:r>
              <a:rPr lang="zh-CN" altLang="en-US" sz="2800" dirty="0" smtClean="0">
                <a:ea typeface="+mj-ea"/>
              </a:rPr>
              <a:t>个段 ）</a:t>
            </a:r>
            <a:endParaRPr lang="zh-CN" altLang="en-US" sz="2800" dirty="0" smtClean="0">
              <a:ea typeface="+mj-ea"/>
            </a:endParaRPr>
          </a:p>
        </p:txBody>
      </p:sp>
      <p:sp>
        <p:nvSpPr>
          <p:cNvPr id="4096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BE7C5767-57C0-4C5D-9CEC-9637953DAAAB}" type="slidenum">
              <a:rPr lang="en-US" altLang="zh-CN" sz="1400">
                <a:solidFill>
                  <a:srgbClr val="FFFFFF"/>
                </a:solidFill>
              </a:rPr>
            </a:fld>
            <a:endParaRPr lang="en-US" altLang="zh-CN" sz="1400">
              <a:solidFill>
                <a:srgbClr val="FFFFFF"/>
              </a:solidFill>
            </a:endParaRPr>
          </a:p>
        </p:txBody>
      </p:sp>
      <p:graphicFrame>
        <p:nvGraphicFramePr>
          <p:cNvPr id="40964" name="Object 5"/>
          <p:cNvGraphicFramePr>
            <a:graphicFrameLocks noChangeAspect="1"/>
          </p:cNvGraphicFramePr>
          <p:nvPr/>
        </p:nvGraphicFramePr>
        <p:xfrm>
          <a:off x="1763713" y="2421359"/>
          <a:ext cx="5473700" cy="1439863"/>
        </p:xfrm>
        <a:graphic>
          <a:graphicData uri="http://schemas.openxmlformats.org/presentationml/2006/ole">
            <mc:AlternateContent xmlns:mc="http://schemas.openxmlformats.org/markup-compatibility/2006">
              <mc:Choice xmlns:v="urn:schemas-microsoft-com:vml" Requires="v">
                <p:oleObj spid="_x0000_s12324" name="公式" r:id="rId1" imgW="2374900" imgH="609600" progId="Equation.3">
                  <p:embed/>
                </p:oleObj>
              </mc:Choice>
              <mc:Fallback>
                <p:oleObj name="公式" r:id="rId1" imgW="2374900" imgH="609600" progId="Equation.3">
                  <p:embed/>
                  <p:pic>
                    <p:nvPicPr>
                      <p:cNvPr id="0" name="图片 123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421359"/>
                        <a:ext cx="5473700" cy="1439863"/>
                      </a:xfrm>
                      <a:prstGeom prst="rect">
                        <a:avLst/>
                      </a:prstGeom>
                      <a:solidFill>
                        <a:schemeClr val="bg1"/>
                      </a:solidFill>
                      <a:ln>
                        <a:noFill/>
                      </a:ln>
                    </p:spPr>
                  </p:pic>
                </p:oleObj>
              </mc:Fallback>
            </mc:AlternateContent>
          </a:graphicData>
        </a:graphic>
      </p:graphicFrame>
      <p:sp>
        <p:nvSpPr>
          <p:cNvPr id="40965" name="Rectangle 6" descr="Rectangle: Click to edit Master text styles&#10;Second level&#10;Third level&#10;Fourth level&#10;Fifth level"/>
          <p:cNvSpPr>
            <a:spLocks noChangeArrowheads="1"/>
          </p:cNvSpPr>
          <p:nvPr/>
        </p:nvSpPr>
        <p:spPr bwMode="auto">
          <a:xfrm>
            <a:off x="323850" y="4316834"/>
            <a:ext cx="5183188"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1085850" indent="-457200">
              <a:defRPr kumimoji="1" sz="2400">
                <a:solidFill>
                  <a:schemeClr val="tx1"/>
                </a:solidFill>
                <a:latin typeface="Times New Roman" panose="02020603050405020304" pitchFamily="18" charset="0"/>
                <a:ea typeface="黑体" panose="02010609060101010101" pitchFamily="2" charset="-122"/>
              </a:defRPr>
            </a:lvl2pPr>
            <a:lvl3pPr marL="1714500" indent="-4572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lvl="1" algn="l" eaLnBrk="1" hangingPunct="1">
              <a:spcBef>
                <a:spcPct val="20000"/>
              </a:spcBef>
              <a:buClr>
                <a:schemeClr val="tx1"/>
              </a:buClr>
              <a:buSzPct val="90000"/>
              <a:buFontTx/>
              <a:buChar char="–"/>
            </a:pPr>
            <a:r>
              <a:rPr lang="zh-CN" altLang="en-US" sz="2800">
                <a:latin typeface="黑体" panose="02010609060101010101" pitchFamily="2" charset="-122"/>
              </a:rPr>
              <a:t>流水线的</a:t>
            </a:r>
            <a:r>
              <a:rPr lang="zh-CN" altLang="en-US" sz="2800">
                <a:solidFill>
                  <a:schemeClr val="tx2"/>
                </a:solidFill>
                <a:latin typeface="黑体" panose="02010609060101010101" pitchFamily="2" charset="-122"/>
              </a:rPr>
              <a:t>最大吞吐率</a:t>
            </a:r>
            <a:r>
              <a:rPr lang="zh-CN" altLang="en-US" sz="2800">
                <a:latin typeface="黑体" panose="02010609060101010101" pitchFamily="2" charset="-122"/>
              </a:rPr>
              <a:t>为</a:t>
            </a:r>
            <a:endParaRPr lang="zh-CN" altLang="en-US" sz="2800">
              <a:latin typeface="黑体" panose="02010609060101010101" pitchFamily="2" charset="-122"/>
            </a:endParaRPr>
          </a:p>
        </p:txBody>
      </p:sp>
      <p:graphicFrame>
        <p:nvGraphicFramePr>
          <p:cNvPr id="40966" name="Object 7"/>
          <p:cNvGraphicFramePr>
            <a:graphicFrameLocks noChangeAspect="1"/>
          </p:cNvGraphicFramePr>
          <p:nvPr/>
        </p:nvGraphicFramePr>
        <p:xfrm>
          <a:off x="2410619" y="5049292"/>
          <a:ext cx="4465637" cy="1116012"/>
        </p:xfrm>
        <a:graphic>
          <a:graphicData uri="http://schemas.openxmlformats.org/presentationml/2006/ole">
            <mc:AlternateContent xmlns:mc="http://schemas.openxmlformats.org/markup-compatibility/2006">
              <mc:Choice xmlns:v="urn:schemas-microsoft-com:vml" Requires="v">
                <p:oleObj spid="_x0000_s12325" name="公式" r:id="rId3" imgW="1637665" imgH="406400" progId="Equation.3">
                  <p:embed/>
                </p:oleObj>
              </mc:Choice>
              <mc:Fallback>
                <p:oleObj name="公式" r:id="rId3" imgW="1637665" imgH="406400" progId="Equation.3">
                  <p:embed/>
                  <p:pic>
                    <p:nvPicPr>
                      <p:cNvPr id="0" name="图片 123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619" y="5049292"/>
                        <a:ext cx="4465637" cy="1116012"/>
                      </a:xfrm>
                      <a:prstGeom prst="rect">
                        <a:avLst/>
                      </a:prstGeom>
                      <a:solidFill>
                        <a:schemeClr val="bg1"/>
                      </a:solidFill>
                      <a:ln>
                        <a:noFill/>
                      </a:ln>
                    </p:spPr>
                  </p:pic>
                </p:oleObj>
              </mc:Fallback>
            </mc:AlternateContent>
          </a:graphicData>
        </a:graphic>
      </p:graphicFrame>
      <p:sp>
        <p:nvSpPr>
          <p:cNvPr id="8"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descr="Rectangle: Click to edit Master text styles&#10;Second level&#10;Third level&#10;Fourth level&#10;Fifth level"/>
          <p:cNvSpPr>
            <a:spLocks noGrp="1" noChangeArrowheads="1"/>
          </p:cNvSpPr>
          <p:nvPr>
            <p:ph idx="1"/>
          </p:nvPr>
        </p:nvSpPr>
        <p:spPr>
          <a:xfrm>
            <a:off x="610815" y="980728"/>
            <a:ext cx="7921625" cy="2281237"/>
          </a:xfrm>
        </p:spPr>
        <p:txBody>
          <a:bodyPr rtlCol="0">
            <a:normAutofit fontScale="92500" lnSpcReduction="10000"/>
          </a:bodyPr>
          <a:lstStyle/>
          <a:p>
            <a:pPr marL="457200" indent="-457200" fontAlgn="auto">
              <a:spcAft>
                <a:spcPts val="0"/>
              </a:spcAft>
              <a:buFont typeface="Wingdings" panose="05000000000000000000" pitchFamily="2" charset="2"/>
              <a:buNone/>
              <a:defRPr/>
            </a:pPr>
            <a:r>
              <a:rPr lang="zh-CN" altLang="en-US" sz="2800" dirty="0" smtClean="0">
                <a:latin typeface="黑体" panose="02010609060101010101" pitchFamily="2" charset="-122"/>
              </a:rPr>
              <a:t>（</a:t>
            </a:r>
            <a:r>
              <a:rPr lang="en-US" altLang="zh-CN" sz="2800" dirty="0" smtClean="0">
                <a:latin typeface="黑体" panose="02010609060101010101" pitchFamily="2" charset="-122"/>
              </a:rPr>
              <a:t>3</a:t>
            </a:r>
            <a:r>
              <a:rPr lang="zh-CN" altLang="en-US" sz="2800" dirty="0" smtClean="0">
                <a:latin typeface="黑体" panose="02010609060101010101" pitchFamily="2" charset="-122"/>
              </a:rPr>
              <a:t>）解决流水线瓶颈问题的常用方法       </a:t>
            </a:r>
            <a:endParaRPr lang="zh-CN" altLang="en-US" sz="2800" dirty="0" smtClean="0">
              <a:latin typeface="黑体" panose="02010609060101010101" pitchFamily="2" charset="-122"/>
            </a:endParaRPr>
          </a:p>
          <a:p>
            <a:pPr marL="1085850" lvl="1" indent="-457200" fontAlgn="auto">
              <a:spcBef>
                <a:spcPts val="1200"/>
              </a:spcBef>
              <a:spcAft>
                <a:spcPts val="600"/>
              </a:spcAft>
              <a:buFontTx/>
              <a:buNone/>
              <a:defRPr/>
            </a:pPr>
            <a:r>
              <a:rPr lang="en-US" altLang="zh-CN" sz="2800" dirty="0" smtClean="0">
                <a:latin typeface="黑体" panose="02010609060101010101" pitchFamily="2" charset="-122"/>
              </a:rPr>
              <a:t>1</a:t>
            </a:r>
            <a:r>
              <a:rPr lang="zh-CN" altLang="en-US" sz="2800" dirty="0" smtClean="0">
                <a:latin typeface="黑体" panose="02010609060101010101" pitchFamily="2" charset="-122"/>
              </a:rPr>
              <a:t>）细分瓶颈段：</a:t>
            </a:r>
            <a:endParaRPr lang="zh-CN" altLang="en-US" sz="2800" dirty="0" smtClean="0">
              <a:latin typeface="黑体" panose="02010609060101010101" pitchFamily="2" charset="-122"/>
            </a:endParaRPr>
          </a:p>
          <a:p>
            <a:pPr marL="1714500" lvl="2" indent="-457200" fontAlgn="auto">
              <a:spcAft>
                <a:spcPts val="0"/>
              </a:spcAft>
              <a:buFont typeface="Arial" panose="020B0604020202020204" pitchFamily="34" charset="0"/>
              <a:buChar char="•"/>
              <a:defRPr/>
            </a:pPr>
            <a:r>
              <a:rPr lang="zh-CN" altLang="en-US" sz="2800" dirty="0" smtClean="0">
                <a:latin typeface="黑体" panose="02010609060101010101" pitchFamily="2" charset="-122"/>
              </a:rPr>
              <a:t>例如：对前面的</a:t>
            </a:r>
            <a:r>
              <a:rPr lang="en-US" altLang="zh-CN" sz="2800" dirty="0" smtClean="0">
                <a:latin typeface="黑体" panose="02010609060101010101" pitchFamily="2" charset="-122"/>
              </a:rPr>
              <a:t>4</a:t>
            </a:r>
            <a:r>
              <a:rPr lang="zh-CN" altLang="en-US" sz="2800" dirty="0" smtClean="0">
                <a:latin typeface="黑体" panose="02010609060101010101" pitchFamily="2" charset="-122"/>
              </a:rPr>
              <a:t>段流水线</a:t>
            </a:r>
            <a:endParaRPr lang="zh-CN" altLang="en-US" sz="2800" dirty="0" smtClean="0">
              <a:latin typeface="黑体" panose="02010609060101010101" pitchFamily="2" charset="-122"/>
            </a:endParaRPr>
          </a:p>
          <a:p>
            <a:pPr marL="1714500" lvl="2" indent="-457200" fontAlgn="auto">
              <a:spcAft>
                <a:spcPts val="0"/>
              </a:spcAft>
              <a:buFont typeface="Arial" panose="020B0604020202020204" pitchFamily="34" charset="0"/>
              <a:buChar char="•"/>
              <a:defRPr/>
            </a:pPr>
            <a:r>
              <a:rPr lang="zh-CN" altLang="en-US" sz="2800" dirty="0" smtClean="0">
                <a:latin typeface="黑体" panose="02010609060101010101" pitchFamily="2" charset="-122"/>
              </a:rPr>
              <a:t>把瓶颈段</a:t>
            </a:r>
            <a:r>
              <a:rPr lang="en-US" altLang="zh-CN" sz="2800" dirty="0" smtClean="0">
                <a:latin typeface="黑体" panose="02010609060101010101" pitchFamily="2" charset="-122"/>
              </a:rPr>
              <a:t>S3</a:t>
            </a:r>
            <a:r>
              <a:rPr lang="zh-CN" altLang="en-US" sz="2800" dirty="0" smtClean="0">
                <a:latin typeface="黑体" panose="02010609060101010101" pitchFamily="2" charset="-122"/>
              </a:rPr>
              <a:t>细分为</a:t>
            </a:r>
            <a:r>
              <a:rPr lang="en-US" altLang="zh-CN" sz="2800" dirty="0" smtClean="0">
                <a:latin typeface="黑体" panose="02010609060101010101" pitchFamily="2" charset="-122"/>
              </a:rPr>
              <a:t>3</a:t>
            </a:r>
            <a:r>
              <a:rPr lang="zh-CN" altLang="en-US" sz="2800" dirty="0" smtClean="0">
                <a:latin typeface="黑体" panose="02010609060101010101" pitchFamily="2" charset="-122"/>
              </a:rPr>
              <a:t>个子流水线段：</a:t>
            </a:r>
            <a:r>
              <a:rPr lang="en-US" altLang="zh-CN" sz="2800" dirty="0" smtClean="0">
                <a:latin typeface="黑体" panose="02010609060101010101" pitchFamily="2" charset="-122"/>
              </a:rPr>
              <a:t>S3a</a:t>
            </a:r>
            <a:r>
              <a:rPr lang="zh-CN" altLang="en-US" sz="2800" dirty="0" smtClean="0">
                <a:latin typeface="黑体" panose="02010609060101010101" pitchFamily="2" charset="-122"/>
              </a:rPr>
              <a:t>，</a:t>
            </a:r>
            <a:r>
              <a:rPr lang="en-US" altLang="zh-CN" sz="2800" dirty="0" smtClean="0">
                <a:latin typeface="黑体" panose="02010609060101010101" pitchFamily="2" charset="-122"/>
              </a:rPr>
              <a:t>S3b</a:t>
            </a:r>
            <a:r>
              <a:rPr lang="zh-CN" altLang="en-US" sz="2800" dirty="0" smtClean="0">
                <a:latin typeface="黑体" panose="02010609060101010101" pitchFamily="2" charset="-122"/>
              </a:rPr>
              <a:t>，</a:t>
            </a:r>
            <a:r>
              <a:rPr lang="en-US" altLang="zh-CN" sz="2800" dirty="0" smtClean="0">
                <a:latin typeface="黑体" panose="02010609060101010101" pitchFamily="2" charset="-122"/>
              </a:rPr>
              <a:t>S3c</a:t>
            </a:r>
            <a:endParaRPr lang="en-US" altLang="zh-CN" sz="2800" dirty="0" smtClean="0">
              <a:latin typeface="黑体" panose="02010609060101010101" pitchFamily="2" charset="-122"/>
            </a:endParaRPr>
          </a:p>
        </p:txBody>
      </p:sp>
      <p:sp>
        <p:nvSpPr>
          <p:cNvPr id="4198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BA40AA00-3613-4163-AB14-FC882B53C80A}" type="slidenum">
              <a:rPr lang="en-US" altLang="zh-CN" sz="1400">
                <a:solidFill>
                  <a:srgbClr val="FFFFFF"/>
                </a:solidFill>
              </a:rPr>
            </a:fld>
            <a:endParaRPr lang="en-US" altLang="zh-CN" sz="1400">
              <a:solidFill>
                <a:srgbClr val="FFFFFF"/>
              </a:solidFill>
            </a:endParaRPr>
          </a:p>
        </p:txBody>
      </p:sp>
      <p:graphicFrame>
        <p:nvGraphicFramePr>
          <p:cNvPr id="41988" name="Object 5"/>
          <p:cNvGraphicFramePr>
            <a:graphicFrameLocks noChangeAspect="1"/>
          </p:cNvGraphicFramePr>
          <p:nvPr/>
        </p:nvGraphicFramePr>
        <p:xfrm>
          <a:off x="0" y="3357563"/>
          <a:ext cx="9144000" cy="1727200"/>
        </p:xfrm>
        <a:graphic>
          <a:graphicData uri="http://schemas.openxmlformats.org/presentationml/2006/ole">
            <mc:AlternateContent xmlns:mc="http://schemas.openxmlformats.org/markup-compatibility/2006">
              <mc:Choice xmlns:v="urn:schemas-microsoft-com:vml" Requires="v">
                <p:oleObj spid="_x0000_s13346" name="图片" r:id="rId1" imgW="5048250" imgH="740410" progId="Word.Picture.8">
                  <p:embed/>
                </p:oleObj>
              </mc:Choice>
              <mc:Fallback>
                <p:oleObj name="图片" r:id="rId1" imgW="5048250" imgH="740410" progId="Word.Picture.8">
                  <p:embed/>
                  <p:pic>
                    <p:nvPicPr>
                      <p:cNvPr id="0" name="图片 133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57563"/>
                        <a:ext cx="9144000" cy="1727200"/>
                      </a:xfrm>
                      <a:prstGeom prst="rect">
                        <a:avLst/>
                      </a:prstGeom>
                      <a:solidFill>
                        <a:schemeClr val="bg1"/>
                      </a:solidFill>
                      <a:ln>
                        <a:noFill/>
                      </a:ln>
                    </p:spPr>
                  </p:pic>
                </p:oleObj>
              </mc:Fallback>
            </mc:AlternateContent>
          </a:graphicData>
        </a:graphic>
      </p:graphicFrame>
      <p:sp>
        <p:nvSpPr>
          <p:cNvPr id="41989" name="Text Box 6"/>
          <p:cNvSpPr txBox="1">
            <a:spLocks noChangeArrowheads="1"/>
          </p:cNvSpPr>
          <p:nvPr/>
        </p:nvSpPr>
        <p:spPr bwMode="auto">
          <a:xfrm>
            <a:off x="684213" y="5497513"/>
            <a:ext cx="48244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50000"/>
              </a:spcBef>
            </a:pPr>
            <a:r>
              <a:rPr lang="zh-CN" altLang="en-US" sz="2800" dirty="0">
                <a:latin typeface="黑体" panose="02010609060101010101" pitchFamily="2" charset="-122"/>
              </a:rPr>
              <a:t>改进后的流水线的吞吐率 ：</a:t>
            </a:r>
            <a:endParaRPr lang="zh-CN" altLang="en-US" sz="2800" dirty="0">
              <a:latin typeface="黑体" panose="02010609060101010101" pitchFamily="2" charset="-122"/>
            </a:endParaRPr>
          </a:p>
        </p:txBody>
      </p:sp>
      <p:graphicFrame>
        <p:nvGraphicFramePr>
          <p:cNvPr id="41990" name="Object 7"/>
          <p:cNvGraphicFramePr>
            <a:graphicFrameLocks noChangeAspect="1"/>
          </p:cNvGraphicFramePr>
          <p:nvPr/>
        </p:nvGraphicFramePr>
        <p:xfrm>
          <a:off x="5507038" y="5300663"/>
          <a:ext cx="1657350" cy="941387"/>
        </p:xfrm>
        <a:graphic>
          <a:graphicData uri="http://schemas.openxmlformats.org/presentationml/2006/ole">
            <mc:AlternateContent xmlns:mc="http://schemas.openxmlformats.org/markup-compatibility/2006">
              <mc:Choice xmlns:v="urn:schemas-microsoft-com:vml" Requires="v">
                <p:oleObj spid="_x0000_s13347" name="公式" r:id="rId3" imgW="647700" imgH="368300" progId="Equation.3">
                  <p:embed/>
                </p:oleObj>
              </mc:Choice>
              <mc:Fallback>
                <p:oleObj name="公式" r:id="rId3" imgW="647700" imgH="368300" progId="Equation.3">
                  <p:embed/>
                  <p:pic>
                    <p:nvPicPr>
                      <p:cNvPr id="0" name="图片 133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5300663"/>
                        <a:ext cx="1657350" cy="941387"/>
                      </a:xfrm>
                      <a:prstGeom prst="rect">
                        <a:avLst/>
                      </a:prstGeom>
                      <a:solidFill>
                        <a:schemeClr val="bg1"/>
                      </a:solidFill>
                      <a:ln>
                        <a:noFill/>
                      </a:ln>
                    </p:spPr>
                  </p:pic>
                </p:oleObj>
              </mc:Fallback>
            </mc:AlternateContent>
          </a:graphicData>
        </a:graphic>
      </p:graphicFrame>
      <p:sp>
        <p:nvSpPr>
          <p:cNvPr id="8"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descr="Rectangle: Click to edit Master text styles&#10;Second level&#10;Third level&#10;Fourth level&#10;Fifth level"/>
          <p:cNvSpPr>
            <a:spLocks noGrp="1" noChangeArrowheads="1"/>
          </p:cNvSpPr>
          <p:nvPr>
            <p:ph idx="1"/>
          </p:nvPr>
        </p:nvSpPr>
        <p:spPr>
          <a:xfrm>
            <a:off x="179512" y="980728"/>
            <a:ext cx="8208962" cy="3146425"/>
          </a:xfrm>
        </p:spPr>
        <p:txBody>
          <a:bodyPr rtlCol="0">
            <a:normAutofit/>
          </a:bodyPr>
          <a:lstStyle/>
          <a:p>
            <a:pPr marL="1085850" lvl="1" indent="-457200" fontAlgn="auto">
              <a:spcAft>
                <a:spcPts val="0"/>
              </a:spcAft>
              <a:buFontTx/>
              <a:buNone/>
              <a:defRPr/>
            </a:pPr>
            <a:r>
              <a:rPr lang="en-US" altLang="zh-CN" sz="2800" dirty="0" smtClean="0">
                <a:latin typeface="黑体" panose="02010609060101010101" pitchFamily="2" charset="-122"/>
              </a:rPr>
              <a:t>2)</a:t>
            </a:r>
            <a:r>
              <a:rPr lang="zh-CN" altLang="en-US" sz="2800" dirty="0" smtClean="0">
                <a:latin typeface="黑体" panose="02010609060101010101" pitchFamily="2" charset="-122"/>
              </a:rPr>
              <a:t>重复设置瓶颈段</a:t>
            </a:r>
            <a:endParaRPr lang="zh-CN" altLang="en-US" sz="2800" dirty="0" smtClean="0">
              <a:latin typeface="黑体" panose="02010609060101010101" pitchFamily="2" charset="-122"/>
            </a:endParaRPr>
          </a:p>
          <a:p>
            <a:pPr marL="1431925" lvl="1" indent="-457200" fontAlgn="auto">
              <a:spcAft>
                <a:spcPts val="0"/>
              </a:spcAft>
              <a:buFont typeface="Arial" panose="020B0604020202020204" pitchFamily="34" charset="0"/>
              <a:buChar char="•"/>
              <a:defRPr/>
            </a:pPr>
            <a:r>
              <a:rPr lang="zh-CN" altLang="en-US" sz="3000" dirty="0" smtClean="0">
                <a:latin typeface="黑体" panose="02010609060101010101" pitchFamily="2" charset="-122"/>
              </a:rPr>
              <a:t>缺点：控制逻辑比较复杂，所需的硬件增加了。</a:t>
            </a:r>
            <a:endParaRPr lang="zh-CN" altLang="en-US" sz="3000" dirty="0" smtClean="0">
              <a:latin typeface="黑体" panose="02010609060101010101" pitchFamily="2" charset="-122"/>
            </a:endParaRPr>
          </a:p>
          <a:p>
            <a:pPr marL="1714500" lvl="2" indent="-457200" fontAlgn="auto">
              <a:spcAft>
                <a:spcPts val="0"/>
              </a:spcAft>
              <a:buFont typeface="Wingdings" panose="05000000000000000000" pitchFamily="2" charset="2"/>
              <a:buNone/>
              <a:defRPr/>
            </a:pPr>
            <a:r>
              <a:rPr lang="zh-CN" altLang="en-US" sz="2800" dirty="0" smtClean="0">
                <a:latin typeface="黑体" panose="02010609060101010101" pitchFamily="2" charset="-122"/>
              </a:rPr>
              <a:t>例如：对前面的</a:t>
            </a:r>
            <a:r>
              <a:rPr lang="en-US" altLang="zh-CN" sz="2800" dirty="0" smtClean="0">
                <a:latin typeface="黑体" panose="02010609060101010101" pitchFamily="2" charset="-122"/>
              </a:rPr>
              <a:t>4</a:t>
            </a:r>
            <a:r>
              <a:rPr lang="zh-CN" altLang="en-US" sz="2800" dirty="0" smtClean="0">
                <a:latin typeface="黑体" panose="02010609060101010101" pitchFamily="2" charset="-122"/>
              </a:rPr>
              <a:t>段流水线</a:t>
            </a:r>
            <a:endParaRPr lang="zh-CN" altLang="en-US" sz="2800" dirty="0" smtClean="0">
              <a:latin typeface="黑体" panose="02010609060101010101" pitchFamily="2" charset="-122"/>
            </a:endParaRPr>
          </a:p>
          <a:p>
            <a:pPr marL="1714500" lvl="2" indent="-457200" fontAlgn="auto">
              <a:spcAft>
                <a:spcPts val="0"/>
              </a:spcAft>
              <a:buFont typeface="Wingdings" panose="05000000000000000000" pitchFamily="2" charset="2"/>
              <a:buNone/>
              <a:defRPr/>
            </a:pPr>
            <a:r>
              <a:rPr lang="zh-CN" altLang="en-US" sz="2800" dirty="0" smtClean="0">
                <a:latin typeface="黑体" panose="02010609060101010101" pitchFamily="2" charset="-122"/>
              </a:rPr>
              <a:t>重复设置瓶颈段</a:t>
            </a:r>
            <a:r>
              <a:rPr lang="en-US" altLang="zh-CN" sz="2800" dirty="0" smtClean="0">
                <a:latin typeface="黑体" panose="02010609060101010101" pitchFamily="2" charset="-122"/>
              </a:rPr>
              <a:t>S3</a:t>
            </a:r>
            <a:r>
              <a:rPr lang="zh-CN" altLang="en-US" sz="2800" dirty="0" smtClean="0">
                <a:latin typeface="黑体" panose="02010609060101010101" pitchFamily="2" charset="-122"/>
              </a:rPr>
              <a:t>：</a:t>
            </a:r>
            <a:r>
              <a:rPr lang="en-US" altLang="zh-CN" sz="2800" dirty="0" smtClean="0">
                <a:latin typeface="黑体" panose="02010609060101010101" pitchFamily="2" charset="-122"/>
              </a:rPr>
              <a:t>S3a</a:t>
            </a:r>
            <a:r>
              <a:rPr lang="zh-CN" altLang="en-US" sz="2800" dirty="0" smtClean="0">
                <a:latin typeface="黑体" panose="02010609060101010101" pitchFamily="2" charset="-122"/>
              </a:rPr>
              <a:t>，</a:t>
            </a:r>
            <a:r>
              <a:rPr lang="en-US" altLang="zh-CN" sz="2800" dirty="0" smtClean="0">
                <a:latin typeface="黑体" panose="02010609060101010101" pitchFamily="2" charset="-122"/>
              </a:rPr>
              <a:t>S3b</a:t>
            </a:r>
            <a:r>
              <a:rPr lang="zh-CN" altLang="en-US" sz="2800" dirty="0" smtClean="0">
                <a:latin typeface="黑体" panose="02010609060101010101" pitchFamily="2" charset="-122"/>
              </a:rPr>
              <a:t>，</a:t>
            </a:r>
            <a:r>
              <a:rPr lang="en-US" altLang="zh-CN" sz="2800" dirty="0" smtClean="0">
                <a:latin typeface="黑体" panose="02010609060101010101" pitchFamily="2" charset="-122"/>
              </a:rPr>
              <a:t>S3c</a:t>
            </a:r>
            <a:endParaRPr lang="en-US" altLang="zh-CN" sz="2800" dirty="0" smtClean="0">
              <a:latin typeface="黑体" panose="02010609060101010101" pitchFamily="2" charset="-122"/>
            </a:endParaRPr>
          </a:p>
          <a:p>
            <a:pPr marL="1714500" lvl="2" indent="-457200" fontAlgn="auto">
              <a:spcAft>
                <a:spcPts val="0"/>
              </a:spcAft>
              <a:buFont typeface="Wingdings" panose="05000000000000000000" pitchFamily="2" charset="2"/>
              <a:buNone/>
              <a:defRPr/>
            </a:pPr>
            <a:endParaRPr lang="en-US" altLang="zh-CN" dirty="0" smtClean="0">
              <a:latin typeface="黑体" panose="02010609060101010101" pitchFamily="2" charset="-122"/>
            </a:endParaRPr>
          </a:p>
        </p:txBody>
      </p:sp>
      <p:sp>
        <p:nvSpPr>
          <p:cNvPr id="4301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F487B38F-C5F9-4624-8349-2C195550FD4B}" type="slidenum">
              <a:rPr lang="en-US" altLang="zh-CN" sz="1400">
                <a:solidFill>
                  <a:srgbClr val="FFFFFF"/>
                </a:solidFill>
              </a:rPr>
            </a:fld>
            <a:endParaRPr lang="en-US" altLang="zh-CN" sz="1400">
              <a:solidFill>
                <a:srgbClr val="FFFFFF"/>
              </a:solidFill>
            </a:endParaRPr>
          </a:p>
        </p:txBody>
      </p:sp>
      <p:graphicFrame>
        <p:nvGraphicFramePr>
          <p:cNvPr id="43012" name="Object 5"/>
          <p:cNvGraphicFramePr>
            <a:graphicFrameLocks noChangeAspect="1"/>
          </p:cNvGraphicFramePr>
          <p:nvPr/>
        </p:nvGraphicFramePr>
        <p:xfrm>
          <a:off x="0" y="3573735"/>
          <a:ext cx="9144000" cy="3095625"/>
        </p:xfrm>
        <a:graphic>
          <a:graphicData uri="http://schemas.openxmlformats.org/presentationml/2006/ole">
            <mc:AlternateContent xmlns:mc="http://schemas.openxmlformats.org/markup-compatibility/2006">
              <mc:Choice xmlns:v="urn:schemas-microsoft-com:vml" Requires="v">
                <p:oleObj spid="_x0000_s14354" name="图片" r:id="rId1" imgW="4514215" imgH="1334135" progId="Word.Picture.8">
                  <p:embed/>
                </p:oleObj>
              </mc:Choice>
              <mc:Fallback>
                <p:oleObj name="图片" r:id="rId1" imgW="4514215" imgH="1334135" progId="Word.Picture.8">
                  <p:embed/>
                  <p:pic>
                    <p:nvPicPr>
                      <p:cNvPr id="0" name="图片 143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73735"/>
                        <a:ext cx="9144000" cy="3095625"/>
                      </a:xfrm>
                      <a:prstGeom prst="rect">
                        <a:avLst/>
                      </a:prstGeom>
                      <a:solidFill>
                        <a:schemeClr val="bg1"/>
                      </a:solidFill>
                      <a:ln>
                        <a:noFill/>
                      </a:ln>
                    </p:spPr>
                  </p:pic>
                </p:oleObj>
              </mc:Fallback>
            </mc:AlternateContent>
          </a:graphicData>
        </a:graphic>
      </p:graphicFrame>
      <p:sp>
        <p:nvSpPr>
          <p:cNvPr id="6"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F487B38F-C5F9-4624-8349-2C195550FD4B}" type="slidenum">
              <a:rPr lang="en-US" altLang="zh-CN" sz="1400">
                <a:solidFill>
                  <a:srgbClr val="FFFFFF"/>
                </a:solidFill>
              </a:rPr>
            </a:fld>
            <a:endParaRPr lang="en-US" altLang="zh-CN" sz="1400">
              <a:solidFill>
                <a:srgbClr val="FFFFFF"/>
              </a:solidFill>
            </a:endParaRPr>
          </a:p>
        </p:txBody>
      </p:sp>
      <p:sp>
        <p:nvSpPr>
          <p:cNvPr id="6"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graphicFrame>
        <p:nvGraphicFramePr>
          <p:cNvPr id="3" name="对象 2"/>
          <p:cNvGraphicFramePr>
            <a:graphicFrameLocks noGrp="1" noChangeAspect="1"/>
          </p:cNvGraphicFramePr>
          <p:nvPr/>
        </p:nvGraphicFramePr>
        <p:xfrm>
          <a:off x="622300" y="2139930"/>
          <a:ext cx="7897813" cy="3375025"/>
        </p:xfrm>
        <a:graphic>
          <a:graphicData uri="http://schemas.openxmlformats.org/presentationml/2006/ole">
            <mc:AlternateContent xmlns:mc="http://schemas.openxmlformats.org/markup-compatibility/2006">
              <mc:Choice xmlns:v="urn:schemas-microsoft-com:vml" Requires="v">
                <p:oleObj spid="_x0000_s35858" name="图片" r:id="rId1" imgW="4514215" imgH="1927860" progId="Word.Picture.8">
                  <p:embed/>
                </p:oleObj>
              </mc:Choice>
              <mc:Fallback>
                <p:oleObj name="图片" r:id="rId1" imgW="4514215" imgH="1927860" progId="Word.Picture.8">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2139930"/>
                        <a:ext cx="7897813" cy="3375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6"/>
          <p:cNvSpPr txBox="1">
            <a:spLocks noChangeArrowheads="1"/>
          </p:cNvSpPr>
          <p:nvPr/>
        </p:nvSpPr>
        <p:spPr bwMode="auto">
          <a:xfrm>
            <a:off x="2521903" y="5596671"/>
            <a:ext cx="43211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50000"/>
              </a:spcBef>
            </a:pPr>
            <a:r>
              <a:rPr lang="zh-CN" altLang="en-US" dirty="0">
                <a:latin typeface="华文中宋" panose="02010600040101010101" pitchFamily="2" charset="-122"/>
                <a:ea typeface="华文中宋" panose="02010600040101010101" pitchFamily="2" charset="-122"/>
              </a:rPr>
              <a:t>重复设置瓶颈段后的时空图</a:t>
            </a:r>
            <a:endParaRPr lang="zh-CN" altLang="en-US" dirty="0">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3"/>
          <a:stretch>
            <a:fillRect/>
          </a:stretch>
        </p:blipFill>
        <p:spPr>
          <a:xfrm>
            <a:off x="4561205" y="175260"/>
            <a:ext cx="4284345" cy="1423035"/>
          </a:xfrm>
          <a:prstGeom prst="rect">
            <a:avLst/>
          </a:prstGeom>
        </p:spPr>
      </p:pic>
      <p:cxnSp>
        <p:nvCxnSpPr>
          <p:cNvPr id="4" name="直接连接符 3"/>
          <p:cNvCxnSpPr/>
          <p:nvPr/>
        </p:nvCxnSpPr>
        <p:spPr>
          <a:xfrm>
            <a:off x="7703185" y="2334260"/>
            <a:ext cx="36830" cy="26073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506335" y="4977130"/>
            <a:ext cx="521335" cy="368300"/>
          </a:xfrm>
          <a:prstGeom prst="rect">
            <a:avLst/>
          </a:prstGeom>
          <a:noFill/>
        </p:spPr>
        <p:txBody>
          <a:bodyPr wrap="square" rtlCol="0">
            <a:spAutoFit/>
          </a:bodyPr>
          <a:p>
            <a:r>
              <a:rPr lang="en-US" altLang="zh-CN"/>
              <a:t>t</a:t>
            </a:r>
            <a:r>
              <a:rPr lang="en-US" altLang="zh-CN" baseline="-25000"/>
              <a:t>14</a:t>
            </a:r>
            <a:endParaRPr lang="en-US" altLang="zh-CN" baseline="-25000"/>
          </a:p>
        </p:txBody>
      </p:sp>
      <p:sp>
        <p:nvSpPr>
          <p:cNvPr id="7" name="文本框 6"/>
          <p:cNvSpPr txBox="1"/>
          <p:nvPr/>
        </p:nvSpPr>
        <p:spPr>
          <a:xfrm>
            <a:off x="1451610" y="4977130"/>
            <a:ext cx="521335" cy="368300"/>
          </a:xfrm>
          <a:prstGeom prst="rect">
            <a:avLst/>
          </a:prstGeom>
          <a:noFill/>
        </p:spPr>
        <p:txBody>
          <a:bodyPr wrap="square" rtlCol="0">
            <a:spAutoFit/>
          </a:bodyPr>
          <a:p>
            <a:r>
              <a:rPr lang="en-US" altLang="zh-CN"/>
              <a:t>t</a:t>
            </a:r>
            <a:r>
              <a:rPr lang="en-US" altLang="zh-CN" baseline="-25000"/>
              <a:t>1</a:t>
            </a:r>
            <a:endParaRPr lang="en-US" altLang="zh-CN" baseline="-25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图片 18"/>
          <p:cNvPicPr>
            <a:picLocks noChangeAspect="1"/>
          </p:cNvPicPr>
          <p:nvPr/>
        </p:nvPicPr>
        <p:blipFill>
          <a:blip r:embed="rId1"/>
          <a:stretch>
            <a:fillRect/>
          </a:stretch>
        </p:blipFill>
        <p:spPr>
          <a:xfrm>
            <a:off x="1657985" y="384810"/>
            <a:ext cx="3398520" cy="757555"/>
          </a:xfrm>
          <a:prstGeom prst="rect">
            <a:avLst/>
          </a:prstGeom>
        </p:spPr>
      </p:pic>
      <p:sp>
        <p:nvSpPr>
          <p:cNvPr id="4" name="灯片编号占位符 3"/>
          <p:cNvSpPr>
            <a:spLocks noGrp="1"/>
          </p:cNvSpPr>
          <p:nvPr>
            <p:ph type="sldNum" sz="quarter" idx="12"/>
          </p:nvPr>
        </p:nvSpPr>
        <p:spPr>
          <a:xfrm>
            <a:off x="6553200" y="6360795"/>
            <a:ext cx="2133600" cy="365125"/>
          </a:xfrm>
        </p:spPr>
        <p:txBody>
          <a:bodyPr/>
          <a:p>
            <a:fld id="{0C913308-F349-4B6D-A68A-DD1791B4A57B}" type="slidenum">
              <a:rPr lang="zh-CN" altLang="en-US" smtClean="0"/>
            </a:fld>
            <a:endParaRPr lang="zh-CN" altLang="en-US"/>
          </a:p>
        </p:txBody>
      </p:sp>
      <p:pic>
        <p:nvPicPr>
          <p:cNvPr id="16" name="图片 15"/>
          <p:cNvPicPr>
            <a:picLocks noChangeAspect="1"/>
          </p:cNvPicPr>
          <p:nvPr/>
        </p:nvPicPr>
        <p:blipFill>
          <a:blip r:embed="rId2"/>
          <a:stretch>
            <a:fillRect/>
          </a:stretch>
        </p:blipFill>
        <p:spPr>
          <a:xfrm>
            <a:off x="481965" y="1163955"/>
            <a:ext cx="4058920" cy="1849755"/>
          </a:xfrm>
          <a:prstGeom prst="rect">
            <a:avLst/>
          </a:prstGeom>
        </p:spPr>
      </p:pic>
      <p:sp>
        <p:nvSpPr>
          <p:cNvPr id="17" name="文本框 16"/>
          <p:cNvSpPr txBox="1"/>
          <p:nvPr/>
        </p:nvSpPr>
        <p:spPr>
          <a:xfrm>
            <a:off x="111760" y="939165"/>
            <a:ext cx="1974215" cy="337185"/>
          </a:xfrm>
          <a:prstGeom prst="rect">
            <a:avLst/>
          </a:prstGeom>
          <a:noFill/>
        </p:spPr>
        <p:txBody>
          <a:bodyPr wrap="square" rtlCol="0">
            <a:spAutoFit/>
          </a:bodyPr>
          <a:p>
            <a:r>
              <a:rPr lang="zh-CN" altLang="en-US" sz="1600" b="1">
                <a:solidFill>
                  <a:srgbClr val="FF0000"/>
                </a:solidFill>
              </a:rPr>
              <a:t>当任务数</a:t>
            </a:r>
            <a:r>
              <a:rPr lang="en-US" altLang="zh-CN" sz="1600" b="1">
                <a:solidFill>
                  <a:srgbClr val="FF0000"/>
                </a:solidFill>
              </a:rPr>
              <a:t>n=4</a:t>
            </a:r>
            <a:r>
              <a:rPr lang="zh-CN" altLang="en-US" sz="1600" b="1">
                <a:solidFill>
                  <a:srgbClr val="FF0000"/>
                </a:solidFill>
              </a:rPr>
              <a:t>时</a:t>
            </a:r>
            <a:endParaRPr lang="zh-CN" altLang="en-US" sz="1600" b="1">
              <a:solidFill>
                <a:srgbClr val="FF0000"/>
              </a:solidFill>
            </a:endParaRPr>
          </a:p>
        </p:txBody>
      </p:sp>
      <p:sp>
        <p:nvSpPr>
          <p:cNvPr id="18" name="文本框 17"/>
          <p:cNvSpPr txBox="1"/>
          <p:nvPr/>
        </p:nvSpPr>
        <p:spPr>
          <a:xfrm>
            <a:off x="203200" y="99695"/>
            <a:ext cx="7103110" cy="368300"/>
          </a:xfrm>
          <a:prstGeom prst="rect">
            <a:avLst/>
          </a:prstGeom>
          <a:noFill/>
        </p:spPr>
        <p:txBody>
          <a:bodyPr wrap="none" rtlCol="0" anchor="t">
            <a:spAutoFit/>
          </a:bodyPr>
          <a:p>
            <a:r>
              <a:rPr lang="en-US" altLang="zh-CN"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Q1</a:t>
            </a:r>
            <a:r>
              <a:rPr lang="zh-CN" altLang="en-US"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a:t>
            </a:r>
            <a:r>
              <a:rPr lang="zh-CN" altLang="en-US"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带有瓶颈部件的</a:t>
            </a:r>
            <a:r>
              <a:rPr lang="en-US" altLang="zh-CN"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4</a:t>
            </a:r>
            <a:r>
              <a:rPr lang="zh-CN" altLang="en-US"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功能段流水线</a:t>
            </a:r>
            <a:r>
              <a:rPr lang="en-US" altLang="zh-CN"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 </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△t</a:t>
            </a:r>
            <a:r>
              <a:rPr lang="en-US" altLang="zh-CN" b="1" baseline="-25000" noProof="0" dirty="0">
                <a:ln>
                  <a:noFill/>
                </a:ln>
                <a:solidFill>
                  <a:srgbClr val="FF0000"/>
                </a:solidFill>
                <a:effectLst/>
                <a:uLnTx/>
                <a:uFillTx/>
                <a:latin typeface="宋体" panose="02010600030101010101" pitchFamily="2" charset="-122"/>
                <a:ea typeface="宋体" panose="02010600030101010101" pitchFamily="2" charset="-122"/>
                <a:sym typeface="+mn-ea"/>
              </a:rPr>
              <a:t>1</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=△t</a:t>
            </a:r>
            <a:r>
              <a:rPr lang="en-US" altLang="zh-CN" b="1" baseline="-25000" noProof="0" dirty="0">
                <a:ln>
                  <a:noFill/>
                </a:ln>
                <a:solidFill>
                  <a:srgbClr val="FF0000"/>
                </a:solidFill>
                <a:effectLst/>
                <a:uLnTx/>
                <a:uFillTx/>
                <a:latin typeface="宋体" panose="02010600030101010101" pitchFamily="2" charset="-122"/>
                <a:ea typeface="宋体" panose="02010600030101010101" pitchFamily="2" charset="-122"/>
                <a:sym typeface="+mn-ea"/>
              </a:rPr>
              <a:t>2</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=△t</a:t>
            </a:r>
            <a:r>
              <a:rPr lang="en-US" altLang="zh-CN" b="1" baseline="-25000" noProof="0" dirty="0">
                <a:ln>
                  <a:noFill/>
                </a:ln>
                <a:solidFill>
                  <a:srgbClr val="FF0000"/>
                </a:solidFill>
                <a:effectLst/>
                <a:uLnTx/>
                <a:uFillTx/>
                <a:latin typeface="宋体" panose="02010600030101010101" pitchFamily="2" charset="-122"/>
                <a:ea typeface="宋体" panose="02010600030101010101" pitchFamily="2" charset="-122"/>
                <a:sym typeface="+mn-ea"/>
              </a:rPr>
              <a:t>4</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=△t, △t</a:t>
            </a:r>
            <a:r>
              <a:rPr lang="en-US" altLang="zh-CN" b="1" baseline="-25000" noProof="0" dirty="0">
                <a:ln>
                  <a:noFill/>
                </a:ln>
                <a:solidFill>
                  <a:srgbClr val="FF0000"/>
                </a:solidFill>
                <a:effectLst/>
                <a:uLnTx/>
                <a:uFillTx/>
                <a:latin typeface="宋体" panose="02010600030101010101" pitchFamily="2" charset="-122"/>
                <a:ea typeface="宋体" panose="02010600030101010101" pitchFamily="2" charset="-122"/>
                <a:sym typeface="+mn-ea"/>
              </a:rPr>
              <a:t>3</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=3△t</a:t>
            </a:r>
            <a:endPar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endParaRPr>
          </a:p>
        </p:txBody>
      </p:sp>
      <p:graphicFrame>
        <p:nvGraphicFramePr>
          <p:cNvPr id="41988" name="Object 5"/>
          <p:cNvGraphicFramePr>
            <a:graphicFrameLocks noChangeAspect="1"/>
          </p:cNvGraphicFramePr>
          <p:nvPr/>
        </p:nvGraphicFramePr>
        <p:xfrm>
          <a:off x="196850" y="3314700"/>
          <a:ext cx="3625850" cy="688975"/>
        </p:xfrm>
        <a:graphic>
          <a:graphicData uri="http://schemas.openxmlformats.org/presentationml/2006/ole">
            <mc:AlternateContent xmlns:mc="http://schemas.openxmlformats.org/markup-compatibility/2006">
              <mc:Choice xmlns:v="urn:schemas-microsoft-com:vml" Requires="v">
                <p:oleObj spid="_x0000_s13346" name="图片" r:id="rId3" imgW="5048250" imgH="740410" progId="Word.Picture.8">
                  <p:embed/>
                </p:oleObj>
              </mc:Choice>
              <mc:Fallback>
                <p:oleObj name="图片" r:id="rId3" imgW="5048250" imgH="740410" progId="Word.Picture.8">
                  <p:embed/>
                  <p:pic>
                    <p:nvPicPr>
                      <p:cNvPr id="0" name="图片 133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50" y="3314700"/>
                        <a:ext cx="3625850" cy="688975"/>
                      </a:xfrm>
                      <a:prstGeom prst="rect">
                        <a:avLst/>
                      </a:prstGeom>
                      <a:solidFill>
                        <a:schemeClr val="bg1"/>
                      </a:solidFill>
                      <a:ln>
                        <a:noFill/>
                      </a:ln>
                    </p:spPr>
                  </p:pic>
                </p:oleObj>
              </mc:Fallback>
            </mc:AlternateContent>
          </a:graphicData>
        </a:graphic>
      </p:graphicFrame>
      <p:pic>
        <p:nvPicPr>
          <p:cNvPr id="20" name="图片 19"/>
          <p:cNvPicPr>
            <a:picLocks noChangeAspect="1"/>
          </p:cNvPicPr>
          <p:nvPr/>
        </p:nvPicPr>
        <p:blipFill>
          <a:blip r:embed="rId5"/>
          <a:stretch>
            <a:fillRect/>
          </a:stretch>
        </p:blipFill>
        <p:spPr>
          <a:xfrm>
            <a:off x="5231765" y="2973070"/>
            <a:ext cx="3488690" cy="1158875"/>
          </a:xfrm>
          <a:prstGeom prst="rect">
            <a:avLst/>
          </a:prstGeom>
        </p:spPr>
      </p:pic>
      <p:pic>
        <p:nvPicPr>
          <p:cNvPr id="21" name="图片 20"/>
          <p:cNvPicPr>
            <a:picLocks noChangeAspect="1"/>
          </p:cNvPicPr>
          <p:nvPr/>
        </p:nvPicPr>
        <p:blipFill>
          <a:blip r:embed="rId6"/>
          <a:stretch>
            <a:fillRect/>
          </a:stretch>
        </p:blipFill>
        <p:spPr>
          <a:xfrm>
            <a:off x="4944110" y="4356735"/>
            <a:ext cx="4168140" cy="1783715"/>
          </a:xfrm>
          <a:prstGeom prst="rect">
            <a:avLst/>
          </a:prstGeom>
        </p:spPr>
      </p:pic>
      <p:sp>
        <p:nvSpPr>
          <p:cNvPr id="22" name="文本框 21"/>
          <p:cNvSpPr txBox="1"/>
          <p:nvPr/>
        </p:nvSpPr>
        <p:spPr>
          <a:xfrm>
            <a:off x="6235700" y="6187440"/>
            <a:ext cx="1791970" cy="368300"/>
          </a:xfrm>
          <a:prstGeom prst="rect">
            <a:avLst/>
          </a:prstGeom>
          <a:noFill/>
        </p:spPr>
        <p:txBody>
          <a:bodyPr wrap="none" rtlCol="0" anchor="t">
            <a:spAutoFit/>
          </a:bodyPr>
          <a:p>
            <a:r>
              <a:rPr lang="zh-CN" altLang="en-US" b="1" dirty="0" smtClean="0">
                <a:latin typeface="黑体" panose="02010609060101010101" pitchFamily="2" charset="-122"/>
                <a:sym typeface="+mn-ea"/>
              </a:rPr>
              <a:t>重复设置瓶颈段</a:t>
            </a:r>
            <a:endParaRPr lang="zh-CN" altLang="en-US" b="1"/>
          </a:p>
        </p:txBody>
      </p:sp>
      <p:sp>
        <p:nvSpPr>
          <p:cNvPr id="23" name="文本框 22"/>
          <p:cNvSpPr txBox="1"/>
          <p:nvPr/>
        </p:nvSpPr>
        <p:spPr>
          <a:xfrm>
            <a:off x="1101090" y="6283960"/>
            <a:ext cx="1332230" cy="368300"/>
          </a:xfrm>
          <a:prstGeom prst="rect">
            <a:avLst/>
          </a:prstGeom>
          <a:noFill/>
        </p:spPr>
        <p:txBody>
          <a:bodyPr wrap="none" rtlCol="0" anchor="t">
            <a:spAutoFit/>
          </a:bodyPr>
          <a:p>
            <a:r>
              <a:rPr lang="zh-CN" altLang="en-US" b="1" dirty="0" smtClean="0">
                <a:latin typeface="黑体" panose="02010609060101010101" pitchFamily="2" charset="-122"/>
                <a:sym typeface="+mn-ea"/>
              </a:rPr>
              <a:t>细分瓶颈段</a:t>
            </a:r>
            <a:endParaRPr lang="zh-CN" altLang="en-US" b="1"/>
          </a:p>
        </p:txBody>
      </p:sp>
      <p:pic>
        <p:nvPicPr>
          <p:cNvPr id="28" name="图片 27"/>
          <p:cNvPicPr>
            <a:picLocks noChangeAspect="1"/>
          </p:cNvPicPr>
          <p:nvPr/>
        </p:nvPicPr>
        <p:blipFill>
          <a:blip r:embed="rId7"/>
          <a:stretch>
            <a:fillRect/>
          </a:stretch>
        </p:blipFill>
        <p:spPr>
          <a:xfrm>
            <a:off x="568325" y="4356735"/>
            <a:ext cx="2807970" cy="17837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F487B38F-C5F9-4624-8349-2C195550FD4B}" type="slidenum">
              <a:rPr lang="en-US" altLang="zh-CN" sz="1400">
                <a:solidFill>
                  <a:srgbClr val="FFFFFF"/>
                </a:solidFill>
              </a:rPr>
            </a:fld>
            <a:endParaRPr lang="en-US" altLang="zh-CN" sz="1400">
              <a:solidFill>
                <a:srgbClr val="FFFFFF"/>
              </a:solidFill>
            </a:endParaRPr>
          </a:p>
        </p:txBody>
      </p:sp>
      <p:sp>
        <p:nvSpPr>
          <p:cNvPr id="6"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graphicFrame>
        <p:nvGraphicFramePr>
          <p:cNvPr id="4" name="Object 7"/>
          <p:cNvGraphicFramePr>
            <a:graphicFrameLocks noGrp="1" noChangeAspect="1"/>
          </p:cNvGraphicFramePr>
          <p:nvPr>
            <p:ph/>
          </p:nvPr>
        </p:nvGraphicFramePr>
        <p:xfrm>
          <a:off x="3717602" y="3140968"/>
          <a:ext cx="1214438" cy="1079500"/>
        </p:xfrm>
        <a:graphic>
          <a:graphicData uri="http://schemas.openxmlformats.org/presentationml/2006/ole">
            <mc:AlternateContent xmlns:mc="http://schemas.openxmlformats.org/markup-compatibility/2006">
              <mc:Choice xmlns:v="urn:schemas-microsoft-com:vml" Requires="v">
                <p:oleObj spid="_x0000_s36882" name="Microsoft 公式 3.0" r:id="rId1" imgW="457200" imgH="406400" progId="Equation.3">
                  <p:embed/>
                </p:oleObj>
              </mc:Choice>
              <mc:Fallback>
                <p:oleObj name="Microsoft 公式 3.0" r:id="rId1" imgW="457200" imgH="406400" progId="Equation.3">
                  <p:embed/>
                  <p:pic>
                    <p:nvPicPr>
                      <p:cNvPr id="0" name="图片 3688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602" y="3140968"/>
                        <a:ext cx="1214438" cy="1079500"/>
                      </a:xfrm>
                      <a:prstGeom prst="rect">
                        <a:avLst/>
                      </a:prstGeom>
                      <a:solidFill>
                        <a:schemeClr val="bg1"/>
                      </a:solidFill>
                      <a:ln>
                        <a:noFill/>
                      </a:ln>
                      <a:effectLst/>
                    </p:spPr>
                  </p:pic>
                </p:oleObj>
              </mc:Fallback>
            </mc:AlternateContent>
          </a:graphicData>
        </a:graphic>
      </p:graphicFrame>
      <p:sp>
        <p:nvSpPr>
          <p:cNvPr id="5" name="灯片编号占位符 4"/>
          <p:cNvSpPr txBox="1"/>
          <p:nvPr/>
        </p:nvSpPr>
        <p:spPr bwMode="auto">
          <a:xfrm>
            <a:off x="6553200" y="6608862"/>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E63957E5-3940-4AEE-92C3-CD39206C5FFD}" type="slidenum">
              <a:rPr lang="en-US" altLang="zh-CN" sz="1400" smtClean="0">
                <a:solidFill>
                  <a:srgbClr val="FFFFFF"/>
                </a:solidFill>
              </a:rPr>
            </a:fld>
            <a:endParaRPr lang="en-US" altLang="zh-CN" sz="1400" smtClean="0">
              <a:solidFill>
                <a:srgbClr val="FFFFFF"/>
              </a:solidFill>
            </a:endParaRPr>
          </a:p>
        </p:txBody>
      </p:sp>
      <p:sp>
        <p:nvSpPr>
          <p:cNvPr id="7" name="Text Box 4"/>
          <p:cNvSpPr txBox="1">
            <a:spLocks noChangeArrowheads="1"/>
          </p:cNvSpPr>
          <p:nvPr/>
        </p:nvSpPr>
        <p:spPr bwMode="auto">
          <a:xfrm>
            <a:off x="179289" y="836712"/>
            <a:ext cx="2376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457200" indent="-457200" algn="l" eaLnBrk="1" hangingPunct="1">
              <a:spcBef>
                <a:spcPct val="50000"/>
              </a:spcBef>
              <a:buFont typeface="Wingdings" panose="05000000000000000000" pitchFamily="2" charset="2"/>
              <a:buChar char="n"/>
            </a:pPr>
            <a:r>
              <a:rPr lang="zh-CN" altLang="en-US" sz="2800" dirty="0" smtClean="0">
                <a:solidFill>
                  <a:schemeClr val="tx2"/>
                </a:solidFill>
                <a:latin typeface="华文中宋" panose="02010600040101010101" pitchFamily="2" charset="-122"/>
                <a:ea typeface="华文中宋" panose="02010600040101010101" pitchFamily="2" charset="-122"/>
              </a:rPr>
              <a:t>加速比</a:t>
            </a:r>
            <a:endParaRPr lang="zh-CN" altLang="en-US" sz="2800" dirty="0">
              <a:solidFill>
                <a:schemeClr val="tx2"/>
              </a:solidFill>
              <a:latin typeface="华文中宋" panose="02010600040101010101" pitchFamily="2" charset="-122"/>
              <a:ea typeface="华文中宋" panose="02010600040101010101" pitchFamily="2" charset="-122"/>
            </a:endParaRPr>
          </a:p>
        </p:txBody>
      </p:sp>
      <p:sp>
        <p:nvSpPr>
          <p:cNvPr id="8" name="Rectangle 5"/>
          <p:cNvSpPr>
            <a:spLocks noChangeArrowheads="1"/>
          </p:cNvSpPr>
          <p:nvPr/>
        </p:nvSpPr>
        <p:spPr bwMode="auto">
          <a:xfrm>
            <a:off x="250825" y="1322784"/>
            <a:ext cx="84978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800" dirty="0">
                <a:latin typeface="华文中宋" panose="02010600040101010101" pitchFamily="2" charset="-122"/>
                <a:ea typeface="华文中宋" panose="02010600040101010101" pitchFamily="2" charset="-122"/>
              </a:rPr>
              <a:t>    </a:t>
            </a:r>
            <a:r>
              <a:rPr lang="zh-CN" altLang="en-US" sz="2600" dirty="0">
                <a:latin typeface="华文中宋" panose="02010600040101010101" pitchFamily="2" charset="-122"/>
                <a:ea typeface="华文中宋" panose="02010600040101010101" pitchFamily="2" charset="-122"/>
              </a:rPr>
              <a:t>流水线的加速比（</a:t>
            </a:r>
            <a:r>
              <a:rPr lang="en-US" altLang="zh-CN" sz="2600" dirty="0">
                <a:latin typeface="华文中宋" panose="02010600040101010101" pitchFamily="2" charset="-122"/>
                <a:ea typeface="华文中宋" panose="02010600040101010101" pitchFamily="2" charset="-122"/>
              </a:rPr>
              <a:t>Speedup</a:t>
            </a:r>
            <a:r>
              <a:rPr lang="zh-CN" altLang="en-US" sz="2600" dirty="0">
                <a:latin typeface="华文中宋" panose="02010600040101010101" pitchFamily="2" charset="-122"/>
                <a:ea typeface="华文中宋" panose="02010600040101010101" pitchFamily="2" charset="-122"/>
              </a:rPr>
              <a:t>）是完成某个任务顺序执行所用时间与流水线执行所用时间之比。 </a:t>
            </a:r>
            <a:endParaRPr lang="zh-CN" altLang="en-US" sz="2600" dirty="0">
              <a:latin typeface="华文中宋" panose="02010600040101010101" pitchFamily="2" charset="-122"/>
              <a:ea typeface="华文中宋" panose="02010600040101010101" pitchFamily="2" charset="-122"/>
            </a:endParaRPr>
          </a:p>
        </p:txBody>
      </p:sp>
      <p:sp>
        <p:nvSpPr>
          <p:cNvPr id="9" name="Rectangle 6"/>
          <p:cNvSpPr>
            <a:spLocks noChangeArrowheads="1"/>
          </p:cNvSpPr>
          <p:nvPr/>
        </p:nvSpPr>
        <p:spPr bwMode="auto">
          <a:xfrm>
            <a:off x="323850" y="2276872"/>
            <a:ext cx="8424863" cy="891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r>
              <a:rPr lang="en-US" altLang="zh-CN" sz="2600" dirty="0">
                <a:solidFill>
                  <a:srgbClr val="E24C05"/>
                </a:solidFill>
                <a:latin typeface="华文中宋" panose="02010600040101010101" pitchFamily="2" charset="-122"/>
                <a:ea typeface="华文中宋" panose="02010600040101010101" pitchFamily="2" charset="-122"/>
              </a:rPr>
              <a:t>    </a:t>
            </a:r>
            <a:r>
              <a:rPr lang="zh-CN" altLang="en-US" sz="2600" dirty="0">
                <a:latin typeface="华文中宋" panose="02010600040101010101" pitchFamily="2" charset="-122"/>
                <a:ea typeface="华文中宋" panose="02010600040101010101" pitchFamily="2" charset="-122"/>
              </a:rPr>
              <a:t>假设：不使用流水线（即顺序执行）所用的时间为</a:t>
            </a:r>
            <a:r>
              <a:rPr lang="en-US" altLang="zh-CN" sz="2600" i="1" dirty="0" err="1">
                <a:solidFill>
                  <a:schemeClr val="tx2"/>
                </a:solidFill>
                <a:latin typeface="华文中宋" panose="02010600040101010101" pitchFamily="2" charset="-122"/>
                <a:ea typeface="华文中宋" panose="02010600040101010101" pitchFamily="2" charset="-122"/>
              </a:rPr>
              <a:t>T</a:t>
            </a:r>
            <a:r>
              <a:rPr lang="en-US" altLang="zh-CN" sz="2600" i="1" baseline="-25000" dirty="0" err="1">
                <a:solidFill>
                  <a:schemeClr val="tx2"/>
                </a:solidFill>
                <a:latin typeface="华文中宋" panose="02010600040101010101" pitchFamily="2" charset="-122"/>
                <a:ea typeface="华文中宋" panose="02010600040101010101" pitchFamily="2" charset="-122"/>
              </a:rPr>
              <a:t>s</a:t>
            </a:r>
            <a:r>
              <a:rPr lang="zh-CN" altLang="en-US" sz="2600" dirty="0">
                <a:latin typeface="华文中宋" panose="02010600040101010101" pitchFamily="2" charset="-122"/>
                <a:ea typeface="华文中宋" panose="02010600040101010101" pitchFamily="2" charset="-122"/>
              </a:rPr>
              <a:t>，使用流水线后所用的时间为</a:t>
            </a:r>
            <a:r>
              <a:rPr lang="en-US" altLang="zh-CN" sz="2600" i="1" dirty="0" err="1">
                <a:solidFill>
                  <a:schemeClr val="tx2"/>
                </a:solidFill>
                <a:latin typeface="华文中宋" panose="02010600040101010101" pitchFamily="2" charset="-122"/>
                <a:ea typeface="华文中宋" panose="02010600040101010101" pitchFamily="2" charset="-122"/>
              </a:rPr>
              <a:t>T</a:t>
            </a:r>
            <a:r>
              <a:rPr lang="en-US" altLang="zh-CN" sz="2600" i="1" baseline="-25000" dirty="0" err="1">
                <a:solidFill>
                  <a:schemeClr val="tx2"/>
                </a:solidFill>
                <a:latin typeface="华文中宋" panose="02010600040101010101" pitchFamily="2" charset="-122"/>
                <a:ea typeface="华文中宋" panose="02010600040101010101" pitchFamily="2" charset="-122"/>
              </a:rPr>
              <a:t>k</a:t>
            </a:r>
            <a:r>
              <a:rPr lang="zh-CN" altLang="en-US" sz="2600" dirty="0">
                <a:latin typeface="华文中宋" panose="02010600040101010101" pitchFamily="2" charset="-122"/>
                <a:ea typeface="华文中宋" panose="02010600040101010101" pitchFamily="2" charset="-122"/>
              </a:rPr>
              <a:t>，则该流水线的加速比为</a:t>
            </a:r>
            <a:endParaRPr lang="zh-CN" altLang="en-US" sz="2600" dirty="0">
              <a:latin typeface="华文中宋" panose="02010600040101010101" pitchFamily="2" charset="-122"/>
              <a:ea typeface="华文中宋" panose="02010600040101010101" pitchFamily="2" charset="-122"/>
            </a:endParaRPr>
          </a:p>
        </p:txBody>
      </p:sp>
      <p:sp>
        <p:nvSpPr>
          <p:cNvPr id="10" name="Rectangle 4" descr="Rectangle: Click to edit Master text styles&#10;Second level&#10;Third level&#10;Fourth level&#10;Fifth level"/>
          <p:cNvSpPr txBox="1">
            <a:spLocks noChangeArrowheads="1"/>
          </p:cNvSpPr>
          <p:nvPr/>
        </p:nvSpPr>
        <p:spPr bwMode="auto">
          <a:xfrm>
            <a:off x="683270" y="4221088"/>
            <a:ext cx="777716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kumimoji="1" sz="2400">
                <a:solidFill>
                  <a:schemeClr val="tx1"/>
                </a:solidFill>
                <a:latin typeface="Times New Roman" panose="02020603050405020304" pitchFamily="18" charset="0"/>
                <a:ea typeface="黑体" panose="02010609060101010101" pitchFamily="2" charset="-122"/>
              </a:defRPr>
            </a:lvl1pPr>
            <a:lvl2pPr marL="1085850" indent="-457200">
              <a:defRPr kumimoji="1" sz="2400">
                <a:solidFill>
                  <a:schemeClr val="tx1"/>
                </a:solidFill>
                <a:latin typeface="Times New Roman" panose="02020603050405020304" pitchFamily="18" charset="0"/>
                <a:ea typeface="黑体" panose="02010609060101010101" pitchFamily="2" charset="-122"/>
              </a:defRPr>
            </a:lvl2pPr>
            <a:lvl3pPr marL="12573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20000"/>
              </a:spcBef>
              <a:buClr>
                <a:schemeClr val="accent1"/>
              </a:buClr>
              <a:buSzPct val="80000"/>
              <a:buFont typeface="Wingdings" panose="05000000000000000000" pitchFamily="2" charset="2"/>
              <a:buNone/>
            </a:pPr>
            <a:r>
              <a:rPr kumimoji="0" lang="zh-CN" altLang="en-US" dirty="0">
                <a:latin typeface="+mn-lt"/>
                <a:ea typeface="宋体" panose="02010600030101010101" pitchFamily="2" charset="-122"/>
              </a:rPr>
              <a:t>（</a:t>
            </a:r>
            <a:r>
              <a:rPr kumimoji="0" lang="en-US" altLang="zh-CN" dirty="0">
                <a:latin typeface="+mn-lt"/>
                <a:ea typeface="宋体" panose="02010600030101010101" pitchFamily="2" charset="-122"/>
              </a:rPr>
              <a:t>1</a:t>
            </a:r>
            <a:r>
              <a:rPr kumimoji="0" lang="zh-CN" altLang="en-US" dirty="0">
                <a:latin typeface="+mn-lt"/>
                <a:ea typeface="宋体" panose="02010600030101010101" pitchFamily="2" charset="-122"/>
              </a:rPr>
              <a:t>）</a:t>
            </a:r>
            <a:r>
              <a:rPr kumimoji="0" lang="zh-CN" altLang="en-US" dirty="0">
                <a:latin typeface="+mn-lt"/>
                <a:ea typeface="华文中宋" panose="02010600040101010101" pitchFamily="2" charset="-122"/>
              </a:rPr>
              <a:t>流水线各段时间相等（都是△</a:t>
            </a:r>
            <a:r>
              <a:rPr kumimoji="0" lang="en-US" altLang="zh-CN" i="1" dirty="0">
                <a:latin typeface="+mn-lt"/>
                <a:ea typeface="PMingLiU-ExtB" panose="02020500000000000000" pitchFamily="18" charset="-120"/>
              </a:rPr>
              <a:t>t</a:t>
            </a:r>
            <a:r>
              <a:rPr kumimoji="0" lang="zh-CN" altLang="en-US" dirty="0">
                <a:latin typeface="+mn-lt"/>
                <a:ea typeface="华文中宋" panose="02010600040101010101" pitchFamily="2" charset="-122"/>
              </a:rPr>
              <a:t>）</a:t>
            </a:r>
            <a:endParaRPr kumimoji="0" lang="zh-CN" altLang="en-US" dirty="0">
              <a:latin typeface="+mn-lt"/>
              <a:ea typeface="华文中宋" panose="02010600040101010101" pitchFamily="2" charset="-122"/>
            </a:endParaRPr>
          </a:p>
          <a:p>
            <a:pPr lvl="1" algn="l" eaLnBrk="1" hangingPunct="1">
              <a:lnSpc>
                <a:spcPct val="90000"/>
              </a:lnSpc>
              <a:spcBef>
                <a:spcPct val="20000"/>
              </a:spcBef>
              <a:buClr>
                <a:schemeClr val="accent1"/>
              </a:buClr>
              <a:buSzPct val="90000"/>
              <a:buFont typeface="Wingdings 2" panose="05020102010507070707" pitchFamily="18" charset="2"/>
              <a:buChar char=""/>
            </a:pPr>
            <a:r>
              <a:rPr kumimoji="0" lang="zh-CN" altLang="en-US" dirty="0">
                <a:latin typeface="+mn-lt"/>
                <a:ea typeface="华文中宋" panose="02010600040101010101" pitchFamily="2" charset="-122"/>
              </a:rPr>
              <a:t>一条</a:t>
            </a:r>
            <a:r>
              <a:rPr kumimoji="0" lang="en-US" altLang="zh-CN" i="1" dirty="0">
                <a:latin typeface="+mn-lt"/>
                <a:ea typeface="PMingLiU-ExtB" panose="02020500000000000000" pitchFamily="18" charset="-120"/>
              </a:rPr>
              <a:t>k</a:t>
            </a:r>
            <a:r>
              <a:rPr kumimoji="0" lang="zh-CN" altLang="en-US" dirty="0">
                <a:latin typeface="+mn-lt"/>
                <a:ea typeface="华文中宋" panose="02010600040101010101" pitchFamily="2" charset="-122"/>
              </a:rPr>
              <a:t>段流水线完成</a:t>
            </a:r>
            <a:r>
              <a:rPr kumimoji="0" lang="en-US" altLang="zh-CN" i="1" dirty="0">
                <a:latin typeface="+mn-lt"/>
                <a:ea typeface="PMingLiU-ExtB" panose="02020500000000000000" pitchFamily="18" charset="-120"/>
              </a:rPr>
              <a:t>n</a:t>
            </a:r>
            <a:r>
              <a:rPr kumimoji="0" lang="zh-CN" altLang="en-US" dirty="0">
                <a:latin typeface="+mn-lt"/>
                <a:ea typeface="华文中宋" panose="02010600040101010101" pitchFamily="2" charset="-122"/>
              </a:rPr>
              <a:t>个连续任务</a:t>
            </a:r>
            <a:endParaRPr kumimoji="0" lang="zh-CN" altLang="en-US" dirty="0">
              <a:latin typeface="+mn-lt"/>
              <a:ea typeface="华文中宋" panose="02010600040101010101" pitchFamily="2" charset="-122"/>
            </a:endParaRPr>
          </a:p>
          <a:p>
            <a:pPr lvl="2" algn="l" eaLnBrk="1" hangingPunct="1">
              <a:lnSpc>
                <a:spcPct val="90000"/>
              </a:lnSpc>
              <a:spcBef>
                <a:spcPct val="20000"/>
              </a:spcBef>
              <a:buClr>
                <a:schemeClr val="accent2"/>
              </a:buClr>
              <a:buSzPct val="85000"/>
              <a:buFont typeface="Arial" panose="020B0604020202020204" pitchFamily="34" charset="0"/>
              <a:buNone/>
            </a:pPr>
            <a:r>
              <a:rPr kumimoji="0" lang="zh-CN" altLang="en-US" dirty="0">
                <a:latin typeface="+mn-lt"/>
                <a:ea typeface="华文中宋" panose="02010600040101010101" pitchFamily="2" charset="-122"/>
              </a:rPr>
              <a:t>所需要的时间：</a:t>
            </a:r>
            <a:r>
              <a:rPr kumimoji="0" lang="en-US" altLang="zh-CN" i="1" dirty="0" err="1">
                <a:latin typeface="+mn-lt"/>
                <a:ea typeface="PMingLiU-ExtB" panose="02020500000000000000" pitchFamily="18" charset="-120"/>
              </a:rPr>
              <a:t>T</a:t>
            </a:r>
            <a:r>
              <a:rPr kumimoji="0" lang="en-US" altLang="zh-CN" i="1" baseline="-25000" dirty="0" err="1">
                <a:latin typeface="+mn-lt"/>
                <a:ea typeface="PMingLiU-ExtB" panose="02020500000000000000" pitchFamily="18" charset="-120"/>
              </a:rPr>
              <a:t>k</a:t>
            </a:r>
            <a:r>
              <a:rPr kumimoji="0" lang="en-US" altLang="zh-CN" baseline="-25000" dirty="0">
                <a:latin typeface="+mn-lt"/>
                <a:ea typeface="PMingLiU-ExtB" panose="02020500000000000000" pitchFamily="18" charset="-120"/>
              </a:rPr>
              <a:t> </a:t>
            </a:r>
            <a:r>
              <a:rPr kumimoji="0" lang="en-US" altLang="zh-CN" dirty="0">
                <a:latin typeface="+mn-lt"/>
                <a:ea typeface="PMingLiU-ExtB" panose="02020500000000000000" pitchFamily="18" charset="-120"/>
              </a:rPr>
              <a:t>= (</a:t>
            </a:r>
            <a:r>
              <a:rPr kumimoji="0" lang="en-US" altLang="zh-CN" i="1" dirty="0">
                <a:latin typeface="+mn-lt"/>
                <a:ea typeface="PMingLiU-ExtB" panose="02020500000000000000" pitchFamily="18" charset="-120"/>
              </a:rPr>
              <a:t>k</a:t>
            </a:r>
            <a:r>
              <a:rPr kumimoji="0" lang="zh-CN" altLang="en-US" dirty="0">
                <a:latin typeface="+mn-lt"/>
                <a:ea typeface="华文中宋" panose="02010600040101010101" pitchFamily="2" charset="-122"/>
              </a:rPr>
              <a:t>＋</a:t>
            </a:r>
            <a:r>
              <a:rPr kumimoji="0" lang="en-US" altLang="zh-CN" i="1" dirty="0">
                <a:latin typeface="+mn-lt"/>
                <a:ea typeface="PMingLiU-ExtB" panose="02020500000000000000" pitchFamily="18" charset="-120"/>
              </a:rPr>
              <a:t>n</a:t>
            </a:r>
            <a:r>
              <a:rPr kumimoji="0" lang="en-US" altLang="zh-CN" dirty="0">
                <a:latin typeface="+mn-lt"/>
                <a:ea typeface="PMingLiU-ExtB" panose="02020500000000000000" pitchFamily="18" charset="-120"/>
              </a:rPr>
              <a:t>-1)</a:t>
            </a:r>
            <a:r>
              <a:rPr kumimoji="0" lang="en-US" altLang="zh-CN" dirty="0" err="1">
                <a:latin typeface="+mn-lt"/>
                <a:ea typeface="PMingLiU-ExtB" panose="02020500000000000000" pitchFamily="18" charset="-120"/>
              </a:rPr>
              <a:t>Δ</a:t>
            </a:r>
            <a:r>
              <a:rPr kumimoji="0" lang="en-US" altLang="zh-CN" i="1" dirty="0" err="1">
                <a:latin typeface="+mn-lt"/>
                <a:ea typeface="PMingLiU-ExtB" panose="02020500000000000000" pitchFamily="18" charset="-120"/>
              </a:rPr>
              <a:t>t</a:t>
            </a:r>
            <a:endParaRPr kumimoji="0" lang="en-US" altLang="zh-CN" i="1" dirty="0">
              <a:latin typeface="+mn-lt"/>
              <a:ea typeface="PMingLiU-ExtB" panose="02020500000000000000" pitchFamily="18" charset="-120"/>
            </a:endParaRPr>
          </a:p>
          <a:p>
            <a:pPr lvl="1" algn="l" eaLnBrk="1" hangingPunct="1">
              <a:lnSpc>
                <a:spcPct val="90000"/>
              </a:lnSpc>
              <a:spcBef>
                <a:spcPct val="20000"/>
              </a:spcBef>
              <a:buClr>
                <a:schemeClr val="accent1"/>
              </a:buClr>
              <a:buSzPct val="90000"/>
              <a:buFont typeface="Wingdings 2" panose="05020102010507070707" pitchFamily="18" charset="2"/>
              <a:buChar char=""/>
            </a:pPr>
            <a:r>
              <a:rPr kumimoji="0" lang="zh-CN" altLang="en-US" dirty="0">
                <a:latin typeface="+mn-lt"/>
                <a:ea typeface="华文中宋" panose="02010600040101010101" pitchFamily="2" charset="-122"/>
              </a:rPr>
              <a:t>顺序执行</a:t>
            </a:r>
            <a:r>
              <a:rPr kumimoji="0" lang="en-US" altLang="zh-CN" i="1" dirty="0">
                <a:latin typeface="+mn-lt"/>
                <a:ea typeface="PMingLiU-ExtB" panose="02020500000000000000" pitchFamily="18" charset="-120"/>
              </a:rPr>
              <a:t>n</a:t>
            </a:r>
            <a:r>
              <a:rPr kumimoji="0" lang="zh-CN" altLang="en-US" dirty="0">
                <a:latin typeface="+mn-lt"/>
                <a:ea typeface="华文中宋" panose="02010600040101010101" pitchFamily="2" charset="-122"/>
              </a:rPr>
              <a:t>个任务</a:t>
            </a:r>
            <a:r>
              <a:rPr kumimoji="0" lang="zh-CN" altLang="en-US" sz="2600" dirty="0">
                <a:latin typeface="+mn-lt"/>
                <a:ea typeface="华文中宋" panose="02010600040101010101" pitchFamily="2" charset="-122"/>
              </a:rPr>
              <a:t>所需要的时间：</a:t>
            </a:r>
            <a:r>
              <a:rPr kumimoji="0" lang="zh-CN" altLang="en-US" sz="2600" i="1" dirty="0">
                <a:latin typeface="+mn-lt"/>
                <a:ea typeface="华文中宋" panose="02010600040101010101" pitchFamily="2" charset="-122"/>
              </a:rPr>
              <a:t> </a:t>
            </a:r>
            <a:r>
              <a:rPr kumimoji="0" lang="en-US" altLang="zh-CN" sz="2600" i="1" dirty="0" err="1">
                <a:latin typeface="+mn-lt"/>
                <a:ea typeface="PMingLiU-ExtB" panose="02020500000000000000" pitchFamily="18" charset="-120"/>
              </a:rPr>
              <a:t>T</a:t>
            </a:r>
            <a:r>
              <a:rPr kumimoji="0" lang="en-US" altLang="zh-CN" sz="2600" i="1" baseline="-25000" dirty="0" err="1">
                <a:latin typeface="+mn-lt"/>
                <a:ea typeface="PMingLiU-ExtB" panose="02020500000000000000" pitchFamily="18" charset="-120"/>
              </a:rPr>
              <a:t>s</a:t>
            </a:r>
            <a:r>
              <a:rPr kumimoji="0" lang="en-US" altLang="zh-CN" sz="2600" i="1" dirty="0">
                <a:latin typeface="+mn-lt"/>
                <a:ea typeface="PMingLiU-ExtB" panose="02020500000000000000" pitchFamily="18" charset="-120"/>
              </a:rPr>
              <a:t> </a:t>
            </a:r>
            <a:r>
              <a:rPr kumimoji="0" lang="en-US" altLang="zh-CN" sz="2600" dirty="0">
                <a:latin typeface="+mn-lt"/>
                <a:ea typeface="PMingLiU-ExtB" panose="02020500000000000000" pitchFamily="18" charset="-120"/>
              </a:rPr>
              <a:t>= </a:t>
            </a:r>
            <a:r>
              <a:rPr kumimoji="0" lang="en-US" altLang="zh-CN" sz="2600" i="1" dirty="0" err="1">
                <a:latin typeface="+mn-lt"/>
                <a:ea typeface="PMingLiU-ExtB" panose="02020500000000000000" pitchFamily="18" charset="-120"/>
              </a:rPr>
              <a:t>nk</a:t>
            </a:r>
            <a:r>
              <a:rPr kumimoji="0" lang="en-US" altLang="zh-CN" sz="2600" dirty="0" err="1">
                <a:latin typeface="+mn-lt"/>
                <a:ea typeface="PMingLiU-ExtB" panose="02020500000000000000" pitchFamily="18" charset="-120"/>
              </a:rPr>
              <a:t>△</a:t>
            </a:r>
            <a:r>
              <a:rPr kumimoji="0" lang="en-US" altLang="zh-CN" sz="2600" i="1" dirty="0" err="1">
                <a:latin typeface="+mn-lt"/>
                <a:ea typeface="PMingLiU-ExtB" panose="02020500000000000000" pitchFamily="18" charset="-120"/>
              </a:rPr>
              <a:t>t</a:t>
            </a:r>
            <a:endParaRPr kumimoji="0" lang="en-US" altLang="zh-CN" sz="2600" dirty="0">
              <a:latin typeface="+mn-lt"/>
              <a:ea typeface="PMingLiU-ExtB" panose="02020500000000000000" pitchFamily="18" charset="-120"/>
            </a:endParaRPr>
          </a:p>
          <a:p>
            <a:pPr lvl="1" algn="l" eaLnBrk="1" hangingPunct="1">
              <a:lnSpc>
                <a:spcPct val="90000"/>
              </a:lnSpc>
              <a:spcBef>
                <a:spcPct val="20000"/>
              </a:spcBef>
              <a:buClr>
                <a:schemeClr val="accent1"/>
              </a:buClr>
              <a:buSzPct val="90000"/>
            </a:pPr>
            <a:r>
              <a:rPr kumimoji="0" lang="zh-CN" altLang="en-US" dirty="0">
                <a:latin typeface="+mn-lt"/>
                <a:ea typeface="华文中宋" panose="02010600040101010101" pitchFamily="2" charset="-122"/>
              </a:rPr>
              <a:t>流水线的实际加速比为</a:t>
            </a:r>
            <a:endParaRPr kumimoji="0" lang="zh-CN" altLang="en-US" dirty="0">
              <a:latin typeface="+mn-lt"/>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descr="Rectangle: Click to edit Master text styles&#10;Second level&#10;Third level&#10;Fourth level&#10;Fifth level"/>
          <p:cNvSpPr>
            <a:spLocks noGrp="1" noChangeArrowheads="1"/>
          </p:cNvSpPr>
          <p:nvPr>
            <p:ph idx="1"/>
          </p:nvPr>
        </p:nvSpPr>
        <p:spPr>
          <a:xfrm>
            <a:off x="34925" y="931887"/>
            <a:ext cx="4214813" cy="696913"/>
          </a:xfrm>
        </p:spPr>
        <p:txBody>
          <a:bodyPr/>
          <a:lstStyle/>
          <a:p>
            <a:pPr marL="628650" lvl="1" indent="0">
              <a:buFont typeface="Arial" panose="020B0604020202020204" pitchFamily="34" charset="0"/>
              <a:buNone/>
            </a:pPr>
            <a:r>
              <a:rPr lang="zh-CN" altLang="en-US" sz="2800" dirty="0" smtClean="0">
                <a:latin typeface="黑体" panose="02010609060101010101" pitchFamily="2" charset="-122"/>
              </a:rPr>
              <a:t>最大加速比</a:t>
            </a:r>
            <a:endParaRPr lang="zh-CN" altLang="en-US" sz="2800" dirty="0" smtClean="0">
              <a:latin typeface="黑体" panose="02010609060101010101" pitchFamily="2" charset="-122"/>
            </a:endParaRPr>
          </a:p>
        </p:txBody>
      </p:sp>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fld>
            <a:endParaRPr lang="en-US" altLang="zh-CN" sz="1400">
              <a:solidFill>
                <a:srgbClr val="FFFFFF"/>
              </a:solidFill>
            </a:endParaRPr>
          </a:p>
        </p:txBody>
      </p:sp>
      <p:graphicFrame>
        <p:nvGraphicFramePr>
          <p:cNvPr id="46084" name="Object 5"/>
          <p:cNvGraphicFramePr>
            <a:graphicFrameLocks noChangeAspect="1"/>
          </p:cNvGraphicFramePr>
          <p:nvPr/>
        </p:nvGraphicFramePr>
        <p:xfrm>
          <a:off x="2555875" y="1324943"/>
          <a:ext cx="3743325" cy="1023937"/>
        </p:xfrm>
        <a:graphic>
          <a:graphicData uri="http://schemas.openxmlformats.org/presentationml/2006/ole">
            <mc:AlternateContent xmlns:mc="http://schemas.openxmlformats.org/markup-compatibility/2006">
              <mc:Choice xmlns:v="urn:schemas-microsoft-com:vml" Requires="v">
                <p:oleObj spid="_x0000_s17442" name="公式" r:id="rId1" imgW="1346200" imgH="368300" progId="Equation.3">
                  <p:embed/>
                </p:oleObj>
              </mc:Choice>
              <mc:Fallback>
                <p:oleObj name="公式" r:id="rId1" imgW="1346200" imgH="368300" progId="Equation.3">
                  <p:embed/>
                  <p:pic>
                    <p:nvPicPr>
                      <p:cNvPr id="0" name="图片 174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324943"/>
                        <a:ext cx="3743325" cy="1023937"/>
                      </a:xfrm>
                      <a:prstGeom prst="rect">
                        <a:avLst/>
                      </a:prstGeom>
                      <a:solidFill>
                        <a:schemeClr val="bg1"/>
                      </a:solidFill>
                      <a:ln>
                        <a:noFill/>
                      </a:ln>
                    </p:spPr>
                  </p:pic>
                </p:oleObj>
              </mc:Fallback>
            </mc:AlternateContent>
          </a:graphicData>
        </a:graphic>
      </p:graphicFrame>
      <p:sp>
        <p:nvSpPr>
          <p:cNvPr id="46085" name="Rectangle 4" descr="Rectangle: Click to edit Master text styles&#10;Second level&#10;Third level&#10;Fourth level&#10;Fifth level"/>
          <p:cNvSpPr txBox="1">
            <a:spLocks noChangeArrowheads="1"/>
          </p:cNvSpPr>
          <p:nvPr/>
        </p:nvSpPr>
        <p:spPr bwMode="auto">
          <a:xfrm>
            <a:off x="685800" y="2659881"/>
            <a:ext cx="7847013"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20000"/>
              </a:spcBef>
              <a:buClr>
                <a:schemeClr val="accent1"/>
              </a:buClr>
              <a:buSzPct val="80000"/>
              <a:buFont typeface="Wingdings" panose="05000000000000000000" pitchFamily="2" charset="2"/>
              <a:buNone/>
            </a:pPr>
            <a:r>
              <a:rPr kumimoji="0" lang="zh-CN" altLang="en-US" sz="2800" dirty="0">
                <a:latin typeface="华文中宋" panose="02010600040101010101" pitchFamily="2" charset="-122"/>
                <a:ea typeface="华文中宋" panose="02010600040101010101" pitchFamily="2" charset="-122"/>
              </a:rPr>
              <a:t>（</a:t>
            </a:r>
            <a:r>
              <a:rPr kumimoji="0" lang="en-US" altLang="zh-CN" sz="2800" dirty="0">
                <a:latin typeface="华文中宋" panose="02010600040101010101" pitchFamily="2" charset="-122"/>
                <a:ea typeface="华文中宋" panose="02010600040101010101" pitchFamily="2" charset="-122"/>
              </a:rPr>
              <a:t>2</a:t>
            </a:r>
            <a:r>
              <a:rPr kumimoji="0" lang="zh-CN" altLang="en-US" sz="2800" dirty="0">
                <a:latin typeface="华文中宋" panose="02010600040101010101" pitchFamily="2" charset="-122"/>
                <a:ea typeface="华文中宋" panose="02010600040101010101" pitchFamily="2" charset="-122"/>
              </a:rPr>
              <a:t>）流水线的各段时间不完全相等时</a:t>
            </a:r>
            <a:endParaRPr kumimoji="0" lang="en-US" altLang="zh-CN" sz="2800" dirty="0">
              <a:latin typeface="华文中宋" panose="02010600040101010101" pitchFamily="2" charset="-122"/>
              <a:ea typeface="华文中宋" panose="02010600040101010101" pitchFamily="2" charset="-122"/>
            </a:endParaRPr>
          </a:p>
          <a:p>
            <a:pPr algn="l" eaLnBrk="1" hangingPunct="1">
              <a:spcBef>
                <a:spcPct val="20000"/>
              </a:spcBef>
              <a:buClr>
                <a:schemeClr val="accent1"/>
              </a:buClr>
              <a:buSzPct val="80000"/>
              <a:buFont typeface="Wingdings" panose="05000000000000000000" pitchFamily="2" charset="2"/>
              <a:buNone/>
            </a:pPr>
            <a:r>
              <a:rPr kumimoji="0" lang="zh-CN" altLang="en-US" sz="2800" dirty="0">
                <a:latin typeface="华文中宋" panose="02010600040101010101" pitchFamily="2" charset="-122"/>
                <a:ea typeface="华文中宋" panose="02010600040101010101" pitchFamily="2" charset="-122"/>
              </a:rPr>
              <a:t>一条</a:t>
            </a:r>
            <a:r>
              <a:rPr kumimoji="0" lang="en-US" altLang="zh-CN" sz="2800" i="1" dirty="0">
                <a:latin typeface="华文中宋" panose="02010600040101010101" pitchFamily="2" charset="-122"/>
                <a:ea typeface="华文中宋" panose="02010600040101010101" pitchFamily="2" charset="-122"/>
              </a:rPr>
              <a:t>k</a:t>
            </a:r>
            <a:r>
              <a:rPr kumimoji="0" lang="zh-CN" altLang="en-US" sz="2800" dirty="0">
                <a:latin typeface="华文中宋" panose="02010600040101010101" pitchFamily="2" charset="-122"/>
                <a:ea typeface="华文中宋" panose="02010600040101010101" pitchFamily="2" charset="-122"/>
              </a:rPr>
              <a:t>段流水线完成</a:t>
            </a:r>
            <a:r>
              <a:rPr kumimoji="0" lang="en-US" altLang="zh-CN" sz="2800" i="1" dirty="0">
                <a:latin typeface="华文中宋" panose="02010600040101010101" pitchFamily="2" charset="-122"/>
                <a:ea typeface="华文中宋" panose="02010600040101010101" pitchFamily="2" charset="-122"/>
              </a:rPr>
              <a:t>n</a:t>
            </a:r>
            <a:r>
              <a:rPr kumimoji="0" lang="zh-CN" altLang="en-US" sz="2800" dirty="0">
                <a:latin typeface="华文中宋" panose="02010600040101010101" pitchFamily="2" charset="-122"/>
                <a:ea typeface="华文中宋" panose="02010600040101010101" pitchFamily="2" charset="-122"/>
              </a:rPr>
              <a:t>个连续任务的实际加速比为</a:t>
            </a:r>
            <a:endParaRPr kumimoji="0" lang="zh-CN" altLang="en-US" sz="2800" dirty="0">
              <a:latin typeface="华文中宋" panose="02010600040101010101" pitchFamily="2" charset="-122"/>
              <a:ea typeface="华文中宋" panose="02010600040101010101" pitchFamily="2" charset="-122"/>
            </a:endParaRPr>
          </a:p>
        </p:txBody>
      </p:sp>
      <p:graphicFrame>
        <p:nvGraphicFramePr>
          <p:cNvPr id="46086" name="对象 1"/>
          <p:cNvGraphicFramePr>
            <a:graphicFrameLocks noChangeAspect="1"/>
          </p:cNvGraphicFramePr>
          <p:nvPr/>
        </p:nvGraphicFramePr>
        <p:xfrm>
          <a:off x="1763713" y="4076700"/>
          <a:ext cx="5819775" cy="1944688"/>
        </p:xfrm>
        <a:graphic>
          <a:graphicData uri="http://schemas.openxmlformats.org/presentationml/2006/ole">
            <mc:AlternateContent xmlns:mc="http://schemas.openxmlformats.org/markup-compatibility/2006">
              <mc:Choice xmlns:v="urn:schemas-microsoft-com:vml" Requires="v">
                <p:oleObj spid="_x0000_s17443" name="Equation" r:id="rId3" imgW="2476500" imgH="838200" progId="Equation.3">
                  <p:embed/>
                </p:oleObj>
              </mc:Choice>
              <mc:Fallback>
                <p:oleObj name="Equation" r:id="rId3" imgW="2476500" imgH="838200" progId="Equation.3">
                  <p:embed/>
                  <p:pic>
                    <p:nvPicPr>
                      <p:cNvPr id="0" name="图片 174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076700"/>
                        <a:ext cx="5819775" cy="1944688"/>
                      </a:xfrm>
                      <a:prstGeom prst="rect">
                        <a:avLst/>
                      </a:prstGeom>
                      <a:solidFill>
                        <a:schemeClr val="bg1"/>
                      </a:solidFill>
                      <a:ln>
                        <a:noFill/>
                      </a:ln>
                    </p:spPr>
                  </p:pic>
                </p:oleObj>
              </mc:Fallback>
            </mc:AlternateContent>
          </a:graphicData>
        </a:graphic>
      </p:graphicFrame>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fld>
            <a:endParaRPr lang="en-US" altLang="zh-CN" sz="1400">
              <a:solidFill>
                <a:srgbClr val="FFFFFF"/>
              </a:solidFill>
            </a:endParaRPr>
          </a:p>
        </p:txBody>
      </p:sp>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graphicFrame>
        <p:nvGraphicFramePr>
          <p:cNvPr id="10" name="Object 18"/>
          <p:cNvGraphicFramePr>
            <a:graphicFrameLocks noGrp="1" noChangeAspect="1"/>
          </p:cNvGraphicFramePr>
          <p:nvPr>
            <p:ph/>
          </p:nvPr>
        </p:nvGraphicFramePr>
        <p:xfrm>
          <a:off x="2195513" y="3284984"/>
          <a:ext cx="4943475" cy="909637"/>
        </p:xfrm>
        <a:graphic>
          <a:graphicData uri="http://schemas.openxmlformats.org/presentationml/2006/ole">
            <mc:AlternateContent xmlns:mc="http://schemas.openxmlformats.org/markup-compatibility/2006">
              <mc:Choice xmlns:v="urn:schemas-microsoft-com:vml" Requires="v">
                <p:oleObj spid="_x0000_s37906" name="Equation" r:id="rId1" imgW="2413000" imgH="444500" progId="Equation.DSMT4">
                  <p:embed/>
                </p:oleObj>
              </mc:Choice>
              <mc:Fallback>
                <p:oleObj name="Equation" r:id="rId1" imgW="2413000" imgH="444500" progId="Equation.DSMT4">
                  <p:embed/>
                  <p:pic>
                    <p:nvPicPr>
                      <p:cNvPr id="0" name="图片 3790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3284984"/>
                        <a:ext cx="4943475" cy="909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灯片编号占位符 4"/>
          <p:cNvSpPr txBox="1"/>
          <p:nvPr/>
        </p:nvSpPr>
        <p:spPr bwMode="auto">
          <a:xfrm>
            <a:off x="6553200" y="65514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501710A9-C77A-4D05-8BD9-CE6CF59AB092}" type="slidenum">
              <a:rPr lang="en-US" altLang="zh-CN" sz="1400" smtClean="0">
                <a:solidFill>
                  <a:srgbClr val="FFFFFF"/>
                </a:solidFill>
                <a:latin typeface="华文中宋" panose="02010600040101010101" pitchFamily="2" charset="-122"/>
                <a:ea typeface="华文中宋" panose="02010600040101010101" pitchFamily="2" charset="-122"/>
              </a:rPr>
            </a:fld>
            <a:endParaRPr lang="en-US" altLang="zh-CN" sz="1400" smtClean="0">
              <a:solidFill>
                <a:srgbClr val="FFFFFF"/>
              </a:solidFill>
              <a:latin typeface="华文中宋" panose="02010600040101010101" pitchFamily="2" charset="-122"/>
              <a:ea typeface="华文中宋" panose="02010600040101010101" pitchFamily="2" charset="-122"/>
            </a:endParaRPr>
          </a:p>
        </p:txBody>
      </p:sp>
      <p:sp>
        <p:nvSpPr>
          <p:cNvPr id="12" name="Text Box 4"/>
          <p:cNvSpPr txBox="1">
            <a:spLocks noChangeArrowheads="1"/>
          </p:cNvSpPr>
          <p:nvPr/>
        </p:nvSpPr>
        <p:spPr bwMode="auto">
          <a:xfrm>
            <a:off x="144463" y="893664"/>
            <a:ext cx="2124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457200" indent="-457200" algn="l" eaLnBrk="1" hangingPunct="1">
              <a:spcBef>
                <a:spcPct val="50000"/>
              </a:spcBef>
              <a:buFont typeface="Wingdings" panose="05000000000000000000" pitchFamily="2" charset="2"/>
              <a:buChar char="n"/>
            </a:pPr>
            <a:r>
              <a:rPr lang="zh-CN" altLang="en-US" sz="2800" dirty="0" smtClean="0">
                <a:latin typeface="华文中宋" panose="02010600040101010101" pitchFamily="2" charset="-122"/>
                <a:ea typeface="华文中宋" panose="02010600040101010101" pitchFamily="2" charset="-122"/>
              </a:rPr>
              <a:t>效率</a:t>
            </a:r>
            <a:endParaRPr lang="zh-CN" altLang="en-US" sz="2800" dirty="0">
              <a:latin typeface="华文中宋" panose="02010600040101010101" pitchFamily="2" charset="-122"/>
              <a:ea typeface="华文中宋" panose="02010600040101010101" pitchFamily="2" charset="-122"/>
            </a:endParaRPr>
          </a:p>
        </p:txBody>
      </p:sp>
      <p:sp>
        <p:nvSpPr>
          <p:cNvPr id="13" name="Rectangle 5"/>
          <p:cNvSpPr>
            <a:spLocks noChangeArrowheads="1"/>
          </p:cNvSpPr>
          <p:nvPr/>
        </p:nvSpPr>
        <p:spPr bwMode="auto">
          <a:xfrm>
            <a:off x="179388" y="1408807"/>
            <a:ext cx="8783637"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pP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流水线效率（</a:t>
            </a:r>
            <a:r>
              <a:rPr lang="en-US" altLang="zh-CN" dirty="0">
                <a:latin typeface="华文中宋" panose="02010600040101010101" pitchFamily="2" charset="-122"/>
                <a:ea typeface="华文中宋" panose="02010600040101010101" pitchFamily="2" charset="-122"/>
              </a:rPr>
              <a:t>Efficiency</a:t>
            </a:r>
            <a:r>
              <a:rPr lang="zh-CN" altLang="en-US" dirty="0">
                <a:latin typeface="华文中宋" panose="02010600040101010101" pitchFamily="2" charset="-122"/>
                <a:ea typeface="华文中宋" panose="02010600040101010101" pitchFamily="2" charset="-122"/>
              </a:rPr>
              <a:t>，</a:t>
            </a:r>
            <a:r>
              <a:rPr lang="en-US" altLang="zh-CN" i="1"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）是指</a:t>
            </a:r>
            <a:r>
              <a:rPr lang="zh-CN" altLang="en-US" dirty="0">
                <a:solidFill>
                  <a:srgbClr val="FF0000"/>
                </a:solidFill>
                <a:latin typeface="华文中宋" panose="02010600040101010101" pitchFamily="2" charset="-122"/>
                <a:ea typeface="华文中宋" panose="02010600040101010101" pitchFamily="2" charset="-122"/>
              </a:rPr>
              <a:t>流水线的设备利用率</a:t>
            </a:r>
            <a:r>
              <a:rPr lang="zh-CN" altLang="en-US" dirty="0">
                <a:latin typeface="华文中宋" panose="02010600040101010101" pitchFamily="2" charset="-122"/>
                <a:ea typeface="华文中宋" panose="02010600040101010101" pitchFamily="2" charset="-122"/>
              </a:rPr>
              <a:t>。</a:t>
            </a:r>
            <a:r>
              <a:rPr lang="zh-CN" altLang="en-US" dirty="0">
                <a:solidFill>
                  <a:schemeClr val="tx2"/>
                </a:solidFill>
                <a:latin typeface="华文中宋" panose="02010600040101010101" pitchFamily="2" charset="-122"/>
                <a:ea typeface="华文中宋" panose="02010600040101010101" pitchFamily="2" charset="-122"/>
              </a:rPr>
              <a:t>在时空图上，流水线的效率定义为</a:t>
            </a:r>
            <a:r>
              <a:rPr lang="en-US" altLang="zh-CN" i="1" dirty="0">
                <a:solidFill>
                  <a:schemeClr val="tx2"/>
                </a:solidFill>
                <a:latin typeface="华文中宋" panose="02010600040101010101" pitchFamily="2" charset="-122"/>
                <a:ea typeface="华文中宋" panose="02010600040101010101" pitchFamily="2" charset="-122"/>
              </a:rPr>
              <a:t>n</a:t>
            </a:r>
            <a:r>
              <a:rPr lang="zh-CN" altLang="en-US" dirty="0">
                <a:solidFill>
                  <a:schemeClr val="tx2"/>
                </a:solidFill>
                <a:latin typeface="华文中宋" panose="02010600040101010101" pitchFamily="2" charset="-122"/>
                <a:ea typeface="华文中宋" panose="02010600040101010101" pitchFamily="2" charset="-122"/>
              </a:rPr>
              <a:t>个任务占用的时空区与</a:t>
            </a:r>
            <a:r>
              <a:rPr lang="en-US" altLang="zh-CN" i="1" dirty="0">
                <a:solidFill>
                  <a:schemeClr val="tx2"/>
                </a:solidFill>
                <a:latin typeface="华文中宋" panose="02010600040101010101" pitchFamily="2" charset="-122"/>
                <a:ea typeface="华文中宋" panose="02010600040101010101" pitchFamily="2" charset="-122"/>
              </a:rPr>
              <a:t>k</a:t>
            </a:r>
            <a:r>
              <a:rPr lang="zh-CN" altLang="en-US" dirty="0">
                <a:solidFill>
                  <a:schemeClr val="tx2"/>
                </a:solidFill>
                <a:latin typeface="华文中宋" panose="02010600040101010101" pitchFamily="2" charset="-122"/>
                <a:ea typeface="华文中宋" panose="02010600040101010101" pitchFamily="2" charset="-122"/>
              </a:rPr>
              <a:t>个功能段总的时空区之比，</a:t>
            </a:r>
            <a:r>
              <a:rPr lang="zh-CN" altLang="en-US" dirty="0">
                <a:latin typeface="华文中宋" panose="02010600040101010101" pitchFamily="2" charset="-122"/>
                <a:ea typeface="华文中宋" panose="02010600040101010101" pitchFamily="2" charset="-122"/>
              </a:rPr>
              <a:t>因此流水线的效率包含时间和空间两个方面的因素。</a:t>
            </a:r>
            <a:endParaRPr lang="zh-CN" altLang="en-US" dirty="0">
              <a:latin typeface="华文中宋" panose="02010600040101010101" pitchFamily="2" charset="-122"/>
              <a:ea typeface="华文中宋" panose="02010600040101010101" pitchFamily="2" charset="-122"/>
            </a:endParaRPr>
          </a:p>
        </p:txBody>
      </p:sp>
      <p:sp>
        <p:nvSpPr>
          <p:cNvPr id="14" name="Rectangle 12"/>
          <p:cNvSpPr>
            <a:spLocks noChangeArrowheads="1"/>
          </p:cNvSpPr>
          <p:nvPr/>
        </p:nvSpPr>
        <p:spPr bwMode="auto">
          <a:xfrm>
            <a:off x="254000" y="4304030"/>
            <a:ext cx="875411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pP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实际上，</a:t>
            </a:r>
            <a:r>
              <a:rPr lang="en-US" altLang="zh-CN" i="1"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个任务占用的时空区就是顺序执行</a:t>
            </a:r>
            <a:r>
              <a:rPr lang="en-US" altLang="zh-CN" i="1"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个任务的总的时间</a:t>
            </a:r>
            <a:r>
              <a:rPr lang="en-US" altLang="zh-CN" i="1" dirty="0">
                <a:latin typeface="华文中宋" panose="02010600040101010101" pitchFamily="2" charset="-122"/>
                <a:ea typeface="华文中宋" panose="02010600040101010101" pitchFamily="2" charset="-122"/>
              </a:rPr>
              <a:t>T</a:t>
            </a:r>
            <a:r>
              <a:rPr lang="en-US" altLang="zh-CN" i="1" baseline="-25000" dirty="0">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；而用一条</a:t>
            </a:r>
            <a:r>
              <a:rPr lang="en-US" altLang="zh-CN" i="1" dirty="0">
                <a:latin typeface="华文中宋" panose="02010600040101010101" pitchFamily="2" charset="-122"/>
                <a:ea typeface="华文中宋" panose="02010600040101010101" pitchFamily="2" charset="-122"/>
              </a:rPr>
              <a:t>k</a:t>
            </a:r>
            <a:r>
              <a:rPr lang="zh-CN" altLang="en-US" dirty="0">
                <a:latin typeface="华文中宋" panose="02010600040101010101" pitchFamily="2" charset="-122"/>
                <a:ea typeface="华文中宋" panose="02010600040101010101" pitchFamily="2" charset="-122"/>
              </a:rPr>
              <a:t>段流水线完成</a:t>
            </a:r>
            <a:r>
              <a:rPr lang="en-US" altLang="zh-CN" i="1"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个任务的总的时空区为</a:t>
            </a:r>
            <a:r>
              <a:rPr lang="en-US" altLang="zh-CN" i="1" dirty="0">
                <a:latin typeface="华文中宋" panose="02010600040101010101" pitchFamily="2" charset="-122"/>
                <a:ea typeface="华文中宋" panose="02010600040101010101" pitchFamily="2" charset="-122"/>
              </a:rPr>
              <a:t>k</a:t>
            </a:r>
            <a:r>
              <a:rPr lang="en-US" altLang="zh-CN" dirty="0">
                <a:latin typeface="华文中宋" panose="02010600040101010101" pitchFamily="2" charset="-122"/>
                <a:ea typeface="华文中宋" panose="02010600040101010101" pitchFamily="2" charset="-122"/>
              </a:rPr>
              <a:t> </a:t>
            </a:r>
            <a:r>
              <a:rPr lang="en-US" altLang="zh-CN" i="1" dirty="0" err="1">
                <a:latin typeface="华文中宋" panose="02010600040101010101" pitchFamily="2" charset="-122"/>
                <a:ea typeface="华文中宋" panose="02010600040101010101" pitchFamily="2" charset="-122"/>
              </a:rPr>
              <a:t>T</a:t>
            </a:r>
            <a:r>
              <a:rPr lang="en-US" altLang="zh-CN" i="1" baseline="-25000" dirty="0" err="1">
                <a:latin typeface="华文中宋" panose="02010600040101010101" pitchFamily="2" charset="-122"/>
                <a:ea typeface="华文中宋" panose="02010600040101010101" pitchFamily="2" charset="-122"/>
              </a:rPr>
              <a:t>k</a:t>
            </a:r>
            <a:r>
              <a:rPr lang="en-US" altLang="zh-CN" i="1" dirty="0">
                <a:latin typeface="华文中宋" panose="02010600040101010101" pitchFamily="2" charset="-122"/>
                <a:ea typeface="华文中宋" panose="02010600040101010101" pitchFamily="2" charset="-122"/>
              </a:rPr>
              <a:t> </a:t>
            </a:r>
            <a:r>
              <a:rPr lang="zh-CN" altLang="en-US" i="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其中</a:t>
            </a:r>
            <a:r>
              <a:rPr lang="en-US" altLang="zh-CN" i="1" dirty="0" err="1">
                <a:latin typeface="华文中宋" panose="02010600040101010101" pitchFamily="2" charset="-122"/>
                <a:ea typeface="华文中宋" panose="02010600040101010101" pitchFamily="2" charset="-122"/>
              </a:rPr>
              <a:t>T</a:t>
            </a:r>
            <a:r>
              <a:rPr lang="en-US" altLang="zh-CN" i="1" baseline="-25000" dirty="0" err="1">
                <a:latin typeface="华文中宋" panose="02010600040101010101" pitchFamily="2" charset="-122"/>
                <a:ea typeface="华文中宋" panose="02010600040101010101" pitchFamily="2" charset="-122"/>
              </a:rPr>
              <a:t>k</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是流水线完成</a:t>
            </a:r>
            <a:r>
              <a:rPr lang="en-US" altLang="zh-CN" i="1"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个任务所使用的总时间，则一条</a:t>
            </a:r>
            <a:r>
              <a:rPr lang="en-US" altLang="zh-CN" i="1" dirty="0">
                <a:latin typeface="华文中宋" panose="02010600040101010101" pitchFamily="2" charset="-122"/>
                <a:ea typeface="华文中宋" panose="02010600040101010101" pitchFamily="2" charset="-122"/>
              </a:rPr>
              <a:t>k</a:t>
            </a:r>
            <a:r>
              <a:rPr lang="zh-CN" altLang="en-US" dirty="0">
                <a:latin typeface="华文中宋" panose="02010600040101010101" pitchFamily="2" charset="-122"/>
                <a:ea typeface="华文中宋" panose="02010600040101010101" pitchFamily="2" charset="-122"/>
              </a:rPr>
              <a:t>段流水线的效率为：</a:t>
            </a:r>
            <a:endParaRPr lang="zh-CN" altLang="en-US" dirty="0">
              <a:latin typeface="华文中宋" panose="02010600040101010101" pitchFamily="2" charset="-122"/>
              <a:ea typeface="华文中宋" panose="02010600040101010101" pitchFamily="2" charset="-122"/>
            </a:endParaRPr>
          </a:p>
        </p:txBody>
      </p:sp>
      <p:sp>
        <p:nvSpPr>
          <p:cNvPr id="15" name="Rectangle 14"/>
          <p:cNvSpPr>
            <a:spLocks noChangeArrowheads="1"/>
          </p:cNvSpPr>
          <p:nvPr/>
        </p:nvSpPr>
        <p:spPr bwMode="auto">
          <a:xfrm>
            <a:off x="0" y="3291706"/>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solidFill>
                  <a:srgbClr val="FF0000"/>
                </a:solidFill>
              </a:rPr>
              <a:t>第三章内容</a:t>
            </a:r>
            <a:endParaRPr lang="zh-CN" altLang="en-US">
              <a:solidFill>
                <a:srgbClr val="FF0000"/>
              </a:solidFill>
            </a:endParaRPr>
          </a:p>
        </p:txBody>
      </p:sp>
      <p:sp>
        <p:nvSpPr>
          <p:cNvPr id="6" name="内容占位符 5"/>
          <p:cNvSpPr>
            <a:spLocks noGrp="1"/>
          </p:cNvSpPr>
          <p:nvPr>
            <p:ph idx="1"/>
          </p:nvPr>
        </p:nvSpPr>
        <p:spPr/>
        <p:txBody>
          <a:bodyPr/>
          <a:p>
            <a:r>
              <a:rPr lang="zh-CN" altLang="en-US" b="1">
                <a:solidFill>
                  <a:srgbClr val="00B050"/>
                </a:solidFill>
              </a:rPr>
              <a:t>第一部分：附录A-</a:t>
            </a:r>
            <a:r>
              <a:rPr lang="zh-CN" altLang="en-US" b="1">
                <a:solidFill>
                  <a:srgbClr val="00B050"/>
                </a:solidFill>
                <a:sym typeface="+mn-ea"/>
              </a:rPr>
              <a:t>流水线技术</a:t>
            </a:r>
            <a:endParaRPr lang="zh-CN" altLang="en-US" b="1">
              <a:solidFill>
                <a:srgbClr val="00B050"/>
              </a:solidFill>
              <a:sym typeface="+mn-ea"/>
            </a:endParaRPr>
          </a:p>
          <a:p>
            <a:r>
              <a:rPr lang="zh-CN" altLang="en-US" b="1">
                <a:sym typeface="+mn-ea"/>
              </a:rPr>
              <a:t>第二部分：流水线处理机及其设计</a:t>
            </a:r>
            <a:r>
              <a:rPr lang="en-US" altLang="zh-CN" b="1">
                <a:sym typeface="+mn-ea"/>
              </a:rPr>
              <a:t>-1</a:t>
            </a:r>
            <a:endParaRPr lang="en-US" altLang="zh-CN" b="1">
              <a:solidFill>
                <a:schemeClr val="tx1"/>
              </a:solidFill>
            </a:endParaRPr>
          </a:p>
          <a:p>
            <a:r>
              <a:rPr lang="zh-CN" altLang="en-US" b="1">
                <a:sym typeface="+mn-ea"/>
              </a:rPr>
              <a:t>第三部分：</a:t>
            </a:r>
            <a:r>
              <a:rPr lang="en-US" altLang="zh-CN" b="1">
                <a:sym typeface="+mn-ea"/>
              </a:rPr>
              <a:t>流水线处理机及其设计-2</a:t>
            </a:r>
            <a:endParaRPr lang="en-US" altLang="zh-CN" b="1">
              <a:solidFill>
                <a:schemeClr val="tx1"/>
              </a:solidFill>
            </a:endParaRPr>
          </a:p>
          <a:p>
            <a:r>
              <a:rPr lang="zh-CN" altLang="en-US" b="1">
                <a:sym typeface="+mn-ea"/>
              </a:rPr>
              <a:t>第四部分：</a:t>
            </a:r>
            <a:r>
              <a:rPr lang="en-US" altLang="zh-CN" b="1">
                <a:sym typeface="+mn-ea"/>
              </a:rPr>
              <a:t>附录A-流水线异常与浮点流水线</a:t>
            </a:r>
            <a:endParaRPr lang="en-US" altLang="zh-CN" b="1">
              <a:solidFill>
                <a:schemeClr val="tx1"/>
              </a:solidFill>
            </a:endParaRPr>
          </a:p>
          <a:p>
            <a:endParaRPr lang="zh-CN" altLang="en-US" b="1">
              <a:solidFill>
                <a:srgbClr val="00B050"/>
              </a:solidFill>
              <a:sym typeface="+mn-ea"/>
            </a:endParaRPr>
          </a:p>
          <a:p>
            <a:endParaRPr lang="zh-CN" altLang="en-US" b="1">
              <a:solidFill>
                <a:srgbClr val="00B050"/>
              </a:solidFill>
              <a:sym typeface="+mn-ea"/>
            </a:endParaRPr>
          </a:p>
        </p:txBody>
      </p:sp>
      <p:sp>
        <p:nvSpPr>
          <p:cNvPr id="4" name="灯片编号占位符 3"/>
          <p:cNvSpPr>
            <a:spLocks noGrp="1"/>
          </p:cNvSpPr>
          <p:nvPr>
            <p:ph type="sldNum" sz="quarter" idx="12"/>
          </p:nvPr>
        </p:nvSpPr>
        <p:spPr/>
        <p:txBody>
          <a:bodyPr/>
          <a:p>
            <a:fld id="{0C913308-F349-4B6D-A68A-DD1791B4A57B}"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idx="1"/>
          </p:nvPr>
        </p:nvSpPr>
        <p:spPr>
          <a:xfrm>
            <a:off x="755799" y="1051967"/>
            <a:ext cx="6840537" cy="504825"/>
          </a:xfrm>
        </p:spPr>
        <p:txBody>
          <a:bodyPr>
            <a:normAutofit lnSpcReduction="10000"/>
          </a:bodyPr>
          <a:lstStyle/>
          <a:p>
            <a:pPr marL="1085850" lvl="1" indent="-457200"/>
            <a:r>
              <a:rPr lang="zh-CN" altLang="en-US" sz="2800" smtClean="0"/>
              <a:t>各段时间均相等的流水线</a:t>
            </a:r>
            <a:r>
              <a:rPr lang="zh-CN" altLang="en-US" sz="2800" smtClean="0">
                <a:hlinkClick r:id="rId1" action="ppaction://program"/>
              </a:rPr>
              <a:t>时空图</a:t>
            </a:r>
            <a:endParaRPr lang="zh-CN" altLang="en-US" sz="2800" smtClean="0"/>
          </a:p>
        </p:txBody>
      </p:sp>
      <p:sp>
        <p:nvSpPr>
          <p:cNvPr id="4813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DC30EECE-49AC-4FD2-99CA-E8026CFF5E19}" type="slidenum">
              <a:rPr lang="en-US" altLang="zh-CN" sz="1400">
                <a:solidFill>
                  <a:srgbClr val="FFFFFF"/>
                </a:solidFill>
              </a:rPr>
            </a:fld>
            <a:endParaRPr lang="en-US" altLang="zh-CN" sz="1400">
              <a:solidFill>
                <a:srgbClr val="FFFFFF"/>
              </a:solidFill>
            </a:endParaRPr>
          </a:p>
        </p:txBody>
      </p:sp>
      <p:graphicFrame>
        <p:nvGraphicFramePr>
          <p:cNvPr id="48132" name="Object 3"/>
          <p:cNvGraphicFramePr>
            <a:graphicFrameLocks noChangeAspect="1"/>
          </p:cNvGraphicFramePr>
          <p:nvPr/>
        </p:nvGraphicFramePr>
        <p:xfrm>
          <a:off x="0" y="2060575"/>
          <a:ext cx="9144000" cy="4321175"/>
        </p:xfrm>
        <a:graphic>
          <a:graphicData uri="http://schemas.openxmlformats.org/presentationml/2006/ole">
            <mc:AlternateContent xmlns:mc="http://schemas.openxmlformats.org/markup-compatibility/2006">
              <mc:Choice xmlns:v="urn:schemas-microsoft-com:vml" Requires="v">
                <p:oleObj spid="_x0000_s19474" name="图片" r:id="rId2" imgW="4701540" imgH="2178685" progId="Word.Picture.8">
                  <p:embed/>
                </p:oleObj>
              </mc:Choice>
              <mc:Fallback>
                <p:oleObj name="图片" r:id="rId2" imgW="4701540" imgH="2178685" progId="Word.Picture.8">
                  <p:embed/>
                  <p:pic>
                    <p:nvPicPr>
                      <p:cNvPr id="0" name="图片 194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0575"/>
                        <a:ext cx="9144000" cy="4321175"/>
                      </a:xfrm>
                      <a:prstGeom prst="rect">
                        <a:avLst/>
                      </a:prstGeom>
                      <a:solidFill>
                        <a:schemeClr val="bg1"/>
                      </a:solidFill>
                      <a:ln>
                        <a:noFill/>
                      </a:ln>
                    </p:spPr>
                  </p:pic>
                </p:oleObj>
              </mc:Fallback>
            </mc:AlternateContent>
          </a:graphicData>
        </a:graphic>
      </p:graphicFrame>
      <p:sp>
        <p:nvSpPr>
          <p:cNvPr id="6"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fld>
            <a:endParaRPr lang="en-US" altLang="zh-CN" sz="1400">
              <a:solidFill>
                <a:srgbClr val="FFFFFF"/>
              </a:solidFill>
            </a:endParaRPr>
          </a:p>
        </p:txBody>
      </p:sp>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4" name="Rectangle 2"/>
          <p:cNvSpPr>
            <a:spLocks noChangeArrowheads="1"/>
          </p:cNvSpPr>
          <p:nvPr/>
        </p:nvSpPr>
        <p:spPr bwMode="auto">
          <a:xfrm>
            <a:off x="250825" y="980728"/>
            <a:ext cx="8893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20000"/>
              </a:spcBef>
              <a:buClr>
                <a:schemeClr val="accent2"/>
              </a:buClr>
              <a:buSzPct val="75000"/>
              <a:buFont typeface="Monotype Sorts" pitchFamily="2" charset="2"/>
              <a:buNone/>
            </a:pPr>
            <a:r>
              <a:rPr lang="zh-CN" altLang="en-US" sz="2800" dirty="0">
                <a:latin typeface="华文中宋" panose="02010600040101010101" pitchFamily="2" charset="-122"/>
                <a:ea typeface="华文中宋" panose="02010600040101010101" pitchFamily="2" charset="-122"/>
              </a:rPr>
              <a:t>如果每个流水段时间是</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t</a:t>
            </a:r>
            <a:r>
              <a:rPr lang="zh-CN" altLang="en-US" sz="2800" dirty="0">
                <a:latin typeface="华文中宋" panose="02010600040101010101" pitchFamily="2" charset="-122"/>
                <a:ea typeface="华文中宋" panose="02010600040101010101" pitchFamily="2" charset="-122"/>
              </a:rPr>
              <a:t>，且任务是连续的实际效率：</a:t>
            </a:r>
            <a:endParaRPr lang="zh-CN" altLang="en-US" sz="2800" dirty="0">
              <a:latin typeface="华文中宋" panose="02010600040101010101" pitchFamily="2" charset="-122"/>
              <a:ea typeface="华文中宋" panose="02010600040101010101" pitchFamily="2" charset="-122"/>
            </a:endParaRPr>
          </a:p>
        </p:txBody>
      </p:sp>
      <p:graphicFrame>
        <p:nvGraphicFramePr>
          <p:cNvPr id="5" name="Object 4"/>
          <p:cNvGraphicFramePr>
            <a:graphicFrameLocks noChangeAspect="1"/>
          </p:cNvGraphicFramePr>
          <p:nvPr/>
        </p:nvGraphicFramePr>
        <p:xfrm>
          <a:off x="1908175" y="1734964"/>
          <a:ext cx="5327650" cy="989013"/>
        </p:xfrm>
        <a:graphic>
          <a:graphicData uri="http://schemas.openxmlformats.org/presentationml/2006/ole">
            <mc:AlternateContent xmlns:mc="http://schemas.openxmlformats.org/markup-compatibility/2006">
              <mc:Choice xmlns:v="urn:schemas-microsoft-com:vml" Requires="v">
                <p:oleObj spid="_x0000_s38959" name="公式" r:id="rId1" imgW="2819400" imgH="596900" progId="Equation.3">
                  <p:embed/>
                </p:oleObj>
              </mc:Choice>
              <mc:Fallback>
                <p:oleObj name="公式" r:id="rId1" imgW="2819400" imgH="596900" progId="Equation.3">
                  <p:embed/>
                  <p:pic>
                    <p:nvPicPr>
                      <p:cNvPr id="0" name="图片 389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734964"/>
                        <a:ext cx="5327650" cy="989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5"/>
          <p:cNvSpPr txBox="1">
            <a:spLocks noChangeArrowheads="1"/>
          </p:cNvSpPr>
          <p:nvPr/>
        </p:nvSpPr>
        <p:spPr bwMode="auto">
          <a:xfrm>
            <a:off x="2983459" y="3064198"/>
            <a:ext cx="115649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r>
              <a:rPr lang="zh-CN" altLang="en-US" sz="2800" b="1" dirty="0" smtClean="0">
                <a:ea typeface="宋体" panose="02010600030101010101" pitchFamily="2" charset="-122"/>
              </a:rPr>
              <a:t>其中，</a:t>
            </a:r>
            <a:endParaRPr lang="zh-CN" altLang="en-US" sz="2800" b="1" dirty="0">
              <a:ea typeface="宋体" panose="02010600030101010101" pitchFamily="2" charset="-122"/>
            </a:endParaRPr>
          </a:p>
        </p:txBody>
      </p:sp>
      <p:graphicFrame>
        <p:nvGraphicFramePr>
          <p:cNvPr id="7" name="Object 6"/>
          <p:cNvGraphicFramePr>
            <a:graphicFrameLocks noChangeAspect="1"/>
          </p:cNvGraphicFramePr>
          <p:nvPr/>
        </p:nvGraphicFramePr>
        <p:xfrm>
          <a:off x="2708275" y="4623792"/>
          <a:ext cx="3951288" cy="1057275"/>
        </p:xfrm>
        <a:graphic>
          <a:graphicData uri="http://schemas.openxmlformats.org/presentationml/2006/ole">
            <mc:AlternateContent xmlns:mc="http://schemas.openxmlformats.org/markup-compatibility/2006">
              <mc:Choice xmlns:v="urn:schemas-microsoft-com:vml" Requires="v">
                <p:oleObj spid="_x0000_s38960" name="公式" r:id="rId3" imgW="1739900" imgH="469900" progId="Equation.3">
                  <p:embed/>
                </p:oleObj>
              </mc:Choice>
              <mc:Fallback>
                <p:oleObj name="公式" r:id="rId3" imgW="1739900" imgH="469900" progId="Equation.3">
                  <p:embed/>
                  <p:pic>
                    <p:nvPicPr>
                      <p:cNvPr id="0" name="图片 389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8275" y="4623792"/>
                        <a:ext cx="3951288" cy="1057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4432300" y="3124647"/>
          <a:ext cx="808038" cy="400050"/>
        </p:xfrm>
        <a:graphic>
          <a:graphicData uri="http://schemas.openxmlformats.org/presentationml/2006/ole">
            <mc:AlternateContent xmlns:mc="http://schemas.openxmlformats.org/markup-compatibility/2006">
              <mc:Choice xmlns:v="urn:schemas-microsoft-com:vml" Requires="v">
                <p:oleObj spid="_x0000_s38961" name="Equation" r:id="rId5" imgW="8534400" imgH="4267200" progId="Equation.DSMT4">
                  <p:embed/>
                </p:oleObj>
              </mc:Choice>
              <mc:Fallback>
                <p:oleObj name="Equation" r:id="rId5" imgW="8534400" imgH="4267200" progId="Equation.DSMT4">
                  <p:embed/>
                  <p:pic>
                    <p:nvPicPr>
                      <p:cNvPr id="0" name="图片 38960"/>
                      <p:cNvPicPr>
                        <a:picLocks noChangeAspect="1" noChangeArrowheads="1"/>
                      </p:cNvPicPr>
                      <p:nvPr/>
                    </p:nvPicPr>
                    <p:blipFill>
                      <a:blip r:embed="rId6"/>
                      <a:srcRect/>
                      <a:stretch>
                        <a:fillRect/>
                      </a:stretch>
                    </p:blipFill>
                    <p:spPr bwMode="auto">
                      <a:xfrm>
                        <a:off x="4432300" y="3124647"/>
                        <a:ext cx="80803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5"/>
          <p:cNvSpPr txBox="1">
            <a:spLocks noChangeArrowheads="1"/>
          </p:cNvSpPr>
          <p:nvPr/>
        </p:nvSpPr>
        <p:spPr bwMode="auto">
          <a:xfrm>
            <a:off x="395536" y="3933056"/>
            <a:ext cx="23129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r>
              <a:rPr lang="zh-CN" altLang="en-US" sz="2800" dirty="0">
                <a:latin typeface="华文中宋" panose="02010600040101010101" pitchFamily="2" charset="-122"/>
                <a:ea typeface="华文中宋" panose="02010600040101010101" pitchFamily="2" charset="-122"/>
              </a:rPr>
              <a:t>最大效率：</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fld>
            <a:endParaRPr lang="en-US" altLang="zh-CN" sz="1400">
              <a:solidFill>
                <a:srgbClr val="FFFFFF"/>
              </a:solidFill>
            </a:endParaRPr>
          </a:p>
        </p:txBody>
      </p:sp>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4" name="Rectangle 4"/>
          <p:cNvSpPr txBox="1">
            <a:spLocks noChangeArrowheads="1"/>
          </p:cNvSpPr>
          <p:nvPr/>
        </p:nvSpPr>
        <p:spPr>
          <a:xfrm>
            <a:off x="539179" y="764704"/>
            <a:ext cx="8569325" cy="208756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2800" dirty="0" smtClean="0">
                <a:latin typeface="华文中宋" panose="02010600040101010101" pitchFamily="2" charset="-122"/>
                <a:ea typeface="华文中宋" panose="02010600040101010101" pitchFamily="2" charset="-122"/>
              </a:rPr>
              <a:t>举例</a:t>
            </a:r>
            <a:endParaRPr lang="zh-CN" altLang="en-US" sz="2800" dirty="0" smtClean="0">
              <a:latin typeface="华文中宋" panose="02010600040101010101" pitchFamily="2" charset="-122"/>
              <a:ea typeface="华文中宋" panose="02010600040101010101" pitchFamily="2" charset="-122"/>
            </a:endParaRPr>
          </a:p>
          <a:p>
            <a:pPr marL="182880" indent="-182880">
              <a:lnSpc>
                <a:spcPct val="150000"/>
              </a:lnSpc>
              <a:defRPr/>
            </a:pPr>
            <a:r>
              <a:rPr lang="zh-CN" altLang="en-US" sz="2800" dirty="0" smtClean="0">
                <a:latin typeface="华文中宋" panose="02010600040101010101" pitchFamily="2" charset="-122"/>
                <a:ea typeface="华文中宋" panose="02010600040101010101" pitchFamily="2" charset="-122"/>
              </a:rPr>
              <a:t>假设加法由</a:t>
            </a:r>
            <a:r>
              <a:rPr lang="en-US" altLang="zh-CN" sz="2800" dirty="0" smtClean="0">
                <a:latin typeface="华文中宋" panose="02010600040101010101" pitchFamily="2" charset="-122"/>
                <a:ea typeface="华文中宋" panose="02010600040101010101" pitchFamily="2" charset="-122"/>
              </a:rPr>
              <a:t>5</a:t>
            </a:r>
            <a:r>
              <a:rPr altLang="zh-CN" sz="2800" dirty="0" smtClean="0">
                <a:latin typeface="华文中宋" panose="02010600040101010101" pitchFamily="2" charset="-122"/>
                <a:ea typeface="华文中宋" panose="02010600040101010101" pitchFamily="2" charset="-122"/>
              </a:rPr>
              <a:t>段（级）</a:t>
            </a:r>
            <a:r>
              <a:rPr lang="zh-CN" altLang="en-US" sz="2800" dirty="0" smtClean="0">
                <a:latin typeface="华文中宋" panose="02010600040101010101" pitchFamily="2" charset="-122"/>
                <a:ea typeface="华文中宋" panose="02010600040101010101" pitchFamily="2" charset="-122"/>
              </a:rPr>
              <a:t>流水线实现，计算：</a:t>
            </a:r>
            <a:endParaRPr lang="zh-CN" altLang="en-US" sz="2800" dirty="0" smtClean="0">
              <a:latin typeface="华文中宋" panose="02010600040101010101" pitchFamily="2" charset="-122"/>
              <a:ea typeface="华文中宋" panose="02010600040101010101" pitchFamily="2" charset="-122"/>
            </a:endParaRPr>
          </a:p>
          <a:p>
            <a:pPr marL="0" indent="0">
              <a:lnSpc>
                <a:spcPct val="150000"/>
              </a:lnSpc>
              <a:buFont typeface="Arial" panose="020B0604020202020204" pitchFamily="34" charset="0"/>
              <a:buNone/>
              <a:defRPr/>
            </a:pPr>
            <a:r>
              <a:rPr lang="zh-CN" altLang="en-US" sz="2800" dirty="0" smtClean="0">
                <a:latin typeface="华文中宋" panose="02010600040101010101" pitchFamily="2" charset="-122"/>
                <a:ea typeface="华文中宋" panose="02010600040101010101" pitchFamily="2" charset="-122"/>
              </a:rPr>
              <a:t>          </a:t>
            </a:r>
            <a:r>
              <a:rPr lang="en-US" altLang="zh-CN" sz="2800" dirty="0" smtClean="0">
                <a:latin typeface="华文中宋" panose="02010600040101010101" pitchFamily="2" charset="-122"/>
                <a:ea typeface="华文中宋" panose="02010600040101010101" pitchFamily="2" charset="-122"/>
              </a:rPr>
              <a:t>S=a0+a1+a2+a3+a4+a5+a6+a7</a:t>
            </a:r>
            <a:endParaRPr lang="en-US" altLang="zh-CN" sz="2800" dirty="0" smtClean="0">
              <a:latin typeface="华文中宋" panose="02010600040101010101" pitchFamily="2" charset="-122"/>
              <a:ea typeface="华文中宋" panose="02010600040101010101" pitchFamily="2" charset="-122"/>
            </a:endParaRPr>
          </a:p>
          <a:p>
            <a:pPr marL="182880" indent="-182880" algn="just">
              <a:defRPr/>
            </a:pPr>
            <a:endParaRPr lang="en-US" altLang="zh-CN" dirty="0" smtClean="0">
              <a:latin typeface="华文中宋" panose="02010600040101010101" pitchFamily="2" charset="-122"/>
              <a:ea typeface="华文中宋" panose="02010600040101010101" pitchFamily="2" charset="-122"/>
            </a:endParaRPr>
          </a:p>
        </p:txBody>
      </p:sp>
      <p:graphicFrame>
        <p:nvGraphicFramePr>
          <p:cNvPr id="5" name="Object 5"/>
          <p:cNvGraphicFramePr>
            <a:graphicFrameLocks noGrp="1" noChangeAspect="1"/>
          </p:cNvGraphicFramePr>
          <p:nvPr>
            <p:ph sz="half" idx="4294967295"/>
          </p:nvPr>
        </p:nvGraphicFramePr>
        <p:xfrm>
          <a:off x="0" y="4432126"/>
          <a:ext cx="9142413" cy="2273300"/>
        </p:xfrm>
        <a:graphic>
          <a:graphicData uri="http://schemas.openxmlformats.org/presentationml/2006/ole">
            <mc:AlternateContent xmlns:mc="http://schemas.openxmlformats.org/markup-compatibility/2006">
              <mc:Choice xmlns:v="urn:schemas-microsoft-com:vml" Requires="v">
                <p:oleObj spid="_x0000_s39954" name="文档" r:id="rId1" imgW="5629275" imgH="1400175" progId="Word.Document.8">
                  <p:embed/>
                </p:oleObj>
              </mc:Choice>
              <mc:Fallback>
                <p:oleObj name="文档" r:id="rId1" imgW="5629275" imgH="1400175" progId="Word.Document.8">
                  <p:embed/>
                  <p:pic>
                    <p:nvPicPr>
                      <p:cNvPr id="0" name="图片 3995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32126"/>
                        <a:ext cx="9142413" cy="2273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灯片编号占位符 6"/>
          <p:cNvSpPr txBox="1"/>
          <p:nvPr/>
        </p:nvSpPr>
        <p:spPr bwMode="auto">
          <a:xfrm>
            <a:off x="6553200" y="6356176"/>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9493473E-A59E-495B-B032-6F96D91B67C0}" type="slidenum">
              <a:rPr lang="en-US" altLang="zh-CN" sz="1400" smtClean="0">
                <a:solidFill>
                  <a:srgbClr val="FFFFFF"/>
                </a:solidFill>
              </a:rPr>
            </a:fld>
            <a:endParaRPr lang="en-US" altLang="zh-CN" sz="1400" smtClean="0">
              <a:solidFill>
                <a:srgbClr val="FFFFFF"/>
              </a:solidFill>
            </a:endParaRPr>
          </a:p>
        </p:txBody>
      </p:sp>
      <p:sp>
        <p:nvSpPr>
          <p:cNvPr id="7" name="Rectangle 4"/>
          <p:cNvSpPr txBox="1">
            <a:spLocks noChangeArrowheads="1"/>
          </p:cNvSpPr>
          <p:nvPr/>
        </p:nvSpPr>
        <p:spPr bwMode="auto">
          <a:xfrm>
            <a:off x="539750" y="2601739"/>
            <a:ext cx="84248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880" indent="-182880" algn="l">
              <a:spcBef>
                <a:spcPct val="20000"/>
              </a:spcBef>
              <a:buClr>
                <a:schemeClr val="accent1"/>
              </a:buClr>
              <a:buSzPct val="85000"/>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1pPr>
            <a:lvl2pPr indent="-182880" algn="l">
              <a:spcBef>
                <a:spcPct val="20000"/>
              </a:spcBef>
              <a:buClr>
                <a:schemeClr val="accent1"/>
              </a:buClr>
              <a:buSzPct val="85000"/>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2pPr>
            <a:lvl3pPr marL="730250" indent="-182880" algn="l">
              <a:spcBef>
                <a:spcPct val="20000"/>
              </a:spcBef>
              <a:buClr>
                <a:schemeClr val="accent1"/>
              </a:buClr>
              <a:buSzPct val="90000"/>
              <a:buFont typeface="Arial" panose="020B0604020202020204" pitchFamily="34" charset="0"/>
              <a:buChar char="•"/>
              <a:defRPr>
                <a:solidFill>
                  <a:schemeClr val="tx1"/>
                </a:solidFill>
                <a:latin typeface="Calibri" panose="020F0502020204030204" charset="0"/>
                <a:ea typeface="宋体" panose="02010600030101010101" pitchFamily="2" charset="-122"/>
              </a:defRPr>
            </a:lvl3pPr>
            <a:lvl4pPr marL="1005205" indent="-182880" algn="l">
              <a:spcBef>
                <a:spcPct val="20000"/>
              </a:spcBef>
              <a:buClr>
                <a:schemeClr val="accent1"/>
              </a:buClr>
              <a:buFont typeface="Arial" panose="020B0604020202020204" pitchFamily="34" charset="0"/>
              <a:buChar char="•"/>
              <a:defRPr sz="1600">
                <a:solidFill>
                  <a:schemeClr val="tx1"/>
                </a:solidFill>
                <a:latin typeface="Calibri" panose="020F0502020204030204" charset="0"/>
                <a:ea typeface="宋体" panose="02010600030101010101" pitchFamily="2" charset="-122"/>
              </a:defRPr>
            </a:lvl4pPr>
            <a:lvl5pPr marL="1187450" indent="-136525" algn="l">
              <a:spcBef>
                <a:spcPct val="20000"/>
              </a:spcBef>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5pPr>
            <a:lvl6pPr marL="16446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6pPr>
            <a:lvl7pPr marL="21018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7pPr>
            <a:lvl8pPr marL="25590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8pPr>
            <a:lvl9pPr marL="30162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9pPr>
          </a:lstStyle>
          <a:p>
            <a:pPr eaLnBrk="1" hangingPunct="1">
              <a:lnSpc>
                <a:spcPct val="150000"/>
              </a:lnSpc>
            </a:pPr>
            <a:r>
              <a:rPr kumimoji="0" lang="zh-CN" altLang="en-US" b="1" dirty="0">
                <a:solidFill>
                  <a:srgbClr val="FF0000"/>
                </a:solidFill>
                <a:latin typeface="黑体" panose="02010609060101010101" pitchFamily="2" charset="-122"/>
              </a:rPr>
              <a:t>对相关算式要合理分解算式</a:t>
            </a:r>
            <a:r>
              <a:rPr kumimoji="0" lang="en-US" altLang="zh-CN" b="1" dirty="0">
                <a:solidFill>
                  <a:srgbClr val="FF0000"/>
                </a:solidFill>
                <a:latin typeface="Times New Roman" panose="02020603050405020304" pitchFamily="18" charset="0"/>
              </a:rPr>
              <a:t>——</a:t>
            </a:r>
            <a:r>
              <a:rPr kumimoji="0" lang="zh-CN" altLang="en-US" b="1" dirty="0">
                <a:solidFill>
                  <a:srgbClr val="FF0000"/>
                </a:solidFill>
                <a:latin typeface="黑体" panose="02010609060101010101" pitchFamily="2" charset="-122"/>
              </a:rPr>
              <a:t>尽量分解为少相关算式：</a:t>
            </a:r>
            <a:endParaRPr kumimoji="0" lang="en-US" altLang="zh-CN" b="1" dirty="0">
              <a:solidFill>
                <a:srgbClr val="FF0000"/>
              </a:solidFill>
              <a:latin typeface="黑体" panose="02010609060101010101" pitchFamily="2" charset="-122"/>
            </a:endParaRPr>
          </a:p>
          <a:p>
            <a:pPr algn="just" eaLnBrk="1" hangingPunct="1"/>
            <a:endParaRPr kumimoji="0" lang="en-US" altLang="zh-CN" b="1" dirty="0">
              <a:latin typeface="黑体" panose="02010609060101010101" pitchFamily="2" charset="-122"/>
            </a:endParaRPr>
          </a:p>
        </p:txBody>
      </p:sp>
      <p:sp>
        <p:nvSpPr>
          <p:cNvPr id="8" name="Rectangle 4"/>
          <p:cNvSpPr txBox="1">
            <a:spLocks noChangeArrowheads="1"/>
          </p:cNvSpPr>
          <p:nvPr/>
        </p:nvSpPr>
        <p:spPr bwMode="auto">
          <a:xfrm>
            <a:off x="395288" y="3320876"/>
            <a:ext cx="81375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880" indent="-182880" algn="l">
              <a:spcBef>
                <a:spcPct val="20000"/>
              </a:spcBef>
              <a:buClr>
                <a:schemeClr val="accent1"/>
              </a:buClr>
              <a:buSzPct val="85000"/>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1pPr>
            <a:lvl2pPr indent="-182880" algn="l">
              <a:spcBef>
                <a:spcPct val="20000"/>
              </a:spcBef>
              <a:buClr>
                <a:schemeClr val="accent1"/>
              </a:buClr>
              <a:buSzPct val="85000"/>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2pPr>
            <a:lvl3pPr marL="730250" indent="-182880" algn="l">
              <a:spcBef>
                <a:spcPct val="20000"/>
              </a:spcBef>
              <a:buClr>
                <a:schemeClr val="accent1"/>
              </a:buClr>
              <a:buSzPct val="90000"/>
              <a:buFont typeface="Arial" panose="020B0604020202020204" pitchFamily="34" charset="0"/>
              <a:buChar char="•"/>
              <a:defRPr>
                <a:solidFill>
                  <a:schemeClr val="tx1"/>
                </a:solidFill>
                <a:latin typeface="Calibri" panose="020F0502020204030204" charset="0"/>
                <a:ea typeface="宋体" panose="02010600030101010101" pitchFamily="2" charset="-122"/>
              </a:defRPr>
            </a:lvl3pPr>
            <a:lvl4pPr marL="1005205" indent="-182880" algn="l">
              <a:spcBef>
                <a:spcPct val="20000"/>
              </a:spcBef>
              <a:buClr>
                <a:schemeClr val="accent1"/>
              </a:buClr>
              <a:buFont typeface="Arial" panose="020B0604020202020204" pitchFamily="34" charset="0"/>
              <a:buChar char="•"/>
              <a:defRPr sz="1600">
                <a:solidFill>
                  <a:schemeClr val="tx1"/>
                </a:solidFill>
                <a:latin typeface="Calibri" panose="020F0502020204030204" charset="0"/>
                <a:ea typeface="宋体" panose="02010600030101010101" pitchFamily="2" charset="-122"/>
              </a:defRPr>
            </a:lvl4pPr>
            <a:lvl5pPr marL="1187450" indent="-136525" algn="l">
              <a:spcBef>
                <a:spcPct val="20000"/>
              </a:spcBef>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5pPr>
            <a:lvl6pPr marL="16446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6pPr>
            <a:lvl7pPr marL="21018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7pPr>
            <a:lvl8pPr marL="25590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8pPr>
            <a:lvl9pPr marL="30162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9pPr>
          </a:lstStyle>
          <a:p>
            <a:pPr lvl="2" eaLnBrk="1" hangingPunct="1"/>
            <a:r>
              <a:rPr kumimoji="0" lang="zh-CN" altLang="en-US" sz="2000" b="1">
                <a:latin typeface="黑体" panose="02010609060101010101" pitchFamily="2" charset="-122"/>
              </a:rPr>
              <a:t>① </a:t>
            </a:r>
            <a:r>
              <a:rPr kumimoji="0" lang="en-US" altLang="zh-CN" sz="2000" b="1">
                <a:latin typeface="黑体" panose="02010609060101010101" pitchFamily="2" charset="-122"/>
              </a:rPr>
              <a:t>S0=a0+a1  ② S1=a2+a3     ③ S2=a4+a5     </a:t>
            </a:r>
            <a:endParaRPr kumimoji="0" lang="en-US" altLang="zh-CN" sz="2000" b="1">
              <a:latin typeface="黑体" panose="02010609060101010101" pitchFamily="2" charset="-122"/>
            </a:endParaRPr>
          </a:p>
          <a:p>
            <a:pPr lvl="2" eaLnBrk="1" hangingPunct="1"/>
            <a:r>
              <a:rPr kumimoji="0" lang="en-US" altLang="zh-CN" sz="2000" b="1">
                <a:latin typeface="黑体" panose="02010609060101010101" pitchFamily="2" charset="-122"/>
              </a:rPr>
              <a:t>④ S3=a6+a7   ⑤S4=S0+S1     ⑥S5=S2+S3   ⑦S6=S4+S5    </a:t>
            </a:r>
            <a:endParaRPr kumimoji="0" lang="en-US" altLang="zh-CN" sz="2000" b="1">
              <a:latin typeface="黑体" panose="02010609060101010101" pitchFamily="2" charset="-122"/>
            </a:endParaRPr>
          </a:p>
          <a:p>
            <a:pPr algn="just" eaLnBrk="1" hangingPunct="1"/>
            <a:endParaRPr kumimoji="0" lang="en-US" altLang="zh-CN" b="1">
              <a:latin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fld>
            <a:endParaRPr lang="en-US" altLang="zh-CN" sz="1400">
              <a:solidFill>
                <a:srgbClr val="FFFFFF"/>
              </a:solidFill>
            </a:endParaRPr>
          </a:p>
        </p:txBody>
      </p:sp>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graphicFrame>
        <p:nvGraphicFramePr>
          <p:cNvPr id="4" name="Object 4"/>
          <p:cNvGraphicFramePr>
            <a:graphicFrameLocks noGrp="1" noChangeAspect="1"/>
          </p:cNvGraphicFramePr>
          <p:nvPr>
            <p:ph/>
          </p:nvPr>
        </p:nvGraphicFramePr>
        <p:xfrm>
          <a:off x="635" y="1232153"/>
          <a:ext cx="9142413" cy="2273300"/>
        </p:xfrm>
        <a:graphic>
          <a:graphicData uri="http://schemas.openxmlformats.org/presentationml/2006/ole">
            <mc:AlternateContent xmlns:mc="http://schemas.openxmlformats.org/markup-compatibility/2006">
              <mc:Choice xmlns:v="urn:schemas-microsoft-com:vml" Requires="v">
                <p:oleObj spid="_x0000_s40978" name="文档" r:id="rId1" imgW="5629275" imgH="1400175" progId="Word.Document.8">
                  <p:embed/>
                </p:oleObj>
              </mc:Choice>
              <mc:Fallback>
                <p:oleObj name="文档" r:id="rId1" imgW="5629275" imgH="1400175" progId="Word.Document.8">
                  <p:embed/>
                  <p:pic>
                    <p:nvPicPr>
                      <p:cNvPr id="0" name="图片 4097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 y="1232153"/>
                        <a:ext cx="9142413" cy="2273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6"/>
          <p:cNvSpPr>
            <a:spLocks noChangeArrowheads="1"/>
          </p:cNvSpPr>
          <p:nvPr/>
        </p:nvSpPr>
        <p:spPr bwMode="auto">
          <a:xfrm>
            <a:off x="395288" y="3645024"/>
            <a:ext cx="8569325" cy="280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黑体" panose="02010609060101010101" pitchFamily="2" charset="-122"/>
              </a:defRPr>
            </a:lvl1pPr>
            <a:lvl2pPr>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1" algn="just" eaLnBrk="1" hangingPunct="1">
              <a:lnSpc>
                <a:spcPct val="150000"/>
              </a:lnSpc>
              <a:spcBef>
                <a:spcPct val="20000"/>
              </a:spcBef>
              <a:buClr>
                <a:schemeClr val="tx1"/>
              </a:buClr>
              <a:buSzPct val="90000"/>
            </a:pPr>
            <a:r>
              <a:rPr lang="zh-CN" altLang="en-US" dirty="0">
                <a:latin typeface="华文中宋" panose="02010600040101010101" pitchFamily="2" charset="-122"/>
                <a:ea typeface="华文中宋" panose="02010600040101010101" pitchFamily="2" charset="-122"/>
              </a:rPr>
              <a:t>吞吐率：</a:t>
            </a:r>
            <a:r>
              <a:rPr lang="en-US" altLang="zh-CN" dirty="0">
                <a:latin typeface="华文中宋" panose="02010600040101010101" pitchFamily="2" charset="-122"/>
                <a:ea typeface="华文中宋" panose="02010600040101010101" pitchFamily="2" charset="-122"/>
              </a:rPr>
              <a:t>TP=7/(18Δt</a:t>
            </a:r>
            <a:r>
              <a:rPr lang="zh-CN" altLang="en-US"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p>
            <a:pPr marL="0" lvl="1" algn="just" eaLnBrk="1" hangingPunct="1">
              <a:lnSpc>
                <a:spcPct val="150000"/>
              </a:lnSpc>
              <a:spcBef>
                <a:spcPct val="20000"/>
              </a:spcBef>
              <a:buClr>
                <a:schemeClr val="tx1"/>
              </a:buClr>
              <a:buSzPct val="90000"/>
            </a:pPr>
            <a:r>
              <a:rPr lang="zh-CN" altLang="en-US" dirty="0">
                <a:latin typeface="华文中宋" panose="02010600040101010101" pitchFamily="2" charset="-122"/>
                <a:ea typeface="华文中宋" panose="02010600040101010101" pitchFamily="2" charset="-122"/>
              </a:rPr>
              <a:t>效率：</a:t>
            </a:r>
            <a:r>
              <a:rPr lang="en-US" altLang="zh-CN"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（作用区域面积）</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（完成运算所需时间矩形面积）</a:t>
            </a:r>
            <a:endParaRPr lang="zh-CN" altLang="en-US" dirty="0">
              <a:latin typeface="华文中宋" panose="02010600040101010101" pitchFamily="2" charset="-122"/>
              <a:ea typeface="华文中宋" panose="02010600040101010101" pitchFamily="2" charset="-122"/>
            </a:endParaRPr>
          </a:p>
          <a:p>
            <a:pPr marL="0" lvl="1" algn="just" eaLnBrk="1" hangingPunct="1">
              <a:lnSpc>
                <a:spcPct val="150000"/>
              </a:lnSpc>
              <a:spcBef>
                <a:spcPct val="20000"/>
              </a:spcBef>
              <a:buClr>
                <a:schemeClr val="tx1"/>
              </a:buClr>
              <a:buSzPct val="90000"/>
            </a:pP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7*5Δt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18Δt*5</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=7/18</a:t>
            </a:r>
            <a:endParaRPr lang="en-US" altLang="zh-CN" dirty="0">
              <a:latin typeface="华文中宋" panose="02010600040101010101" pitchFamily="2" charset="-122"/>
              <a:ea typeface="华文中宋" panose="02010600040101010101" pitchFamily="2" charset="-122"/>
            </a:endParaRPr>
          </a:p>
          <a:p>
            <a:pPr marL="0" lvl="1" algn="just" eaLnBrk="1" hangingPunct="1">
              <a:lnSpc>
                <a:spcPct val="150000"/>
              </a:lnSpc>
              <a:spcBef>
                <a:spcPct val="20000"/>
              </a:spcBef>
              <a:buClr>
                <a:schemeClr val="tx1"/>
              </a:buClr>
              <a:buSzPct val="90000"/>
            </a:pPr>
            <a:r>
              <a:rPr lang="zh-CN" altLang="en-US" dirty="0">
                <a:latin typeface="华文中宋" panose="02010600040101010101" pitchFamily="2" charset="-122"/>
                <a:ea typeface="华文中宋" panose="02010600040101010101" pitchFamily="2" charset="-122"/>
              </a:rPr>
              <a:t>加速比</a:t>
            </a:r>
            <a:r>
              <a:rPr lang="en-US" altLang="zh-CN" dirty="0">
                <a:latin typeface="华文中宋" panose="02010600040101010101" pitchFamily="2" charset="-122"/>
                <a:ea typeface="华文中宋" panose="02010600040101010101" pitchFamily="2" charset="-122"/>
              </a:rPr>
              <a:t>Sp=(nk</a:t>
            </a:r>
            <a:r>
              <a:rPr lang="en-US" altLang="zh-CN" dirty="0">
                <a:latin typeface="华文中宋" panose="02010600040101010101" pitchFamily="2" charset="-122"/>
                <a:ea typeface="华文中宋" panose="02010600040101010101" pitchFamily="2" charset="-122"/>
                <a:sym typeface="+mn-ea"/>
              </a:rPr>
              <a:t>Δt)/((n+k-1)Δt)</a:t>
            </a:r>
            <a:endParaRPr lang="en-US" altLang="zh-CN" dirty="0">
              <a:latin typeface="华文中宋" panose="02010600040101010101" pitchFamily="2" charset="-122"/>
              <a:ea typeface="华文中宋" panose="02010600040101010101" pitchFamily="2" charset="-122"/>
              <a:sym typeface="+mn-ea"/>
            </a:endParaRPr>
          </a:p>
          <a:p>
            <a:pPr marL="0" lvl="1" algn="just" eaLnBrk="1" hangingPunct="1">
              <a:lnSpc>
                <a:spcPct val="150000"/>
              </a:lnSpc>
              <a:spcBef>
                <a:spcPct val="20000"/>
              </a:spcBef>
              <a:buClr>
                <a:schemeClr val="tx1"/>
              </a:buClr>
              <a:buSzPct val="90000"/>
            </a:pPr>
            <a:r>
              <a:rPr lang="en-US" altLang="zh-CN" dirty="0">
                <a:latin typeface="华文中宋" panose="02010600040101010101" pitchFamily="2" charset="-122"/>
                <a:ea typeface="华文中宋" panose="02010600040101010101" pitchFamily="2" charset="-122"/>
                <a:sym typeface="+mn-ea"/>
              </a:rPr>
              <a:t>             =(7*5)/(7+5-1)=(7*5)/11</a:t>
            </a:r>
            <a:r>
              <a:rPr lang="zh-CN" altLang="en-US" dirty="0">
                <a:solidFill>
                  <a:srgbClr val="FF0000"/>
                </a:solidFill>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algn="just" eaLnBrk="1" hangingPunct="1">
              <a:lnSpc>
                <a:spcPct val="150000"/>
              </a:lnSpc>
              <a:spcBef>
                <a:spcPct val="20000"/>
              </a:spcBef>
              <a:buClr>
                <a:schemeClr val="accent2"/>
              </a:buClr>
              <a:buSzPct val="80000"/>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a:t>
            </a:r>
            <a:endParaRPr lang="en-US" altLang="zh-CN" dirty="0">
              <a:latin typeface="华文中宋" panose="02010600040101010101" pitchFamily="2" charset="-122"/>
              <a:ea typeface="华文中宋" panose="02010600040101010101" pitchFamily="2" charset="-122"/>
            </a:endParaRPr>
          </a:p>
        </p:txBody>
      </p:sp>
      <p:sp>
        <p:nvSpPr>
          <p:cNvPr id="2" name="文本框 1"/>
          <p:cNvSpPr txBox="1"/>
          <p:nvPr/>
        </p:nvSpPr>
        <p:spPr>
          <a:xfrm>
            <a:off x="5615305" y="4836160"/>
            <a:ext cx="3390900" cy="1476375"/>
          </a:xfrm>
          <a:prstGeom prst="rect">
            <a:avLst/>
          </a:prstGeom>
          <a:noFill/>
        </p:spPr>
        <p:txBody>
          <a:bodyPr wrap="square" rtlCol="0">
            <a:spAutoFit/>
          </a:bodyPr>
          <a:p>
            <a:r>
              <a:rPr lang="zh-CN" altLang="en-US">
                <a:solidFill>
                  <a:srgbClr val="FF0000"/>
                </a:solidFill>
              </a:rPr>
              <a:t>正确答案：</a:t>
            </a:r>
            <a:endParaRPr lang="zh-CN" altLang="en-US">
              <a:solidFill>
                <a:srgbClr val="FF0000"/>
              </a:solidFill>
            </a:endParaRPr>
          </a:p>
          <a:p>
            <a:r>
              <a:rPr lang="zh-CN" altLang="en-US">
                <a:solidFill>
                  <a:srgbClr val="FF0000"/>
                </a:solidFill>
              </a:rPr>
              <a:t>加速比</a:t>
            </a:r>
            <a:r>
              <a:rPr lang="en-US" altLang="zh-CN">
                <a:solidFill>
                  <a:srgbClr val="FF0000"/>
                </a:solidFill>
              </a:rPr>
              <a:t>Sp=Ts/Tk</a:t>
            </a:r>
            <a:endParaRPr lang="en-US" altLang="zh-CN">
              <a:solidFill>
                <a:srgbClr val="FF0000"/>
              </a:solidFill>
            </a:endParaRPr>
          </a:p>
          <a:p>
            <a:r>
              <a:rPr lang="en-US" altLang="zh-CN">
                <a:solidFill>
                  <a:srgbClr val="FF0000"/>
                </a:solidFill>
              </a:rPr>
              <a:t>=</a:t>
            </a:r>
            <a:r>
              <a:rPr lang="zh-CN" altLang="en-US">
                <a:solidFill>
                  <a:srgbClr val="FF0000"/>
                </a:solidFill>
              </a:rPr>
              <a:t>顺序任务所用时间</a:t>
            </a:r>
            <a:r>
              <a:rPr lang="en-US" altLang="zh-CN">
                <a:solidFill>
                  <a:srgbClr val="FF0000"/>
                </a:solidFill>
              </a:rPr>
              <a:t>nk</a:t>
            </a:r>
            <a:r>
              <a:rPr lang="en-US" altLang="zh-CN" dirty="0">
                <a:solidFill>
                  <a:srgbClr val="FF0000"/>
                </a:solidFill>
                <a:latin typeface="华文中宋" panose="02010600040101010101" pitchFamily="2" charset="-122"/>
                <a:ea typeface="华文中宋" panose="02010600040101010101" pitchFamily="2" charset="-122"/>
                <a:sym typeface="+mn-ea"/>
              </a:rPr>
              <a:t>Δt</a:t>
            </a:r>
            <a:r>
              <a:rPr lang="en-US" altLang="zh-CN">
                <a:solidFill>
                  <a:srgbClr val="FF0000"/>
                </a:solidFill>
              </a:rPr>
              <a:t>/</a:t>
            </a:r>
            <a:endParaRPr lang="en-US" altLang="zh-CN">
              <a:solidFill>
                <a:srgbClr val="FF0000"/>
              </a:solidFill>
            </a:endParaRPr>
          </a:p>
          <a:p>
            <a:r>
              <a:rPr lang="en-US" altLang="zh-CN">
                <a:solidFill>
                  <a:srgbClr val="FF0000"/>
                </a:solidFill>
              </a:rPr>
              <a:t>   </a:t>
            </a:r>
            <a:r>
              <a:rPr lang="zh-CN" altLang="en-US">
                <a:solidFill>
                  <a:srgbClr val="FF0000"/>
                </a:solidFill>
              </a:rPr>
              <a:t>流水线所用时间</a:t>
            </a:r>
            <a:r>
              <a:rPr lang="en-US" altLang="zh-CN">
                <a:solidFill>
                  <a:srgbClr val="FF0000"/>
                </a:solidFill>
              </a:rPr>
              <a:t>Tk</a:t>
            </a:r>
            <a:endParaRPr lang="en-US" altLang="zh-CN">
              <a:solidFill>
                <a:srgbClr val="FF0000"/>
              </a:solidFill>
            </a:endParaRPr>
          </a:p>
          <a:p>
            <a:r>
              <a:rPr lang="en-US" altLang="zh-CN">
                <a:solidFill>
                  <a:srgbClr val="FF0000"/>
                </a:solidFill>
              </a:rPr>
              <a:t>=</a:t>
            </a:r>
            <a:r>
              <a:rPr lang="zh-CN" altLang="en-US">
                <a:solidFill>
                  <a:srgbClr val="FF0000"/>
                </a:solidFill>
              </a:rPr>
              <a:t>（</a:t>
            </a:r>
            <a:r>
              <a:rPr lang="en-US" altLang="zh-CN">
                <a:solidFill>
                  <a:srgbClr val="FF0000"/>
                </a:solidFill>
              </a:rPr>
              <a:t>7*5</a:t>
            </a:r>
            <a:r>
              <a:rPr lang="zh-CN" altLang="en-US">
                <a:solidFill>
                  <a:srgbClr val="FF0000"/>
                </a:solidFill>
              </a:rPr>
              <a:t>）</a:t>
            </a:r>
            <a:r>
              <a:rPr lang="en-US" altLang="zh-CN">
                <a:solidFill>
                  <a:srgbClr val="FF0000"/>
                </a:solidFill>
              </a:rPr>
              <a:t>/18</a:t>
            </a:r>
            <a:endParaRPr lang="en-US" altLang="zh-CN">
              <a:solidFill>
                <a:srgbClr val="FF0000"/>
              </a:solidFill>
            </a:endParaRPr>
          </a:p>
        </p:txBody>
      </p:sp>
      <p:sp>
        <p:nvSpPr>
          <p:cNvPr id="6" name="文本框 5"/>
          <p:cNvSpPr txBox="1"/>
          <p:nvPr/>
        </p:nvSpPr>
        <p:spPr>
          <a:xfrm>
            <a:off x="2501265" y="5554345"/>
            <a:ext cx="1021080" cy="1106805"/>
          </a:xfrm>
          <a:prstGeom prst="rect">
            <a:avLst/>
          </a:prstGeom>
          <a:noFill/>
        </p:spPr>
        <p:txBody>
          <a:bodyPr wrap="none" rtlCol="0" anchor="t">
            <a:spAutoFit/>
          </a:bodyPr>
          <a:p>
            <a:r>
              <a:rPr lang="zh-CN" altLang="en-US" sz="6600">
                <a:solidFill>
                  <a:srgbClr val="FF0000"/>
                </a:solidFill>
                <a:latin typeface="Arial" panose="020B0604020202020204" pitchFamily="34" charset="0"/>
              </a:rPr>
              <a:t>×</a:t>
            </a:r>
            <a:endParaRPr lang="zh-CN" altLang="en-US" sz="6600">
              <a:solidFill>
                <a:srgbClr val="FF0000"/>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fld>
            <a:endParaRPr lang="en-US" altLang="zh-CN" sz="1400">
              <a:solidFill>
                <a:srgbClr val="FFFFFF"/>
              </a:solidFill>
            </a:endParaRPr>
          </a:p>
        </p:txBody>
      </p:sp>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4" name="Rectangle 2"/>
          <p:cNvSpPr>
            <a:spLocks noGrp="1" noChangeArrowheads="1"/>
          </p:cNvSpPr>
          <p:nvPr>
            <p:ph type="title"/>
          </p:nvPr>
        </p:nvSpPr>
        <p:spPr>
          <a:xfrm>
            <a:off x="684213" y="666130"/>
            <a:ext cx="7991475" cy="1143000"/>
          </a:xfrm>
        </p:spPr>
        <p:txBody>
          <a:bodyPr>
            <a:normAutofit/>
          </a:bodyPr>
          <a:lstStyle/>
          <a:p>
            <a:pPr fontAlgn="auto">
              <a:spcAft>
                <a:spcPts val="0"/>
              </a:spcAft>
              <a:defRPr/>
            </a:pPr>
            <a:r>
              <a:rPr lang="zh-CN" altLang="en-US" sz="2800" dirty="0" smtClean="0"/>
              <a:t>例：</a:t>
            </a:r>
            <a:r>
              <a:rPr lang="zh-CN" altLang="en-US" sz="2800" dirty="0"/>
              <a:t>由</a:t>
            </a:r>
            <a:r>
              <a:rPr lang="zh-CN" altLang="en-US" sz="2800" b="1" dirty="0" smtClean="0">
                <a:solidFill>
                  <a:schemeClr val="accent6">
                    <a:lumMod val="75000"/>
                  </a:schemeClr>
                </a:solidFill>
              </a:rPr>
              <a:t>静态</a:t>
            </a:r>
            <a:r>
              <a:rPr lang="zh-CN" altLang="en-US" sz="2800" dirty="0" smtClean="0"/>
              <a:t>多功能流水线实现如下计算：</a:t>
            </a:r>
            <a:endParaRPr lang="zh-CN" altLang="en-US" sz="2800" dirty="0" smtClean="0"/>
          </a:p>
        </p:txBody>
      </p:sp>
      <p:sp>
        <p:nvSpPr>
          <p:cNvPr id="5" name="Rectangle 3"/>
          <p:cNvSpPr txBox="1">
            <a:spLocks noChangeArrowheads="1"/>
          </p:cNvSpPr>
          <p:nvPr/>
        </p:nvSpPr>
        <p:spPr>
          <a:xfrm>
            <a:off x="685800" y="1981349"/>
            <a:ext cx="3810000" cy="7270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r>
              <a:rPr lang="zh-CN" altLang="en-US" sz="2800" smtClean="0"/>
              <a:t>计算 </a:t>
            </a:r>
            <a:r>
              <a:rPr lang="en-US" altLang="zh-CN" sz="2800" smtClean="0"/>
              <a:t>A</a:t>
            </a:r>
            <a:r>
              <a:rPr lang="en-US" altLang="zh-CN" sz="2800" smtClean="0">
                <a:cs typeface="Times New Roman" panose="02020603050405020304" pitchFamily="18" charset="0"/>
              </a:rPr>
              <a:t>*B=</a:t>
            </a:r>
            <a:endParaRPr lang="en-US" altLang="en-US" sz="2800" smtClean="0">
              <a:ea typeface="黑体" panose="02010609060101010101" pitchFamily="2" charset="-122"/>
              <a:cs typeface="Times New Roman" panose="02020603050405020304" pitchFamily="18" charset="0"/>
            </a:endParaRPr>
          </a:p>
        </p:txBody>
      </p:sp>
      <p:graphicFrame>
        <p:nvGraphicFramePr>
          <p:cNvPr id="6" name="Object 4"/>
          <p:cNvGraphicFramePr>
            <a:graphicFrameLocks noGrp="1" noChangeAspect="1"/>
          </p:cNvGraphicFramePr>
          <p:nvPr>
            <p:ph sz="quarter" idx="4294967295"/>
          </p:nvPr>
        </p:nvGraphicFramePr>
        <p:xfrm>
          <a:off x="6451600" y="3001342"/>
          <a:ext cx="203200" cy="444500"/>
        </p:xfrm>
        <a:graphic>
          <a:graphicData uri="http://schemas.openxmlformats.org/presentationml/2006/ole">
            <mc:AlternateContent xmlns:mc="http://schemas.openxmlformats.org/markup-compatibility/2006">
              <mc:Choice xmlns:v="urn:schemas-microsoft-com:vml" Requires="v">
                <p:oleObj spid="_x0000_s42020" name="公式" r:id="rId1" imgW="203200" imgH="444500" progId="Equation.3">
                  <p:embed/>
                </p:oleObj>
              </mc:Choice>
              <mc:Fallback>
                <p:oleObj name="公式" r:id="rId1" imgW="203200" imgH="444500" progId="Equation.3">
                  <p:embed/>
                  <p:pic>
                    <p:nvPicPr>
                      <p:cNvPr id="0" name="图片 4201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00" y="3001342"/>
                        <a:ext cx="203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Grp="1" noChangeAspect="1"/>
          </p:cNvGraphicFramePr>
          <p:nvPr>
            <p:ph sz="quarter" idx="4294967295"/>
          </p:nvPr>
        </p:nvGraphicFramePr>
        <p:xfrm>
          <a:off x="2681441" y="1845321"/>
          <a:ext cx="1962567" cy="863599"/>
        </p:xfrm>
        <a:graphic>
          <a:graphicData uri="http://schemas.openxmlformats.org/presentationml/2006/ole">
            <mc:AlternateContent xmlns:mc="http://schemas.openxmlformats.org/markup-compatibility/2006">
              <mc:Choice xmlns:v="urn:schemas-microsoft-com:vml" Requires="v">
                <p:oleObj spid="_x0000_s42021" name="Equation" r:id="rId3" imgW="761365" imgH="444500" progId="Equation.DSMT4">
                  <p:embed/>
                </p:oleObj>
              </mc:Choice>
              <mc:Fallback>
                <p:oleObj name="Equation" r:id="rId3" imgW="761365" imgH="444500" progId="Equation.DSMT4">
                  <p:embed/>
                  <p:pic>
                    <p:nvPicPr>
                      <p:cNvPr id="0" name="图片 4202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441" y="1845321"/>
                        <a:ext cx="1962567" cy="863599"/>
                      </a:xfrm>
                      <a:prstGeom prst="rect">
                        <a:avLst/>
                      </a:prstGeom>
                      <a:solidFill>
                        <a:schemeClr val="bg1"/>
                      </a:solidFill>
                      <a:ln>
                        <a:noFill/>
                      </a:ln>
                    </p:spPr>
                  </p:pic>
                </p:oleObj>
              </mc:Fallback>
            </mc:AlternateContent>
          </a:graphicData>
        </a:graphic>
      </p:graphicFrame>
      <p:sp>
        <p:nvSpPr>
          <p:cNvPr id="8" name="灯片编号占位符 7"/>
          <p:cNvSpPr txBox="1"/>
          <p:nvPr/>
        </p:nvSpPr>
        <p:spPr bwMode="auto">
          <a:xfrm>
            <a:off x="6553200" y="6500192"/>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C09D6717-DEBA-4048-955A-9870408D2466}" type="slidenum">
              <a:rPr lang="en-US" altLang="zh-CN" sz="1400" smtClean="0">
                <a:solidFill>
                  <a:srgbClr val="FFFFFF"/>
                </a:solidFill>
              </a:rPr>
            </a:fld>
            <a:endParaRPr lang="en-US" altLang="zh-CN" sz="1400" smtClean="0">
              <a:solidFill>
                <a:srgbClr val="FFFFFF"/>
              </a:solidFill>
            </a:endParaRPr>
          </a:p>
        </p:txBody>
      </p:sp>
      <p:sp>
        <p:nvSpPr>
          <p:cNvPr id="10" name="Rectangle 6"/>
          <p:cNvSpPr>
            <a:spLocks noChangeArrowheads="1"/>
          </p:cNvSpPr>
          <p:nvPr/>
        </p:nvSpPr>
        <p:spPr bwMode="auto">
          <a:xfrm>
            <a:off x="2627957" y="3284736"/>
            <a:ext cx="9366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sz="3200"/>
          </a:p>
        </p:txBody>
      </p:sp>
      <p:sp>
        <p:nvSpPr>
          <p:cNvPr id="11" name="Rectangle 7"/>
          <p:cNvSpPr>
            <a:spLocks noChangeArrowheads="1"/>
          </p:cNvSpPr>
          <p:nvPr/>
        </p:nvSpPr>
        <p:spPr bwMode="auto">
          <a:xfrm>
            <a:off x="2843857" y="3068836"/>
            <a:ext cx="9366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sz="3200"/>
          </a:p>
        </p:txBody>
      </p:sp>
      <p:sp>
        <p:nvSpPr>
          <p:cNvPr id="12" name="Text Box 8"/>
          <p:cNvSpPr txBox="1">
            <a:spLocks noChangeArrowheads="1"/>
          </p:cNvSpPr>
          <p:nvPr/>
        </p:nvSpPr>
        <p:spPr bwMode="auto">
          <a:xfrm>
            <a:off x="2627957" y="3500636"/>
            <a:ext cx="576262" cy="58477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a:ea typeface="宋体" panose="02010600030101010101" pitchFamily="2" charset="-122"/>
              </a:rPr>
              <a:t>1</a:t>
            </a:r>
            <a:endParaRPr lang="en-US" altLang="zh-CN" sz="3200">
              <a:ea typeface="宋体" panose="02010600030101010101" pitchFamily="2" charset="-122"/>
            </a:endParaRPr>
          </a:p>
        </p:txBody>
      </p:sp>
      <p:sp>
        <p:nvSpPr>
          <p:cNvPr id="13" name="Text Box 9"/>
          <p:cNvSpPr txBox="1">
            <a:spLocks noChangeArrowheads="1"/>
          </p:cNvSpPr>
          <p:nvPr/>
        </p:nvSpPr>
        <p:spPr bwMode="auto">
          <a:xfrm>
            <a:off x="3851919" y="3500636"/>
            <a:ext cx="576263" cy="58477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a:ea typeface="宋体" panose="02010600030101010101" pitchFamily="2" charset="-122"/>
              </a:rPr>
              <a:t>2</a:t>
            </a:r>
            <a:endParaRPr lang="en-US" altLang="zh-CN" sz="3200">
              <a:ea typeface="宋体" panose="02010600030101010101" pitchFamily="2" charset="-122"/>
            </a:endParaRPr>
          </a:p>
        </p:txBody>
      </p:sp>
      <p:sp>
        <p:nvSpPr>
          <p:cNvPr id="14" name="Text Box 10"/>
          <p:cNvSpPr txBox="1">
            <a:spLocks noChangeArrowheads="1"/>
          </p:cNvSpPr>
          <p:nvPr/>
        </p:nvSpPr>
        <p:spPr bwMode="auto">
          <a:xfrm>
            <a:off x="5075882" y="3500636"/>
            <a:ext cx="576262" cy="58477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a:ea typeface="宋体" panose="02010600030101010101" pitchFamily="2" charset="-122"/>
              </a:rPr>
              <a:t>3</a:t>
            </a:r>
            <a:endParaRPr lang="en-US" altLang="zh-CN" sz="3200">
              <a:ea typeface="宋体" panose="02010600030101010101" pitchFamily="2" charset="-122"/>
            </a:endParaRPr>
          </a:p>
        </p:txBody>
      </p:sp>
      <p:sp>
        <p:nvSpPr>
          <p:cNvPr id="15" name="Text Box 11"/>
          <p:cNvSpPr txBox="1">
            <a:spLocks noChangeArrowheads="1"/>
          </p:cNvSpPr>
          <p:nvPr/>
        </p:nvSpPr>
        <p:spPr bwMode="auto">
          <a:xfrm>
            <a:off x="4499619" y="4940499"/>
            <a:ext cx="576263" cy="584775"/>
          </a:xfrm>
          <a:prstGeom prst="rect">
            <a:avLst/>
          </a:prstGeom>
          <a:noFill/>
          <a:ln w="57150" algn="ctr">
            <a:solidFill>
              <a:srgbClr val="FF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dirty="0">
                <a:ea typeface="宋体" panose="02010600030101010101" pitchFamily="2" charset="-122"/>
              </a:rPr>
              <a:t>4</a:t>
            </a:r>
            <a:endParaRPr lang="en-US" altLang="zh-CN" sz="3200" dirty="0">
              <a:ea typeface="宋体" panose="02010600030101010101" pitchFamily="2" charset="-122"/>
            </a:endParaRPr>
          </a:p>
        </p:txBody>
      </p:sp>
      <p:sp>
        <p:nvSpPr>
          <p:cNvPr id="16" name="Line 12"/>
          <p:cNvSpPr>
            <a:spLocks noChangeShapeType="1"/>
          </p:cNvSpPr>
          <p:nvPr/>
        </p:nvSpPr>
        <p:spPr bwMode="auto">
          <a:xfrm>
            <a:off x="1907232" y="3645099"/>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17" name="Line 13"/>
          <p:cNvSpPr>
            <a:spLocks noChangeShapeType="1"/>
          </p:cNvSpPr>
          <p:nvPr/>
        </p:nvSpPr>
        <p:spPr bwMode="auto">
          <a:xfrm>
            <a:off x="1907232" y="3932436"/>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18" name="Line 14"/>
          <p:cNvSpPr>
            <a:spLocks noChangeShapeType="1"/>
          </p:cNvSpPr>
          <p:nvPr/>
        </p:nvSpPr>
        <p:spPr bwMode="auto">
          <a:xfrm>
            <a:off x="3204219" y="3789561"/>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19" name="Line 15"/>
          <p:cNvSpPr>
            <a:spLocks noChangeShapeType="1"/>
          </p:cNvSpPr>
          <p:nvPr/>
        </p:nvSpPr>
        <p:spPr bwMode="auto">
          <a:xfrm>
            <a:off x="4428182" y="3789561"/>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0" name="Line 16"/>
          <p:cNvSpPr>
            <a:spLocks noChangeShapeType="1"/>
          </p:cNvSpPr>
          <p:nvPr/>
        </p:nvSpPr>
        <p:spPr bwMode="auto">
          <a:xfrm>
            <a:off x="5652144" y="3789561"/>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1" name="Line 17"/>
          <p:cNvSpPr>
            <a:spLocks noChangeShapeType="1"/>
          </p:cNvSpPr>
          <p:nvPr/>
        </p:nvSpPr>
        <p:spPr bwMode="auto">
          <a:xfrm>
            <a:off x="6949132" y="3789561"/>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2" name="Text Box 18"/>
          <p:cNvSpPr txBox="1">
            <a:spLocks noChangeArrowheads="1"/>
          </p:cNvSpPr>
          <p:nvPr/>
        </p:nvSpPr>
        <p:spPr bwMode="auto">
          <a:xfrm>
            <a:off x="6299844" y="3500636"/>
            <a:ext cx="576263" cy="58477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a:ea typeface="宋体" panose="02010600030101010101" pitchFamily="2" charset="-122"/>
              </a:rPr>
              <a:t>5</a:t>
            </a:r>
            <a:endParaRPr lang="en-US" altLang="zh-CN" sz="3200">
              <a:ea typeface="宋体" panose="02010600030101010101" pitchFamily="2" charset="-122"/>
            </a:endParaRPr>
          </a:p>
        </p:txBody>
      </p:sp>
      <p:sp>
        <p:nvSpPr>
          <p:cNvPr id="23" name="Line 19"/>
          <p:cNvSpPr>
            <a:spLocks noChangeShapeType="1"/>
          </p:cNvSpPr>
          <p:nvPr/>
        </p:nvSpPr>
        <p:spPr bwMode="auto">
          <a:xfrm>
            <a:off x="3420119" y="5229424"/>
            <a:ext cx="1008063" cy="0"/>
          </a:xfrm>
          <a:prstGeom prst="line">
            <a:avLst/>
          </a:prstGeom>
          <a:noFill/>
          <a:ln w="28575">
            <a:solidFill>
              <a:srgbClr val="FF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4" name="Line 20"/>
          <p:cNvSpPr>
            <a:spLocks noChangeShapeType="1"/>
          </p:cNvSpPr>
          <p:nvPr/>
        </p:nvSpPr>
        <p:spPr bwMode="auto">
          <a:xfrm>
            <a:off x="3420119" y="3789561"/>
            <a:ext cx="0" cy="1439863"/>
          </a:xfrm>
          <a:prstGeom prst="line">
            <a:avLst/>
          </a:prstGeom>
          <a:noFill/>
          <a:ln w="28575">
            <a:solidFill>
              <a:srgbClr val="FF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5" name="Line 21"/>
          <p:cNvSpPr>
            <a:spLocks noChangeShapeType="1"/>
          </p:cNvSpPr>
          <p:nvPr/>
        </p:nvSpPr>
        <p:spPr bwMode="auto">
          <a:xfrm>
            <a:off x="5148907" y="5157986"/>
            <a:ext cx="863600" cy="1428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6" name="Line 22"/>
          <p:cNvSpPr>
            <a:spLocks noChangeShapeType="1"/>
          </p:cNvSpPr>
          <p:nvPr/>
        </p:nvSpPr>
        <p:spPr bwMode="auto">
          <a:xfrm>
            <a:off x="5075882" y="5229424"/>
            <a:ext cx="865187" cy="0"/>
          </a:xfrm>
          <a:prstGeom prst="line">
            <a:avLst/>
          </a:prstGeom>
          <a:noFill/>
          <a:ln w="28575">
            <a:solidFill>
              <a:srgbClr val="FF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7" name="Line 23"/>
          <p:cNvSpPr>
            <a:spLocks noChangeShapeType="1"/>
          </p:cNvSpPr>
          <p:nvPr/>
        </p:nvSpPr>
        <p:spPr bwMode="auto">
          <a:xfrm flipV="1">
            <a:off x="5941069" y="3860999"/>
            <a:ext cx="0" cy="1368425"/>
          </a:xfrm>
          <a:prstGeom prst="line">
            <a:avLst/>
          </a:prstGeom>
          <a:noFill/>
          <a:ln w="28575">
            <a:solidFill>
              <a:srgbClr val="FF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8" name="Text Box 24"/>
          <p:cNvSpPr txBox="1">
            <a:spLocks noChangeArrowheads="1"/>
          </p:cNvSpPr>
          <p:nvPr/>
        </p:nvSpPr>
        <p:spPr bwMode="auto">
          <a:xfrm>
            <a:off x="1043631" y="3203774"/>
            <a:ext cx="118824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dirty="0" err="1">
                <a:ea typeface="宋体" panose="02010600030101010101" pitchFamily="2" charset="-122"/>
              </a:rPr>
              <a:t>ai</a:t>
            </a:r>
            <a:endParaRPr lang="en-US" altLang="zh-CN" sz="3200" dirty="0">
              <a:ea typeface="宋体" panose="02010600030101010101" pitchFamily="2" charset="-122"/>
            </a:endParaRPr>
          </a:p>
          <a:p>
            <a:pPr>
              <a:spcBef>
                <a:spcPct val="50000"/>
              </a:spcBef>
            </a:pPr>
            <a:r>
              <a:rPr lang="en-US" altLang="zh-CN" sz="3200" dirty="0">
                <a:ea typeface="宋体" panose="02010600030101010101" pitchFamily="2" charset="-122"/>
              </a:rPr>
              <a:t>bi</a:t>
            </a:r>
            <a:endParaRPr lang="en-US" altLang="zh-CN" sz="3200" dirty="0">
              <a:ea typeface="宋体" panose="02010600030101010101" pitchFamily="2" charset="-122"/>
            </a:endParaRPr>
          </a:p>
        </p:txBody>
      </p:sp>
      <p:sp>
        <p:nvSpPr>
          <p:cNvPr id="29" name="Text Box 25"/>
          <p:cNvSpPr txBox="1">
            <a:spLocks noChangeArrowheads="1"/>
          </p:cNvSpPr>
          <p:nvPr/>
        </p:nvSpPr>
        <p:spPr bwMode="auto">
          <a:xfrm>
            <a:off x="6299844" y="4869061"/>
            <a:ext cx="1152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dirty="0">
                <a:ea typeface="宋体" panose="02010600030101010101" pitchFamily="2" charset="-122"/>
              </a:rPr>
              <a:t>A.B</a:t>
            </a:r>
            <a:endParaRPr lang="en-US" altLang="zh-CN" sz="3200" dirty="0">
              <a:ea typeface="宋体" panose="02010600030101010101" pitchFamily="2" charset="-122"/>
            </a:endParaRPr>
          </a:p>
        </p:txBody>
      </p:sp>
      <p:sp>
        <p:nvSpPr>
          <p:cNvPr id="30" name="Text Box 26"/>
          <p:cNvSpPr txBox="1">
            <a:spLocks noChangeArrowheads="1"/>
          </p:cNvSpPr>
          <p:nvPr/>
        </p:nvSpPr>
        <p:spPr bwMode="auto">
          <a:xfrm>
            <a:off x="6949132" y="2852936"/>
            <a:ext cx="15113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dirty="0">
                <a:ea typeface="宋体" panose="02010600030101010101" pitchFamily="2" charset="-122"/>
              </a:rPr>
              <a:t>A+B</a:t>
            </a:r>
            <a:endParaRPr lang="en-US" altLang="zh-CN" sz="32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idx="1"/>
          </p:nvPr>
        </p:nvSpPr>
        <p:spPr>
          <a:xfrm>
            <a:off x="611560" y="1052983"/>
            <a:ext cx="7772400" cy="5040313"/>
          </a:xfrm>
          <a:extLst>
            <a:ext uri="{91240B29-F687-4F45-9708-019B960494DF}">
              <a14:hiddenLine xmlns:a14="http://schemas.microsoft.com/office/drawing/2010/main" w="9525">
                <a:solidFill>
                  <a:srgbClr val="FF66FF"/>
                </a:solidFill>
                <a:miter lim="800000"/>
                <a:headEnd/>
                <a:tailEnd/>
              </a14:hiddenLine>
            </a:ext>
          </a:extLst>
        </p:spPr>
        <p:txBody>
          <a:bodyPr rtlCol="0">
            <a:normAutofit fontScale="70000" lnSpcReduction="20000"/>
          </a:bodyPr>
          <a:lstStyle/>
          <a:p>
            <a:pPr marL="182880" indent="-182880" fontAlgn="auto">
              <a:lnSpc>
                <a:spcPct val="150000"/>
              </a:lnSpc>
              <a:spcAft>
                <a:spcPts val="0"/>
              </a:spcAft>
              <a:buFont typeface="Arial" panose="020B0604020202020204" pitchFamily="34" charset="0"/>
              <a:buChar char="•"/>
              <a:defRPr/>
            </a:pPr>
            <a:r>
              <a:rPr lang="en-US" altLang="zh-CN" sz="2800" dirty="0" smtClean="0"/>
              <a:t>1—2—3---5 </a:t>
            </a:r>
            <a:r>
              <a:rPr lang="zh-CN" altLang="en-US" sz="2800" dirty="0" smtClean="0"/>
              <a:t>做加法</a:t>
            </a:r>
            <a:endParaRPr lang="zh-CN" altLang="en-US" sz="2800" dirty="0" smtClean="0"/>
          </a:p>
          <a:p>
            <a:pPr marL="182880" indent="-182880" fontAlgn="auto">
              <a:lnSpc>
                <a:spcPct val="150000"/>
              </a:lnSpc>
              <a:spcAft>
                <a:spcPts val="0"/>
              </a:spcAft>
              <a:buFont typeface="Arial" panose="020B0604020202020204" pitchFamily="34" charset="0"/>
              <a:buChar char="•"/>
              <a:defRPr/>
            </a:pPr>
            <a:r>
              <a:rPr lang="en-US" altLang="zh-CN" sz="2800" dirty="0" smtClean="0"/>
              <a:t>1—4—5       </a:t>
            </a:r>
            <a:r>
              <a:rPr lang="zh-CN" altLang="en-US" sz="2800" dirty="0" smtClean="0"/>
              <a:t>做乘法</a:t>
            </a:r>
            <a:endParaRPr lang="zh-CN" altLang="en-US" sz="2800" dirty="0" smtClean="0"/>
          </a:p>
          <a:p>
            <a:pPr marL="182880" indent="-182880" fontAlgn="auto">
              <a:lnSpc>
                <a:spcPct val="150000"/>
              </a:lnSpc>
              <a:spcAft>
                <a:spcPts val="0"/>
              </a:spcAft>
              <a:buFont typeface="Wingdings" panose="05000000000000000000" pitchFamily="2" charset="2"/>
              <a:buNone/>
              <a:defRPr/>
            </a:pPr>
            <a:r>
              <a:rPr lang="zh-CN" altLang="en-US" dirty="0" smtClean="0"/>
              <a:t>解：分解算式</a:t>
            </a:r>
            <a:endParaRPr lang="zh-CN" altLang="en-US" dirty="0" smtClean="0"/>
          </a:p>
          <a:p>
            <a:pPr marL="182880" indent="-182880" fontAlgn="auto">
              <a:lnSpc>
                <a:spcPct val="150000"/>
              </a:lnSpc>
              <a:spcAft>
                <a:spcPts val="0"/>
              </a:spcAft>
              <a:buFont typeface="Wingdings" panose="05000000000000000000" pitchFamily="2" charset="2"/>
              <a:buNone/>
              <a:defRPr/>
            </a:pPr>
            <a:r>
              <a:rPr lang="zh-CN" altLang="en-US" b="1" dirty="0" smtClean="0">
                <a:latin typeface="楷体_GB2312" pitchFamily="49" charset="-122"/>
                <a:ea typeface="楷体_GB2312" pitchFamily="49" charset="-122"/>
              </a:rPr>
              <a:t>①</a:t>
            </a:r>
            <a:r>
              <a:rPr lang="en-US" altLang="zh-CN" b="1" dirty="0" smtClean="0">
                <a:latin typeface="楷体_GB2312" pitchFamily="49" charset="-122"/>
                <a:ea typeface="楷体_GB2312" pitchFamily="49" charset="-122"/>
              </a:rPr>
              <a:t>S1=a1.b1		</a:t>
            </a:r>
            <a:endParaRPr lang="en-US" altLang="zh-CN" b="1" dirty="0" smtClean="0">
              <a:latin typeface="楷体_GB2312" pitchFamily="49" charset="-122"/>
              <a:ea typeface="楷体_GB2312" pitchFamily="49" charset="-122"/>
            </a:endParaRPr>
          </a:p>
          <a:p>
            <a:pPr marL="182880" indent="-182880" fontAlgn="auto">
              <a:lnSpc>
                <a:spcPct val="150000"/>
              </a:lnSpc>
              <a:spcAft>
                <a:spcPts val="0"/>
              </a:spcAft>
              <a:buFont typeface="Wingdings" panose="05000000000000000000" pitchFamily="2" charset="2"/>
              <a:buNone/>
              <a:defRPr/>
            </a:pPr>
            <a:r>
              <a:rPr lang="en-US" altLang="zh-CN" b="1" dirty="0" smtClean="0">
                <a:latin typeface="楷体_GB2312" pitchFamily="49" charset="-122"/>
                <a:ea typeface="楷体_GB2312" pitchFamily="49" charset="-122"/>
              </a:rPr>
              <a:t>②s2=a2.b2</a:t>
            </a:r>
            <a:endParaRPr lang="en-US" altLang="zh-CN" b="1" dirty="0" smtClean="0">
              <a:latin typeface="楷体_GB2312" pitchFamily="49" charset="-122"/>
              <a:ea typeface="楷体_GB2312" pitchFamily="49" charset="-122"/>
            </a:endParaRPr>
          </a:p>
          <a:p>
            <a:pPr marL="182880" indent="-182880" fontAlgn="auto">
              <a:lnSpc>
                <a:spcPct val="150000"/>
              </a:lnSpc>
              <a:spcAft>
                <a:spcPts val="0"/>
              </a:spcAft>
              <a:buFont typeface="Wingdings" panose="05000000000000000000" pitchFamily="2" charset="2"/>
              <a:buNone/>
              <a:defRPr/>
            </a:pPr>
            <a:r>
              <a:rPr lang="en-US" altLang="zh-CN" b="1" dirty="0" smtClean="0">
                <a:latin typeface="楷体_GB2312" pitchFamily="49" charset="-122"/>
                <a:ea typeface="楷体_GB2312" pitchFamily="49" charset="-122"/>
              </a:rPr>
              <a:t>③s3=a3.b3</a:t>
            </a:r>
            <a:endParaRPr lang="en-US" altLang="zh-CN" b="1" dirty="0" smtClean="0">
              <a:latin typeface="楷体_GB2312" pitchFamily="49" charset="-122"/>
              <a:ea typeface="楷体_GB2312" pitchFamily="49" charset="-122"/>
            </a:endParaRPr>
          </a:p>
          <a:p>
            <a:pPr marL="182880" indent="-182880" fontAlgn="auto">
              <a:lnSpc>
                <a:spcPct val="150000"/>
              </a:lnSpc>
              <a:spcAft>
                <a:spcPts val="0"/>
              </a:spcAft>
              <a:buFont typeface="Wingdings" panose="05000000000000000000" pitchFamily="2" charset="2"/>
              <a:buNone/>
              <a:defRPr/>
            </a:pPr>
            <a:r>
              <a:rPr lang="en-US" altLang="zh-CN" b="1" dirty="0" smtClean="0">
                <a:latin typeface="楷体_GB2312" pitchFamily="49" charset="-122"/>
                <a:ea typeface="楷体_GB2312" pitchFamily="49" charset="-122"/>
              </a:rPr>
              <a:t>④s4=a4.b4</a:t>
            </a:r>
            <a:endParaRPr lang="en-US" altLang="zh-CN" b="1" dirty="0" smtClean="0">
              <a:latin typeface="楷体_GB2312" pitchFamily="49" charset="-122"/>
              <a:ea typeface="楷体_GB2312" pitchFamily="49" charset="-122"/>
            </a:endParaRPr>
          </a:p>
          <a:p>
            <a:pPr marL="182880" indent="-182880" fontAlgn="auto">
              <a:lnSpc>
                <a:spcPct val="150000"/>
              </a:lnSpc>
              <a:spcAft>
                <a:spcPts val="0"/>
              </a:spcAft>
              <a:buFont typeface="Wingdings" panose="05000000000000000000" pitchFamily="2" charset="2"/>
              <a:buNone/>
              <a:defRPr/>
            </a:pPr>
            <a:r>
              <a:rPr lang="en-US" altLang="zh-CN" b="1" dirty="0" smtClean="0">
                <a:latin typeface="楷体_GB2312" pitchFamily="49" charset="-122"/>
                <a:ea typeface="楷体_GB2312" pitchFamily="49" charset="-122"/>
              </a:rPr>
              <a:t>⑤s5=s1+s2</a:t>
            </a:r>
            <a:endParaRPr lang="en-US" altLang="zh-CN" b="1" dirty="0" smtClean="0">
              <a:latin typeface="楷体_GB2312" pitchFamily="49" charset="-122"/>
              <a:ea typeface="楷体_GB2312" pitchFamily="49" charset="-122"/>
            </a:endParaRPr>
          </a:p>
          <a:p>
            <a:pPr marL="182880" indent="-182880" fontAlgn="auto">
              <a:lnSpc>
                <a:spcPct val="150000"/>
              </a:lnSpc>
              <a:spcAft>
                <a:spcPts val="0"/>
              </a:spcAft>
              <a:buFont typeface="Wingdings" panose="05000000000000000000" pitchFamily="2" charset="2"/>
              <a:buNone/>
              <a:defRPr/>
            </a:pPr>
            <a:r>
              <a:rPr lang="en-US" altLang="zh-CN" b="1" dirty="0" smtClean="0">
                <a:latin typeface="楷体_GB2312" pitchFamily="49" charset="-122"/>
                <a:ea typeface="楷体_GB2312" pitchFamily="49" charset="-122"/>
              </a:rPr>
              <a:t>⑥s6=s3+s4</a:t>
            </a:r>
            <a:endParaRPr lang="en-US" altLang="zh-CN" b="1" dirty="0" smtClean="0">
              <a:latin typeface="楷体_GB2312" pitchFamily="49" charset="-122"/>
              <a:ea typeface="楷体_GB2312" pitchFamily="49" charset="-122"/>
            </a:endParaRPr>
          </a:p>
          <a:p>
            <a:pPr marL="182880" indent="-182880" fontAlgn="auto">
              <a:lnSpc>
                <a:spcPct val="150000"/>
              </a:lnSpc>
              <a:spcAft>
                <a:spcPts val="0"/>
              </a:spcAft>
              <a:buFont typeface="Wingdings" panose="05000000000000000000" pitchFamily="2" charset="2"/>
              <a:buNone/>
              <a:defRPr/>
            </a:pPr>
            <a:r>
              <a:rPr lang="en-US" altLang="zh-CN" b="1" dirty="0" smtClean="0">
                <a:latin typeface="楷体_GB2312" pitchFamily="49" charset="-122"/>
                <a:ea typeface="楷体_GB2312" pitchFamily="49" charset="-122"/>
              </a:rPr>
              <a:t>⑦s7=s5+s6</a:t>
            </a:r>
            <a:endParaRPr lang="en-US" altLang="zh-CN" b="1" dirty="0" smtClean="0">
              <a:latin typeface="楷体_GB2312" pitchFamily="49" charset="-122"/>
              <a:ea typeface="楷体_GB2312" pitchFamily="49" charset="-122"/>
            </a:endParaRPr>
          </a:p>
        </p:txBody>
      </p:sp>
      <p:sp>
        <p:nvSpPr>
          <p:cNvPr id="5325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CD3BB9AC-BFDB-459C-B2DE-3ABC05EABA0F}" type="slidenum">
              <a:rPr lang="en-US" altLang="zh-CN" sz="1400">
                <a:solidFill>
                  <a:srgbClr val="FFFFFF"/>
                </a:solidFill>
              </a:rPr>
            </a:fld>
            <a:endParaRPr lang="en-US" altLang="zh-CN" sz="1400">
              <a:solidFill>
                <a:srgbClr val="FFFFFF"/>
              </a:solidFill>
            </a:endParaRPr>
          </a:p>
        </p:txBody>
      </p:sp>
      <p:sp>
        <p:nvSpPr>
          <p:cNvPr id="5"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1"/>
          <a:stretch>
            <a:fillRect/>
          </a:stretch>
        </p:blipFill>
        <p:spPr>
          <a:xfrm>
            <a:off x="3560445" y="730250"/>
            <a:ext cx="4823460" cy="1962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fld>
            <a:endParaRPr lang="en-US" altLang="zh-CN" sz="1400">
              <a:solidFill>
                <a:srgbClr val="FFFFFF"/>
              </a:solidFill>
            </a:endParaRPr>
          </a:p>
        </p:txBody>
      </p:sp>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4" name="Rectangle 2"/>
          <p:cNvSpPr txBox="1">
            <a:spLocks noChangeArrowheads="1"/>
          </p:cNvSpPr>
          <p:nvPr/>
        </p:nvSpPr>
        <p:spPr>
          <a:xfrm>
            <a:off x="685800" y="1225053"/>
            <a:ext cx="38100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endParaRPr lang="en-US" altLang="zh-CN" sz="2800" smtClean="0"/>
          </a:p>
          <a:p>
            <a:endParaRPr lang="en-US" altLang="zh-CN" sz="2800" smtClean="0"/>
          </a:p>
          <a:p>
            <a:endParaRPr lang="en-US" altLang="zh-CN" sz="2800" smtClean="0"/>
          </a:p>
          <a:p>
            <a:endParaRPr lang="en-US" altLang="zh-CN" sz="2800" smtClean="0"/>
          </a:p>
        </p:txBody>
      </p:sp>
      <p:graphicFrame>
        <p:nvGraphicFramePr>
          <p:cNvPr id="5" name="Group 3"/>
          <p:cNvGraphicFramePr>
            <a:graphicFrameLocks noGrp="1"/>
          </p:cNvGraphicFramePr>
          <p:nvPr>
            <p:ph sz="half" idx="4294967295"/>
          </p:nvPr>
        </p:nvGraphicFramePr>
        <p:xfrm>
          <a:off x="827088" y="1088528"/>
          <a:ext cx="7342187" cy="3178176"/>
        </p:xfrm>
        <a:graphic>
          <a:graphicData uri="http://schemas.openxmlformats.org/drawingml/2006/table">
            <a:tbl>
              <a:tblPr/>
              <a:tblGrid>
                <a:gridCol w="488950"/>
                <a:gridCol w="490537"/>
                <a:gridCol w="488950"/>
                <a:gridCol w="488950"/>
                <a:gridCol w="490538"/>
                <a:gridCol w="488950"/>
                <a:gridCol w="488950"/>
                <a:gridCol w="490537"/>
                <a:gridCol w="488950"/>
                <a:gridCol w="488950"/>
                <a:gridCol w="490538"/>
                <a:gridCol w="488950"/>
                <a:gridCol w="488950"/>
                <a:gridCol w="490537"/>
                <a:gridCol w="488950"/>
              </a:tblGrid>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①</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②</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③</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④</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⑤</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⑥</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⑦</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658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①</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②</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③</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④</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⑤</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⑥</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⑦</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658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⑤</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⑥</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⑦</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①</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②</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③</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④</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⑤</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⑥</a:t>
                      </a:r>
                      <a:endParaRPr kumimoji="1"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⑦</a:t>
                      </a:r>
                      <a:endParaRPr kumimoji="1"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灯片编号占位符 6"/>
          <p:cNvSpPr txBox="1"/>
          <p:nvPr/>
        </p:nvSpPr>
        <p:spPr bwMode="auto">
          <a:xfrm>
            <a:off x="6553200" y="6573341"/>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DA9DE3F2-03EF-4A4E-89C7-B1742135CEF1}" type="slidenum">
              <a:rPr lang="en-US" altLang="zh-CN" sz="1400" smtClean="0">
                <a:solidFill>
                  <a:srgbClr val="FFFFFF"/>
                </a:solidFill>
              </a:rPr>
            </a:fld>
            <a:endParaRPr lang="en-US" altLang="zh-CN" sz="1400" smtClean="0">
              <a:solidFill>
                <a:srgbClr val="FFFFFF"/>
              </a:solidFill>
            </a:endParaRPr>
          </a:p>
        </p:txBody>
      </p:sp>
      <p:sp>
        <p:nvSpPr>
          <p:cNvPr id="7" name="Line 101"/>
          <p:cNvSpPr>
            <a:spLocks noChangeShapeType="1"/>
          </p:cNvSpPr>
          <p:nvPr/>
        </p:nvSpPr>
        <p:spPr bwMode="auto">
          <a:xfrm flipV="1">
            <a:off x="827088" y="440828"/>
            <a:ext cx="0" cy="6477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Text Box 102"/>
          <p:cNvSpPr txBox="1">
            <a:spLocks noChangeArrowheads="1"/>
          </p:cNvSpPr>
          <p:nvPr/>
        </p:nvSpPr>
        <p:spPr bwMode="auto">
          <a:xfrm>
            <a:off x="0" y="1017091"/>
            <a:ext cx="755650" cy="326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5</a:t>
            </a:r>
            <a:endParaRPr lang="en-US" altLang="zh-CN" sz="3200" b="1">
              <a:ea typeface="宋体" panose="02010600030101010101" pitchFamily="2" charset="-122"/>
            </a:endParaRP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4</a:t>
            </a:r>
            <a:endParaRPr lang="en-US" altLang="zh-CN" sz="3200" b="1">
              <a:ea typeface="宋体" panose="02010600030101010101" pitchFamily="2" charset="-122"/>
            </a:endParaRP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3</a:t>
            </a:r>
            <a:endParaRPr lang="en-US" altLang="zh-CN" sz="3200" b="1">
              <a:ea typeface="宋体" panose="02010600030101010101" pitchFamily="2" charset="-122"/>
            </a:endParaRP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2</a:t>
            </a:r>
            <a:endParaRPr lang="en-US" altLang="zh-CN" sz="3200" b="1">
              <a:ea typeface="宋体" panose="02010600030101010101" pitchFamily="2" charset="-122"/>
            </a:endParaRP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1</a:t>
            </a:r>
            <a:endParaRPr lang="en-US" altLang="zh-CN" sz="3200" b="1">
              <a:ea typeface="宋体" panose="02010600030101010101" pitchFamily="2" charset="-122"/>
            </a:endParaRPr>
          </a:p>
        </p:txBody>
      </p:sp>
      <p:sp>
        <p:nvSpPr>
          <p:cNvPr id="10" name="Line 103"/>
          <p:cNvSpPr>
            <a:spLocks noChangeShapeType="1"/>
          </p:cNvSpPr>
          <p:nvPr/>
        </p:nvSpPr>
        <p:spPr bwMode="auto">
          <a:xfrm>
            <a:off x="8027988" y="4257178"/>
            <a:ext cx="720725"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04"/>
          <p:cNvSpPr txBox="1">
            <a:spLocks noChangeArrowheads="1"/>
          </p:cNvSpPr>
          <p:nvPr/>
        </p:nvSpPr>
        <p:spPr bwMode="auto">
          <a:xfrm>
            <a:off x="755650" y="4385448"/>
            <a:ext cx="79930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en-US" altLang="zh-CN" sz="2000" b="1">
                <a:ea typeface="宋体" panose="02010600030101010101" pitchFamily="2" charset="-122"/>
              </a:rPr>
              <a:t>0    1      2      3     4      5      6     7      8      9     10   11     12    13   14    15   </a:t>
            </a:r>
            <a:endParaRPr lang="en-US" altLang="zh-CN" sz="2000" b="1">
              <a:ea typeface="宋体" panose="02010600030101010101" pitchFamily="2" charset="-122"/>
            </a:endParaRPr>
          </a:p>
        </p:txBody>
      </p:sp>
      <p:sp>
        <p:nvSpPr>
          <p:cNvPr id="12" name="Text Box 105"/>
          <p:cNvSpPr txBox="1">
            <a:spLocks noChangeArrowheads="1"/>
          </p:cNvSpPr>
          <p:nvPr/>
        </p:nvSpPr>
        <p:spPr bwMode="auto">
          <a:xfrm>
            <a:off x="8384540" y="4345305"/>
            <a:ext cx="798830" cy="42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zh-CN" altLang="en-US" b="1" dirty="0">
                <a:ea typeface="宋体" panose="02010600030101010101" pitchFamily="2" charset="-122"/>
              </a:rPr>
              <a:t>时间</a:t>
            </a:r>
            <a:endParaRPr lang="zh-CN" altLang="en-US" b="1" dirty="0">
              <a:ea typeface="宋体" panose="02010600030101010101" pitchFamily="2" charset="-122"/>
            </a:endParaRPr>
          </a:p>
        </p:txBody>
      </p:sp>
      <p:sp>
        <p:nvSpPr>
          <p:cNvPr id="13" name="Rectangle 2"/>
          <p:cNvSpPr txBox="1">
            <a:spLocks noChangeArrowheads="1"/>
          </p:cNvSpPr>
          <p:nvPr/>
        </p:nvSpPr>
        <p:spPr bwMode="auto">
          <a:xfrm>
            <a:off x="685800" y="5221237"/>
            <a:ext cx="6189663"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905">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36195" indent="0" algn="l" eaLnBrk="1" hangingPunct="1">
              <a:spcBef>
                <a:spcPct val="20000"/>
              </a:spcBef>
              <a:buClr>
                <a:schemeClr val="accent1"/>
              </a:buClr>
              <a:buSzPct val="80000"/>
              <a:defRPr/>
            </a:pPr>
            <a:r>
              <a:rPr kumimoji="0" lang="zh-CN" altLang="en-US" dirty="0" smtClean="0">
                <a:latin typeface="+mn-lt"/>
                <a:ea typeface="华文中宋" panose="02010600040101010101" pitchFamily="2" charset="-122"/>
              </a:rPr>
              <a:t>吞吐率  </a:t>
            </a:r>
            <a:r>
              <a:rPr kumimoji="0" lang="en-US" altLang="zh-CN" dirty="0" smtClean="0">
                <a:latin typeface="+mn-lt"/>
                <a:ea typeface="华文中宋" panose="02010600040101010101" pitchFamily="2" charset="-122"/>
                <a:cs typeface="Times New Roman" panose="02020603050405020304" pitchFamily="18" charset="0"/>
              </a:rPr>
              <a:t>TP</a:t>
            </a:r>
            <a:r>
              <a:rPr kumimoji="0" lang="zh-CN" altLang="en-US" dirty="0" smtClean="0">
                <a:latin typeface="+mn-lt"/>
                <a:ea typeface="华文中宋" panose="02010600040101010101" pitchFamily="2" charset="-122"/>
                <a:cs typeface="Times New Roman" panose="02020603050405020304" pitchFamily="18" charset="0"/>
              </a:rPr>
              <a:t>＝</a:t>
            </a:r>
            <a:r>
              <a:rPr kumimoji="0" lang="en-US" altLang="zh-CN" dirty="0" smtClean="0">
                <a:latin typeface="+mn-lt"/>
                <a:ea typeface="华文中宋" panose="02010600040101010101" pitchFamily="2" charset="-122"/>
                <a:cs typeface="Times New Roman" panose="02020603050405020304" pitchFamily="18" charset="0"/>
              </a:rPr>
              <a:t>7/(15</a:t>
            </a:r>
            <a:r>
              <a:rPr kumimoji="0" lang="zh-CN" altLang="en-US" dirty="0" smtClean="0">
                <a:latin typeface="+mn-lt"/>
                <a:ea typeface="华文中宋" panose="02010600040101010101" pitchFamily="2" charset="-122"/>
                <a:cs typeface="Times New Roman" panose="02020603050405020304" pitchFamily="18" charset="0"/>
              </a:rPr>
              <a:t>△</a:t>
            </a:r>
            <a:r>
              <a:rPr kumimoji="0" lang="en-US" altLang="zh-CN" dirty="0" smtClean="0">
                <a:latin typeface="+mn-lt"/>
                <a:ea typeface="华文中宋" panose="02010600040101010101" pitchFamily="2" charset="-122"/>
                <a:cs typeface="Times New Roman" panose="02020603050405020304" pitchFamily="18" charset="0"/>
              </a:rPr>
              <a:t>T)</a:t>
            </a:r>
            <a:endParaRPr kumimoji="0" lang="zh-CN" altLang="en-US" dirty="0" smtClean="0">
              <a:latin typeface="+mn-lt"/>
              <a:ea typeface="华文中宋" panose="02010600040101010101" pitchFamily="2" charset="-122"/>
              <a:cs typeface="Times New Roman" panose="02020603050405020304" pitchFamily="18" charset="0"/>
            </a:endParaRPr>
          </a:p>
          <a:p>
            <a:pPr algn="l" eaLnBrk="1" hangingPunct="1">
              <a:spcBef>
                <a:spcPct val="20000"/>
              </a:spcBef>
              <a:buClr>
                <a:schemeClr val="accent1"/>
              </a:buClr>
              <a:buSzPct val="80000"/>
              <a:buFont typeface="Wingdings" panose="05000000000000000000" pitchFamily="2" charset="2"/>
              <a:buNone/>
              <a:defRPr/>
            </a:pPr>
            <a:r>
              <a:rPr kumimoji="0" lang="zh-CN" altLang="en-US" dirty="0" smtClean="0">
                <a:latin typeface="+mn-lt"/>
                <a:ea typeface="华文中宋" panose="02010600040101010101" pitchFamily="2" charset="-122"/>
                <a:cs typeface="Times New Roman" panose="02020603050405020304" pitchFamily="18" charset="0"/>
              </a:rPr>
              <a:t>效率＝</a:t>
            </a:r>
            <a:r>
              <a:rPr kumimoji="0" lang="en-US" altLang="zh-CN" dirty="0" smtClean="0">
                <a:latin typeface="+mn-lt"/>
                <a:ea typeface="华文中宋" panose="02010600040101010101" pitchFamily="2" charset="-122"/>
                <a:cs typeface="Times New Roman" panose="02020603050405020304" pitchFamily="18" charset="0"/>
              </a:rPr>
              <a:t>(3*4+4*3)/(5*15)</a:t>
            </a:r>
            <a:r>
              <a:rPr kumimoji="0" lang="zh-CN" altLang="en-US" dirty="0" smtClean="0">
                <a:latin typeface="+mn-lt"/>
                <a:ea typeface="华文中宋" panose="02010600040101010101" pitchFamily="2" charset="-122"/>
                <a:cs typeface="Times New Roman" panose="02020603050405020304" pitchFamily="18" charset="0"/>
              </a:rPr>
              <a:t>＝</a:t>
            </a:r>
            <a:r>
              <a:rPr kumimoji="0" lang="en-US" altLang="zh-CN" dirty="0" smtClean="0">
                <a:latin typeface="+mn-lt"/>
                <a:ea typeface="华文中宋" panose="02010600040101010101" pitchFamily="2" charset="-122"/>
                <a:cs typeface="Times New Roman" panose="02020603050405020304" pitchFamily="18" charset="0"/>
              </a:rPr>
              <a:t>32%</a:t>
            </a:r>
            <a:r>
              <a:rPr kumimoji="0" lang="zh-CN" altLang="en-US" dirty="0" smtClean="0">
                <a:latin typeface="+mn-lt"/>
                <a:ea typeface="华文中宋" panose="02010600040101010101" pitchFamily="2" charset="-122"/>
              </a:rPr>
              <a:t>　　　　　　　　　</a:t>
            </a:r>
            <a:endParaRPr kumimoji="0" lang="zh-CN" altLang="en-US" dirty="0" smtClean="0">
              <a:latin typeface="+mn-lt"/>
              <a:ea typeface="华文中宋" panose="02010600040101010101" pitchFamily="2" charset="-122"/>
            </a:endParaRPr>
          </a:p>
        </p:txBody>
      </p:sp>
      <p:sp>
        <p:nvSpPr>
          <p:cNvPr id="2" name="Rectangle 3"/>
          <p:cNvSpPr txBox="1">
            <a:spLocks noChangeArrowheads="1"/>
          </p:cNvSpPr>
          <p:nvPr/>
        </p:nvSpPr>
        <p:spPr>
          <a:xfrm>
            <a:off x="5006340" y="5258435"/>
            <a:ext cx="3810000" cy="1200150"/>
          </a:xfrm>
          <a:prstGeom prst="rect">
            <a:avLst/>
          </a:prstGeom>
        </p:spPr>
        <p:txBody>
          <a:bodyPr vert="horz" lIns="91440" tIns="45720" rIns="91440" bIns="45720" rtlCol="0">
            <a:normAutofit fontScale="70000"/>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0" indent="0">
              <a:buNone/>
            </a:pPr>
            <a:r>
              <a:rPr altLang="en-US" sz="2800" smtClean="0">
                <a:ea typeface="黑体" panose="02010609060101010101" pitchFamily="2" charset="-122"/>
                <a:cs typeface="Times New Roman" panose="02020603050405020304" pitchFamily="18" charset="0"/>
              </a:rPr>
              <a:t>加速比</a:t>
            </a:r>
            <a:r>
              <a:rPr lang="en-US" altLang="zh-CN" sz="2800" smtClean="0">
                <a:ea typeface="黑体" panose="02010609060101010101" pitchFamily="2" charset="-122"/>
                <a:cs typeface="Times New Roman" panose="02020603050405020304" pitchFamily="18" charset="0"/>
              </a:rPr>
              <a:t>Sp=T</a:t>
            </a:r>
            <a:r>
              <a:rPr lang="en-US" altLang="zh-CN" sz="2800" baseline="-25000" smtClean="0">
                <a:ea typeface="黑体" panose="02010609060101010101" pitchFamily="2" charset="-122"/>
                <a:cs typeface="Times New Roman" panose="02020603050405020304" pitchFamily="18" charset="0"/>
              </a:rPr>
              <a:t>s</a:t>
            </a:r>
            <a:r>
              <a:rPr lang="en-US" altLang="zh-CN" sz="2800" smtClean="0">
                <a:ea typeface="黑体" panose="02010609060101010101" pitchFamily="2" charset="-122"/>
                <a:cs typeface="Times New Roman" panose="02020603050405020304" pitchFamily="18" charset="0"/>
              </a:rPr>
              <a:t>/T</a:t>
            </a:r>
            <a:r>
              <a:rPr lang="en-US" altLang="zh-CN" sz="2800" baseline="-25000" smtClean="0">
                <a:ea typeface="黑体" panose="02010609060101010101" pitchFamily="2" charset="-122"/>
                <a:cs typeface="Times New Roman" panose="02020603050405020304" pitchFamily="18" charset="0"/>
              </a:rPr>
              <a:t>K</a:t>
            </a:r>
            <a:endParaRPr lang="en-US" altLang="zh-CN" sz="2800" smtClean="0">
              <a:ea typeface="黑体" panose="02010609060101010101" pitchFamily="2" charset="-122"/>
              <a:cs typeface="Times New Roman" panose="02020603050405020304" pitchFamily="18" charset="0"/>
            </a:endParaRPr>
          </a:p>
          <a:p>
            <a:pPr marL="0" indent="0">
              <a:buNone/>
            </a:pPr>
            <a:r>
              <a:rPr lang="en-US" altLang="zh-CN" sz="2800" smtClean="0">
                <a:ea typeface="黑体" panose="02010609060101010101" pitchFamily="2" charset="-122"/>
                <a:cs typeface="Times New Roman" panose="02020603050405020304" pitchFamily="18" charset="0"/>
              </a:rPr>
              <a:t>                  = (nk</a:t>
            </a:r>
            <a:r>
              <a:rPr altLang="en-US" sz="2800" dirty="0" smtClean="0">
                <a:ea typeface="华文中宋" panose="02010600040101010101" pitchFamily="2" charset="-122"/>
                <a:cs typeface="Times New Roman" panose="02020603050405020304" pitchFamily="18" charset="0"/>
                <a:sym typeface="+mn-ea"/>
              </a:rPr>
              <a:t>△</a:t>
            </a:r>
            <a:r>
              <a:rPr lang="en-US" altLang="zh-CN" sz="2800" dirty="0" smtClean="0">
                <a:ea typeface="华文中宋" panose="02010600040101010101" pitchFamily="2" charset="-122"/>
                <a:cs typeface="Times New Roman" panose="02020603050405020304" pitchFamily="18" charset="0"/>
                <a:sym typeface="+mn-ea"/>
              </a:rPr>
              <a:t>T)/(15</a:t>
            </a:r>
            <a:r>
              <a:rPr altLang="en-US" sz="2800" dirty="0" smtClean="0">
                <a:ea typeface="华文中宋" panose="02010600040101010101" pitchFamily="2" charset="-122"/>
                <a:cs typeface="Times New Roman" panose="02020603050405020304" pitchFamily="18" charset="0"/>
                <a:sym typeface="+mn-ea"/>
              </a:rPr>
              <a:t>△</a:t>
            </a:r>
            <a:r>
              <a:rPr lang="en-US" altLang="zh-CN" sz="2800" dirty="0" smtClean="0">
                <a:ea typeface="华文中宋" panose="02010600040101010101" pitchFamily="2" charset="-122"/>
                <a:cs typeface="Times New Roman" panose="02020603050405020304" pitchFamily="18" charset="0"/>
                <a:sym typeface="+mn-ea"/>
              </a:rPr>
              <a:t>T)</a:t>
            </a:r>
            <a:endParaRPr lang="en-US" altLang="zh-CN" sz="2800" dirty="0" smtClean="0">
              <a:ea typeface="华文中宋" panose="02010600040101010101" pitchFamily="2" charset="-122"/>
              <a:cs typeface="Times New Roman" panose="02020603050405020304" pitchFamily="18" charset="0"/>
              <a:sym typeface="+mn-ea"/>
            </a:endParaRPr>
          </a:p>
          <a:p>
            <a:pPr marL="0" indent="0">
              <a:buNone/>
            </a:pPr>
            <a:r>
              <a:rPr lang="en-US" altLang="zh-CN" sz="2800" smtClean="0">
                <a:ea typeface="黑体" panose="02010609060101010101" pitchFamily="2" charset="-122"/>
                <a:cs typeface="Times New Roman" panose="02020603050405020304" pitchFamily="18" charset="0"/>
              </a:rPr>
              <a:t>                  = (7*5)/15=7/3=2.33</a:t>
            </a:r>
            <a:endParaRPr lang="en-US" altLang="zh-CN" sz="2800" smtClean="0">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 grpId="0"/>
      <p:bldP spid="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fld>
            <a:endParaRPr lang="en-US" altLang="zh-CN" sz="1400">
              <a:solidFill>
                <a:srgbClr val="FFFFFF"/>
              </a:solidFill>
            </a:endParaRPr>
          </a:p>
        </p:txBody>
      </p:sp>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4" name="Rectangle 2"/>
          <p:cNvSpPr>
            <a:spLocks noGrp="1" noChangeArrowheads="1"/>
          </p:cNvSpPr>
          <p:nvPr>
            <p:ph type="title"/>
          </p:nvPr>
        </p:nvSpPr>
        <p:spPr>
          <a:xfrm>
            <a:off x="323528" y="775097"/>
            <a:ext cx="8712968" cy="1501775"/>
          </a:xfrm>
        </p:spPr>
        <p:txBody>
          <a:bodyPr/>
          <a:lstStyle/>
          <a:p>
            <a:pPr fontAlgn="auto">
              <a:lnSpc>
                <a:spcPct val="150000"/>
              </a:lnSpc>
              <a:spcAft>
                <a:spcPts val="0"/>
              </a:spcAft>
              <a:defRPr/>
            </a:pPr>
            <a:r>
              <a:rPr lang="zh-CN" altLang="en-US" sz="2800" dirty="0" smtClean="0"/>
              <a:t>在上例中，将“</a:t>
            </a:r>
            <a:r>
              <a:rPr lang="zh-CN" altLang="en-US" sz="2800" b="1" dirty="0" smtClean="0">
                <a:solidFill>
                  <a:schemeClr val="accent6">
                    <a:lumMod val="75000"/>
                  </a:schemeClr>
                </a:solidFill>
              </a:rPr>
              <a:t>静态</a:t>
            </a:r>
            <a:r>
              <a:rPr lang="zh-CN" altLang="en-US" sz="2800" dirty="0" smtClean="0"/>
              <a:t>”多功能流水线改为“</a:t>
            </a:r>
            <a:r>
              <a:rPr lang="zh-CN" altLang="en-US" sz="2800" b="1" dirty="0" smtClean="0">
                <a:solidFill>
                  <a:schemeClr val="accent6">
                    <a:lumMod val="75000"/>
                  </a:schemeClr>
                </a:solidFill>
              </a:rPr>
              <a:t>动态</a:t>
            </a:r>
            <a:r>
              <a:rPr lang="zh-CN" altLang="en-US" sz="2800" dirty="0" smtClean="0"/>
              <a:t>”多功能流水线，又该如何分解？</a:t>
            </a:r>
            <a:endParaRPr lang="zh-CN" altLang="en-US" sz="2800" dirty="0" smtClean="0"/>
          </a:p>
        </p:txBody>
      </p:sp>
      <p:sp>
        <p:nvSpPr>
          <p:cNvPr id="5" name="Rectangle 3"/>
          <p:cNvSpPr txBox="1">
            <a:spLocks noChangeArrowheads="1"/>
          </p:cNvSpPr>
          <p:nvPr/>
        </p:nvSpPr>
        <p:spPr>
          <a:xfrm>
            <a:off x="684213" y="2557413"/>
            <a:ext cx="3810000" cy="7286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r>
              <a:rPr lang="zh-CN" altLang="en-US" sz="2800" smtClean="0"/>
              <a:t>计算 </a:t>
            </a:r>
            <a:r>
              <a:rPr lang="en-US" altLang="zh-CN" sz="2800" smtClean="0"/>
              <a:t>A</a:t>
            </a:r>
            <a:r>
              <a:rPr lang="en-US" altLang="zh-CN" sz="2800" smtClean="0">
                <a:cs typeface="Times New Roman" panose="02020603050405020304" pitchFamily="18" charset="0"/>
              </a:rPr>
              <a:t>*B=</a:t>
            </a:r>
            <a:endParaRPr lang="en-US" altLang="en-US" sz="2800" smtClean="0">
              <a:ea typeface="黑体" panose="02010609060101010101" pitchFamily="2" charset="-122"/>
              <a:cs typeface="Times New Roman" panose="02020603050405020304" pitchFamily="18" charset="0"/>
            </a:endParaRPr>
          </a:p>
        </p:txBody>
      </p:sp>
      <p:graphicFrame>
        <p:nvGraphicFramePr>
          <p:cNvPr id="6" name="Object 4"/>
          <p:cNvGraphicFramePr>
            <a:graphicFrameLocks noGrp="1" noChangeAspect="1"/>
          </p:cNvGraphicFramePr>
          <p:nvPr>
            <p:ph sz="quarter" idx="4294967295"/>
          </p:nvPr>
        </p:nvGraphicFramePr>
        <p:xfrm>
          <a:off x="6451600" y="3073350"/>
          <a:ext cx="203200" cy="444500"/>
        </p:xfrm>
        <a:graphic>
          <a:graphicData uri="http://schemas.openxmlformats.org/presentationml/2006/ole">
            <mc:AlternateContent xmlns:mc="http://schemas.openxmlformats.org/markup-compatibility/2006">
              <mc:Choice xmlns:v="urn:schemas-microsoft-com:vml" Requires="v">
                <p:oleObj spid="_x0000_s43042" name="公式" r:id="rId1" imgW="203200" imgH="444500" progId="Equation.3">
                  <p:embed/>
                </p:oleObj>
              </mc:Choice>
              <mc:Fallback>
                <p:oleObj name="公式" r:id="rId1" imgW="203200" imgH="444500" progId="Equation.3">
                  <p:embed/>
                  <p:pic>
                    <p:nvPicPr>
                      <p:cNvPr id="0" name="图片 4304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00" y="3073350"/>
                        <a:ext cx="203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Grp="1" noChangeAspect="1"/>
          </p:cNvGraphicFramePr>
          <p:nvPr>
            <p:ph sz="quarter" idx="4294967295"/>
          </p:nvPr>
        </p:nvGraphicFramePr>
        <p:xfrm>
          <a:off x="2770188" y="2420888"/>
          <a:ext cx="1800225" cy="792163"/>
        </p:xfrm>
        <a:graphic>
          <a:graphicData uri="http://schemas.openxmlformats.org/presentationml/2006/ole">
            <mc:AlternateContent xmlns:mc="http://schemas.openxmlformats.org/markup-compatibility/2006">
              <mc:Choice xmlns:v="urn:schemas-microsoft-com:vml" Requires="v">
                <p:oleObj spid="_x0000_s43043" name="Equation" r:id="rId3" imgW="761365" imgH="444500" progId="Equation.DSMT4">
                  <p:embed/>
                </p:oleObj>
              </mc:Choice>
              <mc:Fallback>
                <p:oleObj name="Equation" r:id="rId3" imgW="761365" imgH="444500" progId="Equation.DSMT4">
                  <p:embed/>
                  <p:pic>
                    <p:nvPicPr>
                      <p:cNvPr id="0" name="图片 4304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188" y="2420888"/>
                        <a:ext cx="180022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灯片编号占位符 7"/>
          <p:cNvSpPr txBox="1"/>
          <p:nvPr/>
        </p:nvSpPr>
        <p:spPr bwMode="auto">
          <a:xfrm>
            <a:off x="6553200" y="65722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8E049878-AD20-4015-A95F-5EB22BCE543D}" type="slidenum">
              <a:rPr lang="en-US" altLang="zh-CN" sz="1400" smtClean="0">
                <a:solidFill>
                  <a:srgbClr val="FFFFFF"/>
                </a:solidFill>
              </a:rPr>
            </a:fld>
            <a:endParaRPr lang="en-US" altLang="zh-CN" sz="1400" smtClean="0">
              <a:solidFill>
                <a:srgbClr val="FFFFFF"/>
              </a:solidFill>
            </a:endParaRPr>
          </a:p>
        </p:txBody>
      </p:sp>
      <p:sp>
        <p:nvSpPr>
          <p:cNvPr id="10" name="Rectangle 6"/>
          <p:cNvSpPr>
            <a:spLocks noChangeArrowheads="1"/>
          </p:cNvSpPr>
          <p:nvPr/>
        </p:nvSpPr>
        <p:spPr bwMode="auto">
          <a:xfrm>
            <a:off x="2339975" y="3572892"/>
            <a:ext cx="9366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p>
        </p:txBody>
      </p:sp>
      <p:sp>
        <p:nvSpPr>
          <p:cNvPr id="11" name="Rectangle 7"/>
          <p:cNvSpPr>
            <a:spLocks noChangeArrowheads="1"/>
          </p:cNvSpPr>
          <p:nvPr/>
        </p:nvSpPr>
        <p:spPr bwMode="auto">
          <a:xfrm>
            <a:off x="2555875" y="3177605"/>
            <a:ext cx="9366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p>
        </p:txBody>
      </p:sp>
      <p:sp>
        <p:nvSpPr>
          <p:cNvPr id="12" name="Text Box 8"/>
          <p:cNvSpPr txBox="1">
            <a:spLocks noChangeArrowheads="1"/>
          </p:cNvSpPr>
          <p:nvPr/>
        </p:nvSpPr>
        <p:spPr bwMode="auto">
          <a:xfrm>
            <a:off x="2339975" y="3788792"/>
            <a:ext cx="576263" cy="7112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1</a:t>
            </a:r>
            <a:endParaRPr lang="en-US" altLang="zh-CN" sz="4000">
              <a:ea typeface="宋体" panose="02010600030101010101" pitchFamily="2" charset="-122"/>
            </a:endParaRPr>
          </a:p>
        </p:txBody>
      </p:sp>
      <p:sp>
        <p:nvSpPr>
          <p:cNvPr id="13" name="Text Box 9"/>
          <p:cNvSpPr txBox="1">
            <a:spLocks noChangeArrowheads="1"/>
          </p:cNvSpPr>
          <p:nvPr/>
        </p:nvSpPr>
        <p:spPr bwMode="auto">
          <a:xfrm>
            <a:off x="3563938" y="3788792"/>
            <a:ext cx="576262" cy="7112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2</a:t>
            </a:r>
            <a:endParaRPr lang="en-US" altLang="zh-CN" sz="4000">
              <a:ea typeface="宋体" panose="02010600030101010101" pitchFamily="2" charset="-122"/>
            </a:endParaRPr>
          </a:p>
        </p:txBody>
      </p:sp>
      <p:sp>
        <p:nvSpPr>
          <p:cNvPr id="14" name="Text Box 10"/>
          <p:cNvSpPr txBox="1">
            <a:spLocks noChangeArrowheads="1"/>
          </p:cNvSpPr>
          <p:nvPr/>
        </p:nvSpPr>
        <p:spPr bwMode="auto">
          <a:xfrm>
            <a:off x="4787900" y="3788792"/>
            <a:ext cx="576263" cy="7112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3</a:t>
            </a:r>
            <a:endParaRPr lang="en-US" altLang="zh-CN" sz="4000">
              <a:ea typeface="宋体" panose="02010600030101010101" pitchFamily="2" charset="-122"/>
            </a:endParaRPr>
          </a:p>
        </p:txBody>
      </p:sp>
      <p:sp>
        <p:nvSpPr>
          <p:cNvPr id="15" name="Text Box 11"/>
          <p:cNvSpPr txBox="1">
            <a:spLocks noChangeArrowheads="1"/>
          </p:cNvSpPr>
          <p:nvPr/>
        </p:nvSpPr>
        <p:spPr bwMode="auto">
          <a:xfrm>
            <a:off x="4211638" y="5228655"/>
            <a:ext cx="576262" cy="758825"/>
          </a:xfrm>
          <a:prstGeom prst="rect">
            <a:avLst/>
          </a:prstGeom>
          <a:noFill/>
          <a:ln w="57150" algn="ctr">
            <a:solidFill>
              <a:srgbClr val="FF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4</a:t>
            </a:r>
            <a:endParaRPr lang="en-US" altLang="zh-CN" sz="4000">
              <a:ea typeface="宋体" panose="02010600030101010101" pitchFamily="2" charset="-122"/>
            </a:endParaRPr>
          </a:p>
        </p:txBody>
      </p:sp>
      <p:sp>
        <p:nvSpPr>
          <p:cNvPr id="16" name="Line 12"/>
          <p:cNvSpPr>
            <a:spLocks noChangeShapeType="1"/>
          </p:cNvSpPr>
          <p:nvPr/>
        </p:nvSpPr>
        <p:spPr bwMode="auto">
          <a:xfrm>
            <a:off x="1619250" y="3753868"/>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3"/>
          <p:cNvSpPr>
            <a:spLocks noChangeShapeType="1"/>
          </p:cNvSpPr>
          <p:nvPr/>
        </p:nvSpPr>
        <p:spPr bwMode="auto">
          <a:xfrm>
            <a:off x="1619250" y="4220592"/>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4"/>
          <p:cNvSpPr>
            <a:spLocks noChangeShapeType="1"/>
          </p:cNvSpPr>
          <p:nvPr/>
        </p:nvSpPr>
        <p:spPr bwMode="auto">
          <a:xfrm>
            <a:off x="2916238" y="4077717"/>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15"/>
          <p:cNvSpPr>
            <a:spLocks noChangeShapeType="1"/>
          </p:cNvSpPr>
          <p:nvPr/>
        </p:nvSpPr>
        <p:spPr bwMode="auto">
          <a:xfrm>
            <a:off x="4140200" y="4077717"/>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16"/>
          <p:cNvSpPr>
            <a:spLocks noChangeShapeType="1"/>
          </p:cNvSpPr>
          <p:nvPr/>
        </p:nvSpPr>
        <p:spPr bwMode="auto">
          <a:xfrm>
            <a:off x="5364163" y="4077717"/>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17"/>
          <p:cNvSpPr>
            <a:spLocks noChangeShapeType="1"/>
          </p:cNvSpPr>
          <p:nvPr/>
        </p:nvSpPr>
        <p:spPr bwMode="auto">
          <a:xfrm>
            <a:off x="6661150" y="4077717"/>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Text Box 18"/>
          <p:cNvSpPr txBox="1">
            <a:spLocks noChangeArrowheads="1"/>
          </p:cNvSpPr>
          <p:nvPr/>
        </p:nvSpPr>
        <p:spPr bwMode="auto">
          <a:xfrm>
            <a:off x="6011863" y="3788792"/>
            <a:ext cx="576262" cy="7112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5</a:t>
            </a:r>
            <a:endParaRPr lang="en-US" altLang="zh-CN" sz="4000">
              <a:ea typeface="宋体" panose="02010600030101010101" pitchFamily="2" charset="-122"/>
            </a:endParaRPr>
          </a:p>
        </p:txBody>
      </p:sp>
      <p:sp>
        <p:nvSpPr>
          <p:cNvPr id="23" name="Line 19"/>
          <p:cNvSpPr>
            <a:spLocks noChangeShapeType="1"/>
          </p:cNvSpPr>
          <p:nvPr/>
        </p:nvSpPr>
        <p:spPr bwMode="auto">
          <a:xfrm>
            <a:off x="3132138" y="5517580"/>
            <a:ext cx="1008062" cy="0"/>
          </a:xfrm>
          <a:prstGeom prst="line">
            <a:avLst/>
          </a:prstGeom>
          <a:noFill/>
          <a:ln w="28575">
            <a:solidFill>
              <a:srgbClr val="FF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0"/>
          <p:cNvSpPr>
            <a:spLocks noChangeShapeType="1"/>
          </p:cNvSpPr>
          <p:nvPr/>
        </p:nvSpPr>
        <p:spPr bwMode="auto">
          <a:xfrm>
            <a:off x="3132138" y="4077717"/>
            <a:ext cx="0" cy="1439863"/>
          </a:xfrm>
          <a:prstGeom prst="line">
            <a:avLst/>
          </a:prstGeom>
          <a:noFill/>
          <a:ln w="28575">
            <a:solidFill>
              <a:srgbClr val="FF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1"/>
          <p:cNvSpPr>
            <a:spLocks noChangeShapeType="1"/>
          </p:cNvSpPr>
          <p:nvPr/>
        </p:nvSpPr>
        <p:spPr bwMode="auto">
          <a:xfrm>
            <a:off x="4860925" y="5446142"/>
            <a:ext cx="863600" cy="1428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2"/>
          <p:cNvSpPr>
            <a:spLocks noChangeShapeType="1"/>
          </p:cNvSpPr>
          <p:nvPr/>
        </p:nvSpPr>
        <p:spPr bwMode="auto">
          <a:xfrm>
            <a:off x="4787900" y="5517580"/>
            <a:ext cx="865188" cy="0"/>
          </a:xfrm>
          <a:prstGeom prst="line">
            <a:avLst/>
          </a:prstGeom>
          <a:noFill/>
          <a:ln w="28575">
            <a:solidFill>
              <a:srgbClr val="FF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3"/>
          <p:cNvSpPr>
            <a:spLocks noChangeShapeType="1"/>
          </p:cNvSpPr>
          <p:nvPr/>
        </p:nvSpPr>
        <p:spPr bwMode="auto">
          <a:xfrm flipV="1">
            <a:off x="5653088" y="4149155"/>
            <a:ext cx="0" cy="1368425"/>
          </a:xfrm>
          <a:prstGeom prst="line">
            <a:avLst/>
          </a:prstGeom>
          <a:noFill/>
          <a:ln w="28575">
            <a:solidFill>
              <a:srgbClr val="FF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Text Box 24"/>
          <p:cNvSpPr txBox="1">
            <a:spLocks noChangeArrowheads="1"/>
          </p:cNvSpPr>
          <p:nvPr/>
        </p:nvSpPr>
        <p:spPr bwMode="auto">
          <a:xfrm>
            <a:off x="755650" y="3572892"/>
            <a:ext cx="863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2000">
                <a:ea typeface="宋体" panose="02010600030101010101" pitchFamily="2" charset="-122"/>
              </a:rPr>
              <a:t>ai</a:t>
            </a:r>
            <a:endParaRPr lang="en-US" altLang="zh-CN" sz="2000">
              <a:ea typeface="宋体" panose="02010600030101010101" pitchFamily="2" charset="-122"/>
            </a:endParaRPr>
          </a:p>
          <a:p>
            <a:pPr>
              <a:spcBef>
                <a:spcPct val="50000"/>
              </a:spcBef>
            </a:pPr>
            <a:r>
              <a:rPr lang="en-US" altLang="zh-CN" sz="2000">
                <a:ea typeface="宋体" panose="02010600030101010101" pitchFamily="2" charset="-122"/>
              </a:rPr>
              <a:t>bi</a:t>
            </a:r>
            <a:endParaRPr lang="en-US" altLang="zh-CN" sz="2000">
              <a:ea typeface="宋体" panose="02010600030101010101" pitchFamily="2" charset="-122"/>
            </a:endParaRPr>
          </a:p>
        </p:txBody>
      </p:sp>
      <p:sp>
        <p:nvSpPr>
          <p:cNvPr id="29" name="Text Box 25"/>
          <p:cNvSpPr txBox="1">
            <a:spLocks noChangeArrowheads="1"/>
          </p:cNvSpPr>
          <p:nvPr/>
        </p:nvSpPr>
        <p:spPr bwMode="auto">
          <a:xfrm>
            <a:off x="6011863" y="5157217"/>
            <a:ext cx="11525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A.B</a:t>
            </a:r>
            <a:endParaRPr lang="en-US" altLang="zh-CN" sz="4000">
              <a:ea typeface="宋体" panose="02010600030101010101" pitchFamily="2" charset="-122"/>
            </a:endParaRPr>
          </a:p>
        </p:txBody>
      </p:sp>
      <p:sp>
        <p:nvSpPr>
          <p:cNvPr id="30" name="Text Box 26"/>
          <p:cNvSpPr txBox="1">
            <a:spLocks noChangeArrowheads="1"/>
          </p:cNvSpPr>
          <p:nvPr/>
        </p:nvSpPr>
        <p:spPr bwMode="auto">
          <a:xfrm>
            <a:off x="6661150" y="3212976"/>
            <a:ext cx="1511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dirty="0">
                <a:ea typeface="宋体" panose="02010600030101010101" pitchFamily="2" charset="-122"/>
              </a:rPr>
              <a:t>A+B</a:t>
            </a:r>
            <a:endParaRPr lang="en-US" altLang="zh-CN" sz="40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85FB8E8B-2321-4D9C-85F2-A35804962891}" type="slidenum">
              <a:rPr lang="en-US" altLang="zh-CN" sz="1400">
                <a:solidFill>
                  <a:srgbClr val="FFFFFF"/>
                </a:solidFill>
              </a:rPr>
            </a:fld>
            <a:endParaRPr lang="en-US" altLang="zh-CN" sz="1400">
              <a:solidFill>
                <a:srgbClr val="FFFFFF"/>
              </a:solidFill>
            </a:endParaRPr>
          </a:p>
        </p:txBody>
      </p:sp>
      <p:pic>
        <p:nvPicPr>
          <p:cNvPr id="29699" name="Picture 5" descr="arch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49275"/>
            <a:ext cx="9144000" cy="6237288"/>
          </a:xfrm>
          <a:prstGeom prst="rect">
            <a:avLst/>
          </a:prstGeom>
          <a:solidFill>
            <a:schemeClr val="bg1"/>
          </a:solidFill>
          <a:ln>
            <a:noFill/>
          </a:ln>
        </p:spPr>
      </p:pic>
      <p:sp>
        <p:nvSpPr>
          <p:cNvPr id="6" name="Title 8"/>
          <p:cNvSpPr txBox="1"/>
          <p:nvPr/>
        </p:nvSpPr>
        <p:spPr>
          <a:xfrm>
            <a:off x="107504" y="-99392"/>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zh-CN" altLang="en-US" sz="2800" dirty="0">
                <a:solidFill>
                  <a:srgbClr val="0000FF"/>
                </a:solidFill>
                <a:latin typeface="华文中宋" panose="02010600040101010101" pitchFamily="2" charset="-122"/>
                <a:ea typeface="华文中宋" panose="02010600040101010101" pitchFamily="2" charset="-122"/>
              </a:rPr>
              <a:t>回忆：静态流水线和动态流水线对比</a:t>
            </a:r>
            <a:endParaRPr lang="zh-CN" altLang="en-US" sz="28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fld>
            <a:endParaRPr lang="en-US" altLang="zh-CN" sz="1400">
              <a:solidFill>
                <a:srgbClr val="FFFFFF"/>
              </a:solidFill>
            </a:endParaRPr>
          </a:p>
        </p:txBody>
      </p:sp>
      <p:sp>
        <p:nvSpPr>
          <p:cNvPr id="9" name="Title 8"/>
          <p:cNvSpPr txBox="1"/>
          <p:nvPr/>
        </p:nvSpPr>
        <p:spPr>
          <a:xfrm>
            <a:off x="107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smtClean="0">
                <a:solidFill>
                  <a:srgbClr val="0000FF"/>
                </a:solidFill>
                <a:latin typeface="华文中宋" panose="02010600040101010101" pitchFamily="2" charset="-122"/>
                <a:ea typeface="华文中宋" panose="02010600040101010101" pitchFamily="2" charset="-122"/>
                <a:sym typeface="+mn-ea"/>
              </a:rPr>
              <a:t>2</a:t>
            </a:r>
            <a:r>
              <a:rPr altLang="en-US" sz="2800" dirty="0" smtClean="0">
                <a:solidFill>
                  <a:srgbClr val="0000FF"/>
                </a:solidFill>
                <a:latin typeface="华文中宋" panose="02010600040101010101" pitchFamily="2" charset="-122"/>
                <a:ea typeface="华文中宋" panose="02010600040101010101" pitchFamily="2" charset="-122"/>
                <a:sym typeface="+mn-ea"/>
              </a:rPr>
              <a:t>、</a:t>
            </a:r>
            <a:r>
              <a:rPr lang="zh-CN" altLang="en-US" sz="2800" dirty="0" smtClean="0">
                <a:solidFill>
                  <a:srgbClr val="0000FF"/>
                </a:solidFill>
                <a:latin typeface="华文中宋" panose="02010600040101010101" pitchFamily="2" charset="-122"/>
                <a:ea typeface="华文中宋" panose="02010600040101010101" pitchFamily="2" charset="-122"/>
              </a:rPr>
              <a:t>  流水线的时空图及性能分析</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4" name="Rectangle 2"/>
          <p:cNvSpPr txBox="1">
            <a:spLocks noChangeArrowheads="1"/>
          </p:cNvSpPr>
          <p:nvPr/>
        </p:nvSpPr>
        <p:spPr>
          <a:xfrm>
            <a:off x="685800" y="1225053"/>
            <a:ext cx="38100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endParaRPr lang="en-US" altLang="zh-CN" sz="2800" smtClean="0"/>
          </a:p>
          <a:p>
            <a:endParaRPr lang="en-US" altLang="zh-CN" sz="2800" smtClean="0"/>
          </a:p>
          <a:p>
            <a:endParaRPr lang="en-US" altLang="zh-CN" sz="2800" smtClean="0"/>
          </a:p>
          <a:p>
            <a:endParaRPr lang="en-US" altLang="zh-CN" sz="2800" smtClean="0"/>
          </a:p>
        </p:txBody>
      </p:sp>
      <p:graphicFrame>
        <p:nvGraphicFramePr>
          <p:cNvPr id="5" name="Group 3"/>
          <p:cNvGraphicFramePr>
            <a:graphicFrameLocks noGrp="1"/>
          </p:cNvGraphicFramePr>
          <p:nvPr>
            <p:ph sz="half" idx="4294967295"/>
          </p:nvPr>
        </p:nvGraphicFramePr>
        <p:xfrm>
          <a:off x="827088" y="1088528"/>
          <a:ext cx="7342187" cy="3178176"/>
        </p:xfrm>
        <a:graphic>
          <a:graphicData uri="http://schemas.openxmlformats.org/drawingml/2006/table">
            <a:tbl>
              <a:tblPr/>
              <a:tblGrid>
                <a:gridCol w="488950"/>
                <a:gridCol w="490537"/>
                <a:gridCol w="488950"/>
                <a:gridCol w="488950"/>
                <a:gridCol w="490538"/>
                <a:gridCol w="488950"/>
                <a:gridCol w="488950"/>
                <a:gridCol w="490220"/>
                <a:gridCol w="489267"/>
                <a:gridCol w="488950"/>
                <a:gridCol w="490538"/>
                <a:gridCol w="488950"/>
                <a:gridCol w="488950"/>
                <a:gridCol w="490537"/>
                <a:gridCol w="488950"/>
              </a:tblGrid>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①</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②</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③</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④</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⑤</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⑥</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⑦</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658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①</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②</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③</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④</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⑤</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⑥</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⑦</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658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⑤</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⑥</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⑦</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①</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②</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③</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④</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smtClean="0">
                          <a:ln>
                            <a:noFill/>
                          </a:ln>
                          <a:effectLst/>
                          <a:latin typeface="宋体" panose="02010600030101010101" pitchFamily="2" charset="-122"/>
                          <a:ea typeface="宋体" panose="02010600030101010101" pitchFamily="2" charset="-122"/>
                          <a:sym typeface="+mn-ea"/>
                        </a:rPr>
                        <a:t>⑤</a:t>
                      </a:r>
                      <a:endPar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dirty="0" smtClean="0">
                          <a:ln>
                            <a:noFill/>
                          </a:ln>
                          <a:effectLst/>
                          <a:latin typeface="宋体" panose="02010600030101010101" pitchFamily="2" charset="-122"/>
                          <a:ea typeface="宋体" panose="02010600030101010101" pitchFamily="2" charset="-122"/>
                          <a:sym typeface="+mn-ea"/>
                        </a:rPr>
                        <a:t>⑥</a:t>
                      </a:r>
                      <a:endParaRPr kumimoji="1"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dirty="0" smtClean="0">
                          <a:ln>
                            <a:noFill/>
                          </a:ln>
                          <a:effectLst/>
                          <a:latin typeface="宋体" panose="02010600030101010101" pitchFamily="2" charset="-122"/>
                          <a:ea typeface="宋体" panose="02010600030101010101" pitchFamily="2" charset="-122"/>
                          <a:sym typeface="+mn-ea"/>
                        </a:rPr>
                        <a:t>⑦</a:t>
                      </a:r>
                      <a:endParaRPr kumimoji="1"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灯片编号占位符 6"/>
          <p:cNvSpPr txBox="1"/>
          <p:nvPr/>
        </p:nvSpPr>
        <p:spPr bwMode="auto">
          <a:xfrm>
            <a:off x="6553200" y="6572071"/>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DA9DE3F2-03EF-4A4E-89C7-B1742135CEF1}" type="slidenum">
              <a:rPr lang="en-US" altLang="zh-CN" sz="1400" smtClean="0">
                <a:solidFill>
                  <a:srgbClr val="FFFFFF"/>
                </a:solidFill>
              </a:rPr>
            </a:fld>
            <a:endParaRPr lang="en-US" altLang="zh-CN" sz="1400" smtClean="0">
              <a:solidFill>
                <a:srgbClr val="FFFFFF"/>
              </a:solidFill>
            </a:endParaRPr>
          </a:p>
        </p:txBody>
      </p:sp>
      <p:sp>
        <p:nvSpPr>
          <p:cNvPr id="7" name="Line 101"/>
          <p:cNvSpPr>
            <a:spLocks noChangeShapeType="1"/>
          </p:cNvSpPr>
          <p:nvPr/>
        </p:nvSpPr>
        <p:spPr bwMode="auto">
          <a:xfrm flipV="1">
            <a:off x="827088" y="440828"/>
            <a:ext cx="0" cy="6477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Text Box 102"/>
          <p:cNvSpPr txBox="1">
            <a:spLocks noChangeArrowheads="1"/>
          </p:cNvSpPr>
          <p:nvPr/>
        </p:nvSpPr>
        <p:spPr bwMode="auto">
          <a:xfrm>
            <a:off x="0" y="1017091"/>
            <a:ext cx="755650" cy="326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5</a:t>
            </a:r>
            <a:endParaRPr lang="en-US" altLang="zh-CN" sz="3200" b="1">
              <a:ea typeface="宋体" panose="02010600030101010101" pitchFamily="2" charset="-122"/>
            </a:endParaRP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4</a:t>
            </a:r>
            <a:endParaRPr lang="en-US" altLang="zh-CN" sz="3200" b="1">
              <a:ea typeface="宋体" panose="02010600030101010101" pitchFamily="2" charset="-122"/>
            </a:endParaRP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3</a:t>
            </a:r>
            <a:endParaRPr lang="en-US" altLang="zh-CN" sz="3200" b="1">
              <a:ea typeface="宋体" panose="02010600030101010101" pitchFamily="2" charset="-122"/>
            </a:endParaRP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2</a:t>
            </a:r>
            <a:endParaRPr lang="en-US" altLang="zh-CN" sz="3200" b="1">
              <a:ea typeface="宋体" panose="02010600030101010101" pitchFamily="2" charset="-122"/>
            </a:endParaRP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1</a:t>
            </a:r>
            <a:endParaRPr lang="en-US" altLang="zh-CN" sz="3200" b="1">
              <a:ea typeface="宋体" panose="02010600030101010101" pitchFamily="2" charset="-122"/>
            </a:endParaRPr>
          </a:p>
        </p:txBody>
      </p:sp>
      <p:sp>
        <p:nvSpPr>
          <p:cNvPr id="10" name="Line 103"/>
          <p:cNvSpPr>
            <a:spLocks noChangeShapeType="1"/>
          </p:cNvSpPr>
          <p:nvPr/>
        </p:nvSpPr>
        <p:spPr bwMode="auto">
          <a:xfrm>
            <a:off x="8027988" y="4257178"/>
            <a:ext cx="720725"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04"/>
          <p:cNvSpPr txBox="1">
            <a:spLocks noChangeArrowheads="1"/>
          </p:cNvSpPr>
          <p:nvPr/>
        </p:nvSpPr>
        <p:spPr bwMode="auto">
          <a:xfrm>
            <a:off x="755650" y="4385448"/>
            <a:ext cx="79930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en-US" altLang="zh-CN" sz="2000" b="1">
                <a:ea typeface="宋体" panose="02010600030101010101" pitchFamily="2" charset="-122"/>
              </a:rPr>
              <a:t>0    1      2      3     4      5      6     7      8      9     10   11     12    13   14    15   </a:t>
            </a:r>
            <a:endParaRPr lang="en-US" altLang="zh-CN" sz="2000" b="1">
              <a:ea typeface="宋体" panose="02010600030101010101" pitchFamily="2" charset="-122"/>
            </a:endParaRPr>
          </a:p>
        </p:txBody>
      </p:sp>
      <p:sp>
        <p:nvSpPr>
          <p:cNvPr id="12" name="Text Box 105"/>
          <p:cNvSpPr txBox="1">
            <a:spLocks noChangeArrowheads="1"/>
          </p:cNvSpPr>
          <p:nvPr/>
        </p:nvSpPr>
        <p:spPr bwMode="auto">
          <a:xfrm>
            <a:off x="8384540" y="4345305"/>
            <a:ext cx="798830" cy="42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zh-CN" altLang="en-US" b="1" dirty="0">
                <a:ea typeface="宋体" panose="02010600030101010101" pitchFamily="2" charset="-122"/>
              </a:rPr>
              <a:t>时间</a:t>
            </a:r>
            <a:endParaRPr lang="zh-CN" altLang="en-US" b="1" dirty="0">
              <a:ea typeface="宋体" panose="02010600030101010101" pitchFamily="2" charset="-122"/>
            </a:endParaRPr>
          </a:p>
        </p:txBody>
      </p:sp>
      <p:sp>
        <p:nvSpPr>
          <p:cNvPr id="13" name="Rectangle 2"/>
          <p:cNvSpPr txBox="1">
            <a:spLocks noChangeArrowheads="1"/>
          </p:cNvSpPr>
          <p:nvPr/>
        </p:nvSpPr>
        <p:spPr bwMode="auto">
          <a:xfrm>
            <a:off x="685800" y="5221237"/>
            <a:ext cx="6189663"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905">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36195" indent="0" algn="l" eaLnBrk="1" hangingPunct="1">
              <a:spcBef>
                <a:spcPct val="20000"/>
              </a:spcBef>
              <a:buClr>
                <a:schemeClr val="accent1"/>
              </a:buClr>
              <a:buSzPct val="80000"/>
              <a:defRPr/>
            </a:pPr>
            <a:r>
              <a:rPr kumimoji="0" lang="zh-CN" altLang="en-US" dirty="0" smtClean="0">
                <a:latin typeface="+mn-lt"/>
                <a:ea typeface="华文中宋" panose="02010600040101010101" pitchFamily="2" charset="-122"/>
              </a:rPr>
              <a:t>吞吐率  </a:t>
            </a:r>
            <a:r>
              <a:rPr kumimoji="0" lang="en-US" altLang="zh-CN" dirty="0" smtClean="0">
                <a:latin typeface="+mn-lt"/>
                <a:ea typeface="华文中宋" panose="02010600040101010101" pitchFamily="2" charset="-122"/>
                <a:cs typeface="Times New Roman" panose="02020603050405020304" pitchFamily="18" charset="0"/>
              </a:rPr>
              <a:t>TP</a:t>
            </a:r>
            <a:r>
              <a:rPr kumimoji="0" lang="zh-CN" altLang="en-US" dirty="0" smtClean="0">
                <a:latin typeface="+mn-lt"/>
                <a:ea typeface="华文中宋" panose="02010600040101010101" pitchFamily="2" charset="-122"/>
                <a:cs typeface="Times New Roman" panose="02020603050405020304" pitchFamily="18" charset="0"/>
              </a:rPr>
              <a:t>＝</a:t>
            </a:r>
            <a:r>
              <a:rPr kumimoji="0" lang="en-US" altLang="zh-CN" dirty="0" smtClean="0">
                <a:latin typeface="+mn-lt"/>
                <a:ea typeface="华文中宋" panose="02010600040101010101" pitchFamily="2" charset="-122"/>
                <a:cs typeface="Times New Roman" panose="02020603050405020304" pitchFamily="18" charset="0"/>
              </a:rPr>
              <a:t>7/(</a:t>
            </a:r>
            <a:r>
              <a:rPr kumimoji="0" lang="en-US" altLang="zh-CN" dirty="0" smtClean="0">
                <a:solidFill>
                  <a:srgbClr val="FF0000"/>
                </a:solidFill>
                <a:latin typeface="+mn-lt"/>
                <a:ea typeface="华文中宋" panose="02010600040101010101" pitchFamily="2" charset="-122"/>
                <a:cs typeface="Times New Roman" panose="02020603050405020304" pitchFamily="18" charset="0"/>
              </a:rPr>
              <a:t>14</a:t>
            </a:r>
            <a:r>
              <a:rPr kumimoji="0" lang="zh-CN" altLang="en-US" dirty="0" smtClean="0">
                <a:latin typeface="+mn-lt"/>
                <a:ea typeface="华文中宋" panose="02010600040101010101" pitchFamily="2" charset="-122"/>
                <a:cs typeface="Times New Roman" panose="02020603050405020304" pitchFamily="18" charset="0"/>
              </a:rPr>
              <a:t>△</a:t>
            </a:r>
            <a:r>
              <a:rPr kumimoji="0" lang="en-US" altLang="zh-CN" dirty="0" smtClean="0">
                <a:latin typeface="+mn-lt"/>
                <a:ea typeface="华文中宋" panose="02010600040101010101" pitchFamily="2" charset="-122"/>
                <a:cs typeface="Times New Roman" panose="02020603050405020304" pitchFamily="18" charset="0"/>
              </a:rPr>
              <a:t>T)</a:t>
            </a:r>
            <a:endParaRPr kumimoji="0" lang="zh-CN" altLang="en-US" dirty="0" smtClean="0">
              <a:latin typeface="+mn-lt"/>
              <a:ea typeface="华文中宋" panose="02010600040101010101" pitchFamily="2" charset="-122"/>
              <a:cs typeface="Times New Roman" panose="02020603050405020304" pitchFamily="18" charset="0"/>
            </a:endParaRPr>
          </a:p>
          <a:p>
            <a:pPr algn="l" eaLnBrk="1" hangingPunct="1">
              <a:spcBef>
                <a:spcPct val="20000"/>
              </a:spcBef>
              <a:buClr>
                <a:schemeClr val="accent1"/>
              </a:buClr>
              <a:buSzPct val="80000"/>
              <a:buFont typeface="Wingdings" panose="05000000000000000000" pitchFamily="2" charset="2"/>
              <a:buNone/>
              <a:defRPr/>
            </a:pPr>
            <a:r>
              <a:rPr kumimoji="0" lang="zh-CN" altLang="en-US" dirty="0" smtClean="0">
                <a:latin typeface="+mn-lt"/>
                <a:ea typeface="华文中宋" panose="02010600040101010101" pitchFamily="2" charset="-122"/>
                <a:cs typeface="Times New Roman" panose="02020603050405020304" pitchFamily="18" charset="0"/>
              </a:rPr>
              <a:t>效率＝</a:t>
            </a:r>
            <a:r>
              <a:rPr kumimoji="0" lang="en-US" altLang="zh-CN" dirty="0" smtClean="0">
                <a:latin typeface="+mn-lt"/>
                <a:ea typeface="华文中宋" panose="02010600040101010101" pitchFamily="2" charset="-122"/>
                <a:cs typeface="Times New Roman" panose="02020603050405020304" pitchFamily="18" charset="0"/>
              </a:rPr>
              <a:t>(3*4+4*3)/(5*</a:t>
            </a:r>
            <a:r>
              <a:rPr kumimoji="0" lang="en-US" altLang="zh-CN" dirty="0" smtClean="0">
                <a:solidFill>
                  <a:srgbClr val="FF0000"/>
                </a:solidFill>
                <a:latin typeface="+mn-lt"/>
                <a:ea typeface="华文中宋" panose="02010600040101010101" pitchFamily="2" charset="-122"/>
                <a:cs typeface="Times New Roman" panose="02020603050405020304" pitchFamily="18" charset="0"/>
              </a:rPr>
              <a:t>14</a:t>
            </a:r>
            <a:r>
              <a:rPr kumimoji="0" lang="en-US" altLang="zh-CN" dirty="0" smtClean="0">
                <a:latin typeface="+mn-lt"/>
                <a:ea typeface="华文中宋" panose="02010600040101010101" pitchFamily="2" charset="-122"/>
                <a:cs typeface="Times New Roman" panose="02020603050405020304" pitchFamily="18" charset="0"/>
              </a:rPr>
              <a:t>)</a:t>
            </a:r>
            <a:r>
              <a:rPr kumimoji="0" lang="zh-CN" altLang="en-US" dirty="0" smtClean="0">
                <a:latin typeface="+mn-lt"/>
                <a:ea typeface="华文中宋" panose="02010600040101010101" pitchFamily="2" charset="-122"/>
              </a:rPr>
              <a:t>　　　　　　　　　</a:t>
            </a:r>
            <a:endParaRPr kumimoji="0" lang="zh-CN" altLang="en-US" dirty="0" smtClean="0">
              <a:latin typeface="+mn-lt"/>
              <a:ea typeface="华文中宋" panose="02010600040101010101" pitchFamily="2" charset="-122"/>
            </a:endParaRPr>
          </a:p>
        </p:txBody>
      </p:sp>
      <p:sp>
        <p:nvSpPr>
          <p:cNvPr id="2" name="Rectangle 3"/>
          <p:cNvSpPr txBox="1">
            <a:spLocks noChangeArrowheads="1"/>
          </p:cNvSpPr>
          <p:nvPr/>
        </p:nvSpPr>
        <p:spPr>
          <a:xfrm>
            <a:off x="5006340" y="5268595"/>
            <a:ext cx="3810000" cy="1200150"/>
          </a:xfrm>
          <a:prstGeom prst="rect">
            <a:avLst/>
          </a:prstGeom>
        </p:spPr>
        <p:txBody>
          <a:bodyPr vert="horz" lIns="91440" tIns="45720" rIns="91440" bIns="45720" rtlCol="0">
            <a:normAutofit fontScale="70000"/>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0" indent="0">
              <a:buNone/>
            </a:pPr>
            <a:r>
              <a:rPr altLang="en-US" sz="2800" smtClean="0">
                <a:ea typeface="黑体" panose="02010609060101010101" pitchFamily="2" charset="-122"/>
                <a:cs typeface="Times New Roman" panose="02020603050405020304" pitchFamily="18" charset="0"/>
              </a:rPr>
              <a:t>加速比</a:t>
            </a:r>
            <a:r>
              <a:rPr lang="en-US" altLang="zh-CN" sz="2800" smtClean="0">
                <a:ea typeface="黑体" panose="02010609060101010101" pitchFamily="2" charset="-122"/>
                <a:cs typeface="Times New Roman" panose="02020603050405020304" pitchFamily="18" charset="0"/>
              </a:rPr>
              <a:t>Sp=T</a:t>
            </a:r>
            <a:r>
              <a:rPr lang="en-US" altLang="zh-CN" sz="2800" baseline="-25000" smtClean="0">
                <a:ea typeface="黑体" panose="02010609060101010101" pitchFamily="2" charset="-122"/>
                <a:cs typeface="Times New Roman" panose="02020603050405020304" pitchFamily="18" charset="0"/>
              </a:rPr>
              <a:t>s</a:t>
            </a:r>
            <a:r>
              <a:rPr lang="en-US" altLang="zh-CN" sz="2800" smtClean="0">
                <a:ea typeface="黑体" panose="02010609060101010101" pitchFamily="2" charset="-122"/>
                <a:cs typeface="Times New Roman" panose="02020603050405020304" pitchFamily="18" charset="0"/>
              </a:rPr>
              <a:t>/T</a:t>
            </a:r>
            <a:r>
              <a:rPr lang="en-US" altLang="zh-CN" sz="2800" baseline="-25000" smtClean="0">
                <a:ea typeface="黑体" panose="02010609060101010101" pitchFamily="2" charset="-122"/>
                <a:cs typeface="Times New Roman" panose="02020603050405020304" pitchFamily="18" charset="0"/>
              </a:rPr>
              <a:t>K</a:t>
            </a:r>
            <a:endParaRPr lang="en-US" altLang="zh-CN" sz="2800" smtClean="0">
              <a:ea typeface="黑体" panose="02010609060101010101" pitchFamily="2" charset="-122"/>
              <a:cs typeface="Times New Roman" panose="02020603050405020304" pitchFamily="18" charset="0"/>
            </a:endParaRPr>
          </a:p>
          <a:p>
            <a:pPr marL="0" indent="0">
              <a:buNone/>
            </a:pPr>
            <a:r>
              <a:rPr lang="en-US" altLang="zh-CN" sz="2800" smtClean="0">
                <a:ea typeface="黑体" panose="02010609060101010101" pitchFamily="2" charset="-122"/>
                <a:cs typeface="Times New Roman" panose="02020603050405020304" pitchFamily="18" charset="0"/>
              </a:rPr>
              <a:t>                  = (nk</a:t>
            </a:r>
            <a:r>
              <a:rPr altLang="en-US" sz="2800" dirty="0" smtClean="0">
                <a:ea typeface="华文中宋" panose="02010600040101010101" pitchFamily="2" charset="-122"/>
                <a:cs typeface="Times New Roman" panose="02020603050405020304" pitchFamily="18" charset="0"/>
                <a:sym typeface="+mn-ea"/>
              </a:rPr>
              <a:t>△</a:t>
            </a:r>
            <a:r>
              <a:rPr lang="en-US" altLang="zh-CN" sz="2800" dirty="0" smtClean="0">
                <a:ea typeface="华文中宋" panose="02010600040101010101" pitchFamily="2" charset="-122"/>
                <a:cs typeface="Times New Roman" panose="02020603050405020304" pitchFamily="18" charset="0"/>
                <a:sym typeface="+mn-ea"/>
              </a:rPr>
              <a:t>T)/(</a:t>
            </a:r>
            <a:r>
              <a:rPr lang="en-US" altLang="zh-CN" sz="2800" dirty="0" smtClean="0">
                <a:solidFill>
                  <a:srgbClr val="FF0000"/>
                </a:solidFill>
                <a:ea typeface="华文中宋" panose="02010600040101010101" pitchFamily="2" charset="-122"/>
                <a:cs typeface="Times New Roman" panose="02020603050405020304" pitchFamily="18" charset="0"/>
                <a:sym typeface="+mn-ea"/>
              </a:rPr>
              <a:t>14</a:t>
            </a:r>
            <a:r>
              <a:rPr altLang="en-US" sz="2800" dirty="0" smtClean="0">
                <a:ea typeface="华文中宋" panose="02010600040101010101" pitchFamily="2" charset="-122"/>
                <a:cs typeface="Times New Roman" panose="02020603050405020304" pitchFamily="18" charset="0"/>
                <a:sym typeface="+mn-ea"/>
              </a:rPr>
              <a:t>△</a:t>
            </a:r>
            <a:r>
              <a:rPr lang="en-US" altLang="zh-CN" sz="2800" dirty="0" smtClean="0">
                <a:ea typeface="华文中宋" panose="02010600040101010101" pitchFamily="2" charset="-122"/>
                <a:cs typeface="Times New Roman" panose="02020603050405020304" pitchFamily="18" charset="0"/>
                <a:sym typeface="+mn-ea"/>
              </a:rPr>
              <a:t>T)</a:t>
            </a:r>
            <a:endParaRPr lang="en-US" altLang="zh-CN" sz="2800" dirty="0" smtClean="0">
              <a:ea typeface="华文中宋" panose="02010600040101010101" pitchFamily="2" charset="-122"/>
              <a:cs typeface="Times New Roman" panose="02020603050405020304" pitchFamily="18" charset="0"/>
              <a:sym typeface="+mn-ea"/>
            </a:endParaRPr>
          </a:p>
          <a:p>
            <a:pPr marL="0" indent="0">
              <a:buNone/>
            </a:pPr>
            <a:r>
              <a:rPr lang="en-US" altLang="zh-CN" sz="2800" smtClean="0">
                <a:ea typeface="黑体" panose="02010609060101010101" pitchFamily="2" charset="-122"/>
                <a:cs typeface="Times New Roman" panose="02020603050405020304" pitchFamily="18" charset="0"/>
              </a:rPr>
              <a:t>                  = (7*5)/</a:t>
            </a:r>
            <a:r>
              <a:rPr lang="en-US" altLang="zh-CN" sz="2800" smtClean="0">
                <a:solidFill>
                  <a:srgbClr val="FF0000"/>
                </a:solidFill>
                <a:ea typeface="黑体" panose="02010609060101010101" pitchFamily="2" charset="-122"/>
                <a:cs typeface="Times New Roman" panose="02020603050405020304" pitchFamily="18" charset="0"/>
              </a:rPr>
              <a:t>14</a:t>
            </a:r>
            <a:r>
              <a:rPr lang="en-US" altLang="zh-CN" sz="2800" smtClean="0">
                <a:ea typeface="黑体" panose="02010609060101010101" pitchFamily="2" charset="-122"/>
                <a:cs typeface="Times New Roman" panose="02020603050405020304" pitchFamily="18" charset="0"/>
              </a:rPr>
              <a:t>=5/2</a:t>
            </a:r>
            <a:endParaRPr lang="en-US" altLang="zh-CN" sz="2800" smtClean="0">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755650" y="476250"/>
            <a:ext cx="7467600" cy="936625"/>
          </a:xfrm>
          <a:prstGeom prst="rect">
            <a:avLst/>
          </a:prstGeom>
          <a:noFill/>
        </p:spPr>
        <p:txBody>
          <a:bodyPr/>
          <a:lstStyle/>
          <a:p>
            <a:pPr marL="0" marR="0" lvl="0" indent="0" algn="ctr" defTabSz="914400" rtl="0" eaLnBrk="1" latinLnBrk="0" hangingPunct="1">
              <a:spcBef>
                <a:spcPct val="0"/>
              </a:spcBef>
              <a:spcAft>
                <a:spcPts val="0"/>
              </a:spcAft>
              <a:buClrTx/>
              <a:buSzTx/>
              <a:buFontTx/>
              <a:buNone/>
              <a:defRPr/>
            </a:pPr>
            <a:r>
              <a:rPr kumimoji="0" lang="en-US" altLang="zh-CN" sz="4400" b="0" i="0" u="none" strike="noStrike" kern="1200" cap="none" spc="0" normalizeH="0" baseline="0" noProof="0" dirty="0" smtClean="0">
                <a:ln>
                  <a:noFill/>
                </a:ln>
                <a:solidFill>
                  <a:srgbClr val="002060"/>
                </a:solidFill>
                <a:effectLst/>
                <a:uLnTx/>
                <a:uFillTx/>
                <a:latin typeface="+mj-lt"/>
                <a:ea typeface="+mj-ea"/>
                <a:cs typeface="+mj-cs"/>
              </a:rPr>
              <a:t> </a:t>
            </a:r>
            <a:r>
              <a:rPr kumimoji="0" lang="zh-CN" altLang="en-US" sz="4400" b="1" i="0" u="none" strike="noStrike" kern="1200" cap="none" spc="0" normalizeH="0" baseline="0" noProof="0" dirty="0" smtClean="0">
                <a:ln>
                  <a:noFill/>
                </a:ln>
                <a:solidFill>
                  <a:srgbClr val="00B050"/>
                </a:solidFill>
                <a:effectLst/>
                <a:uLnTx/>
                <a:uFillTx/>
                <a:latin typeface="+mj-lt"/>
                <a:ea typeface="+mj-ea"/>
                <a:cs typeface="+mj-cs"/>
              </a:rPr>
              <a:t>附录</a:t>
            </a:r>
            <a:r>
              <a:rPr kumimoji="0" lang="en-US" altLang="zh-CN" sz="4400" b="1" i="0" u="none" strike="noStrike" kern="1200" cap="none" spc="0" normalizeH="0" baseline="0" noProof="0" dirty="0" smtClean="0">
                <a:ln>
                  <a:noFill/>
                </a:ln>
                <a:solidFill>
                  <a:srgbClr val="00B050"/>
                </a:solidFill>
                <a:effectLst/>
                <a:uLnTx/>
                <a:uFillTx/>
                <a:latin typeface="+mj-lt"/>
                <a:ea typeface="+mj-ea"/>
                <a:cs typeface="+mj-cs"/>
              </a:rPr>
              <a:t>A  </a:t>
            </a:r>
            <a:r>
              <a:rPr kumimoji="0" lang="zh-CN" altLang="en-US" sz="4400" b="1" i="0" u="none" strike="noStrike" kern="1200" cap="none" spc="0" normalizeH="0" baseline="0" noProof="0" dirty="0" smtClean="0">
                <a:ln>
                  <a:noFill/>
                </a:ln>
                <a:solidFill>
                  <a:srgbClr val="00B050"/>
                </a:solidFill>
                <a:effectLst/>
                <a:uLnTx/>
                <a:uFillTx/>
                <a:latin typeface="+mj-lt"/>
                <a:ea typeface="+mj-ea"/>
                <a:cs typeface="+mj-cs"/>
              </a:rPr>
              <a:t>流水线技术</a:t>
            </a:r>
            <a:endParaRPr kumimoji="0" lang="zh-CN" altLang="en-US" sz="4400" b="1" i="0" u="none" strike="noStrike" kern="1200" cap="none" spc="0" normalizeH="0" baseline="0" noProof="0" dirty="0" smtClean="0">
              <a:ln>
                <a:noFill/>
              </a:ln>
              <a:solidFill>
                <a:srgbClr val="00B050"/>
              </a:solidFill>
              <a:effectLst/>
              <a:uLnTx/>
              <a:uFillTx/>
              <a:latin typeface="+mj-lt"/>
              <a:ea typeface="+mj-ea"/>
              <a:cs typeface="+mj-cs"/>
            </a:endParaRPr>
          </a:p>
        </p:txBody>
      </p:sp>
      <p:sp>
        <p:nvSpPr>
          <p:cNvPr id="3" name="Text Box 5"/>
          <p:cNvSpPr txBox="1">
            <a:spLocks noChangeArrowheads="1"/>
          </p:cNvSpPr>
          <p:nvPr/>
        </p:nvSpPr>
        <p:spPr bwMode="auto">
          <a:xfrm>
            <a:off x="857224" y="1785926"/>
            <a:ext cx="7858180" cy="2308860"/>
          </a:xfrm>
          <a:prstGeom prst="rect">
            <a:avLst/>
          </a:prstGeom>
          <a:noFill/>
          <a:ln w="9525">
            <a:noFill/>
            <a:miter lim="800000"/>
          </a:ln>
          <a:effectLst/>
        </p:spPr>
        <p:txBody>
          <a:bodyPr wrap="square">
            <a:spAutoFit/>
          </a:bodyPr>
          <a:lstStyle/>
          <a:p>
            <a:pPr algn="l" eaLnBrk="1" hangingPunct="1">
              <a:lnSpc>
                <a:spcPct val="130000"/>
              </a:lnSpc>
            </a:pPr>
            <a:r>
              <a:rPr lang="en-US" altLang="zh-CN" sz="2800" b="1" dirty="0" smtClean="0">
                <a:latin typeface="黑体" panose="02010609060101010101" pitchFamily="2" charset="-122"/>
              </a:rPr>
              <a:t>A.1</a:t>
            </a:r>
            <a:r>
              <a:rPr lang="en-US" altLang="zh-CN" sz="2800" b="1" dirty="0">
                <a:latin typeface="黑体" panose="02010609060101010101" pitchFamily="2" charset="-122"/>
              </a:rPr>
              <a:t>	</a:t>
            </a:r>
            <a:r>
              <a:rPr lang="zh-CN" altLang="en-US" sz="2800" b="1" dirty="0">
                <a:latin typeface="黑体" panose="02010609060101010101" pitchFamily="2" charset="-122"/>
              </a:rPr>
              <a:t>流水线的基本概念</a:t>
            </a:r>
            <a:endParaRPr lang="zh-CN" altLang="en-US" sz="2800" b="1" dirty="0">
              <a:latin typeface="黑体" panose="02010609060101010101" pitchFamily="2" charset="-122"/>
            </a:endParaRPr>
          </a:p>
          <a:p>
            <a:pPr>
              <a:lnSpc>
                <a:spcPct val="130000"/>
              </a:lnSpc>
            </a:pPr>
            <a:r>
              <a:rPr lang="en-US" altLang="zh-CN" sz="2800" b="1" dirty="0" smtClean="0">
                <a:latin typeface="黑体" panose="02010609060101010101" pitchFamily="2" charset="-122"/>
              </a:rPr>
              <a:t>A.2</a:t>
            </a:r>
            <a:r>
              <a:rPr lang="en-US" altLang="zh-CN" sz="2800" b="1" dirty="0">
                <a:latin typeface="黑体" panose="02010609060101010101" pitchFamily="2" charset="-122"/>
              </a:rPr>
              <a:t>	</a:t>
            </a:r>
            <a:r>
              <a:rPr lang="zh-CN" altLang="en-US" sz="2800" b="1" dirty="0" smtClean="0">
                <a:latin typeface="黑体" panose="02010609060101010101" pitchFamily="2" charset="-122"/>
              </a:rPr>
              <a:t>流水线的主要障碍</a:t>
            </a:r>
            <a:r>
              <a:rPr lang="en-US" altLang="zh-CN" sz="2800" b="1" dirty="0" smtClean="0">
                <a:latin typeface="黑体" panose="02010609060101010101" pitchFamily="2" charset="-122"/>
              </a:rPr>
              <a:t>---</a:t>
            </a:r>
            <a:r>
              <a:rPr lang="zh-CN" altLang="en-US" sz="2800" b="1" dirty="0" smtClean="0">
                <a:latin typeface="黑体" panose="02010609060101010101" pitchFamily="2" charset="-122"/>
              </a:rPr>
              <a:t>流水线冒险（相关）</a:t>
            </a:r>
            <a:endParaRPr lang="zh-CN" altLang="en-US" sz="2800" b="1" dirty="0">
              <a:latin typeface="黑体" panose="02010609060101010101" pitchFamily="2" charset="-122"/>
            </a:endParaRPr>
          </a:p>
          <a:p>
            <a:pPr>
              <a:lnSpc>
                <a:spcPct val="130000"/>
              </a:lnSpc>
            </a:pPr>
            <a:endParaRPr lang="zh-CN" altLang="en-US" sz="2800" b="1" dirty="0">
              <a:latin typeface="黑体" panose="02010609060101010101" pitchFamily="2" charset="-122"/>
            </a:endParaRPr>
          </a:p>
          <a:p>
            <a:pPr algn="l" eaLnBrk="1" hangingPunct="1">
              <a:lnSpc>
                <a:spcPct val="130000"/>
              </a:lnSpc>
            </a:pPr>
            <a:endParaRPr lang="en-US" altLang="zh-CN" sz="2800" dirty="0">
              <a:latin typeface="黑体" panose="0201060906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图片 18"/>
          <p:cNvPicPr>
            <a:picLocks noChangeAspect="1"/>
          </p:cNvPicPr>
          <p:nvPr/>
        </p:nvPicPr>
        <p:blipFill>
          <a:blip r:embed="rId1"/>
          <a:stretch>
            <a:fillRect/>
          </a:stretch>
        </p:blipFill>
        <p:spPr>
          <a:xfrm>
            <a:off x="1657985" y="384810"/>
            <a:ext cx="3398520" cy="757555"/>
          </a:xfrm>
          <a:prstGeom prst="rect">
            <a:avLst/>
          </a:prstGeom>
        </p:spPr>
      </p:pic>
      <p:sp>
        <p:nvSpPr>
          <p:cNvPr id="4" name="灯片编号占位符 3"/>
          <p:cNvSpPr>
            <a:spLocks noGrp="1"/>
          </p:cNvSpPr>
          <p:nvPr>
            <p:ph type="sldNum" sz="quarter" idx="12"/>
          </p:nvPr>
        </p:nvSpPr>
        <p:spPr>
          <a:xfrm>
            <a:off x="6553200" y="6360795"/>
            <a:ext cx="2133600" cy="365125"/>
          </a:xfrm>
        </p:spPr>
        <p:txBody>
          <a:bodyPr/>
          <a:p>
            <a:fld id="{0C913308-F349-4B6D-A68A-DD1791B4A57B}" type="slidenum">
              <a:rPr lang="zh-CN" altLang="en-US" smtClean="0"/>
            </a:fld>
            <a:endParaRPr lang="zh-CN" altLang="en-US"/>
          </a:p>
        </p:txBody>
      </p:sp>
      <p:pic>
        <p:nvPicPr>
          <p:cNvPr id="16" name="图片 15"/>
          <p:cNvPicPr>
            <a:picLocks noChangeAspect="1"/>
          </p:cNvPicPr>
          <p:nvPr/>
        </p:nvPicPr>
        <p:blipFill>
          <a:blip r:embed="rId2"/>
          <a:stretch>
            <a:fillRect/>
          </a:stretch>
        </p:blipFill>
        <p:spPr>
          <a:xfrm>
            <a:off x="481965" y="1163955"/>
            <a:ext cx="4058920" cy="1849755"/>
          </a:xfrm>
          <a:prstGeom prst="rect">
            <a:avLst/>
          </a:prstGeom>
        </p:spPr>
      </p:pic>
      <p:sp>
        <p:nvSpPr>
          <p:cNvPr id="17" name="文本框 16"/>
          <p:cNvSpPr txBox="1"/>
          <p:nvPr/>
        </p:nvSpPr>
        <p:spPr>
          <a:xfrm>
            <a:off x="111760" y="939165"/>
            <a:ext cx="1974215" cy="337185"/>
          </a:xfrm>
          <a:prstGeom prst="rect">
            <a:avLst/>
          </a:prstGeom>
          <a:noFill/>
        </p:spPr>
        <p:txBody>
          <a:bodyPr wrap="square" rtlCol="0">
            <a:spAutoFit/>
          </a:bodyPr>
          <a:p>
            <a:r>
              <a:rPr lang="zh-CN" altLang="en-US" sz="1600" b="1">
                <a:solidFill>
                  <a:srgbClr val="FF0000"/>
                </a:solidFill>
              </a:rPr>
              <a:t>当任务数</a:t>
            </a:r>
            <a:r>
              <a:rPr lang="en-US" altLang="zh-CN" sz="1600" b="1">
                <a:solidFill>
                  <a:srgbClr val="FF0000"/>
                </a:solidFill>
              </a:rPr>
              <a:t>n=4</a:t>
            </a:r>
            <a:r>
              <a:rPr lang="zh-CN" altLang="en-US" sz="1600" b="1">
                <a:solidFill>
                  <a:srgbClr val="FF0000"/>
                </a:solidFill>
              </a:rPr>
              <a:t>时</a:t>
            </a:r>
            <a:endParaRPr lang="zh-CN" altLang="en-US" sz="1600" b="1">
              <a:solidFill>
                <a:srgbClr val="FF0000"/>
              </a:solidFill>
            </a:endParaRPr>
          </a:p>
        </p:txBody>
      </p:sp>
      <p:sp>
        <p:nvSpPr>
          <p:cNvPr id="18" name="文本框 17"/>
          <p:cNvSpPr txBox="1"/>
          <p:nvPr/>
        </p:nvSpPr>
        <p:spPr>
          <a:xfrm>
            <a:off x="203200" y="99695"/>
            <a:ext cx="7103110" cy="368300"/>
          </a:xfrm>
          <a:prstGeom prst="rect">
            <a:avLst/>
          </a:prstGeom>
          <a:noFill/>
        </p:spPr>
        <p:txBody>
          <a:bodyPr wrap="none" rtlCol="0" anchor="t">
            <a:spAutoFit/>
          </a:bodyPr>
          <a:p>
            <a:r>
              <a:rPr lang="en-US" altLang="zh-CN"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Q1</a:t>
            </a:r>
            <a:r>
              <a:rPr lang="zh-CN" altLang="en-US"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a:t>
            </a:r>
            <a:r>
              <a:rPr lang="zh-CN" altLang="en-US"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带有瓶颈部件的</a:t>
            </a:r>
            <a:r>
              <a:rPr lang="en-US" altLang="zh-CN"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4</a:t>
            </a:r>
            <a:r>
              <a:rPr lang="zh-CN" altLang="en-US"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功能段流水线</a:t>
            </a:r>
            <a:r>
              <a:rPr lang="en-US" altLang="zh-CN" b="1" noProof="0" dirty="0">
                <a:ln>
                  <a:noFill/>
                </a:ln>
                <a:solidFill>
                  <a:srgbClr val="FF0000"/>
                </a:solidFill>
                <a:effectLst/>
                <a:uLnTx/>
                <a:uFillTx/>
                <a:latin typeface="Times New Roman" panose="02020603050405020304" pitchFamily="18" charset="0"/>
                <a:ea typeface="宋体" panose="02010600030101010101" pitchFamily="2" charset="-122"/>
                <a:sym typeface="+mn-ea"/>
              </a:rPr>
              <a:t>, </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△t</a:t>
            </a:r>
            <a:r>
              <a:rPr lang="en-US" altLang="zh-CN" b="1" baseline="-25000" noProof="0" dirty="0">
                <a:ln>
                  <a:noFill/>
                </a:ln>
                <a:solidFill>
                  <a:srgbClr val="FF0000"/>
                </a:solidFill>
                <a:effectLst/>
                <a:uLnTx/>
                <a:uFillTx/>
                <a:latin typeface="宋体" panose="02010600030101010101" pitchFamily="2" charset="-122"/>
                <a:ea typeface="宋体" panose="02010600030101010101" pitchFamily="2" charset="-122"/>
                <a:sym typeface="+mn-ea"/>
              </a:rPr>
              <a:t>1</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=△t</a:t>
            </a:r>
            <a:r>
              <a:rPr lang="en-US" altLang="zh-CN" b="1" baseline="-25000" noProof="0" dirty="0">
                <a:ln>
                  <a:noFill/>
                </a:ln>
                <a:solidFill>
                  <a:srgbClr val="FF0000"/>
                </a:solidFill>
                <a:effectLst/>
                <a:uLnTx/>
                <a:uFillTx/>
                <a:latin typeface="宋体" panose="02010600030101010101" pitchFamily="2" charset="-122"/>
                <a:ea typeface="宋体" panose="02010600030101010101" pitchFamily="2" charset="-122"/>
                <a:sym typeface="+mn-ea"/>
              </a:rPr>
              <a:t>2</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=△t</a:t>
            </a:r>
            <a:r>
              <a:rPr lang="en-US" altLang="zh-CN" b="1" baseline="-25000" noProof="0" dirty="0">
                <a:ln>
                  <a:noFill/>
                </a:ln>
                <a:solidFill>
                  <a:srgbClr val="FF0000"/>
                </a:solidFill>
                <a:effectLst/>
                <a:uLnTx/>
                <a:uFillTx/>
                <a:latin typeface="宋体" panose="02010600030101010101" pitchFamily="2" charset="-122"/>
                <a:ea typeface="宋体" panose="02010600030101010101" pitchFamily="2" charset="-122"/>
                <a:sym typeface="+mn-ea"/>
              </a:rPr>
              <a:t>4</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=△t, △t</a:t>
            </a:r>
            <a:r>
              <a:rPr lang="en-US" altLang="zh-CN" b="1" baseline="-25000" noProof="0" dirty="0">
                <a:ln>
                  <a:noFill/>
                </a:ln>
                <a:solidFill>
                  <a:srgbClr val="FF0000"/>
                </a:solidFill>
                <a:effectLst/>
                <a:uLnTx/>
                <a:uFillTx/>
                <a:latin typeface="宋体" panose="02010600030101010101" pitchFamily="2" charset="-122"/>
                <a:ea typeface="宋体" panose="02010600030101010101" pitchFamily="2" charset="-122"/>
                <a:sym typeface="+mn-ea"/>
              </a:rPr>
              <a:t>3</a:t>
            </a:r>
            <a:r>
              <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rPr>
              <a:t>=3△t</a:t>
            </a:r>
            <a:endParaRPr lang="en-US" altLang="zh-CN" b="1" noProof="0" dirty="0">
              <a:ln>
                <a:noFill/>
              </a:ln>
              <a:solidFill>
                <a:srgbClr val="FF0000"/>
              </a:solidFill>
              <a:effectLst/>
              <a:uLnTx/>
              <a:uFillTx/>
              <a:latin typeface="宋体" panose="02010600030101010101" pitchFamily="2" charset="-122"/>
              <a:ea typeface="宋体" panose="02010600030101010101" pitchFamily="2" charset="-122"/>
              <a:sym typeface="+mn-ea"/>
            </a:endParaRPr>
          </a:p>
        </p:txBody>
      </p:sp>
      <p:graphicFrame>
        <p:nvGraphicFramePr>
          <p:cNvPr id="41988" name="Object 5"/>
          <p:cNvGraphicFramePr>
            <a:graphicFrameLocks noChangeAspect="1"/>
          </p:cNvGraphicFramePr>
          <p:nvPr/>
        </p:nvGraphicFramePr>
        <p:xfrm>
          <a:off x="196850" y="3314700"/>
          <a:ext cx="3625850" cy="688975"/>
        </p:xfrm>
        <a:graphic>
          <a:graphicData uri="http://schemas.openxmlformats.org/presentationml/2006/ole">
            <mc:AlternateContent xmlns:mc="http://schemas.openxmlformats.org/markup-compatibility/2006">
              <mc:Choice xmlns:v="urn:schemas-microsoft-com:vml" Requires="v">
                <p:oleObj spid="_x0000_s13346" name="图片" r:id="rId3" imgW="5048250" imgH="740410" progId="Word.Picture.8">
                  <p:embed/>
                </p:oleObj>
              </mc:Choice>
              <mc:Fallback>
                <p:oleObj name="图片" r:id="rId3" imgW="5048250" imgH="740410" progId="Word.Picture.8">
                  <p:embed/>
                  <p:pic>
                    <p:nvPicPr>
                      <p:cNvPr id="0" name="图片 133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50" y="3314700"/>
                        <a:ext cx="3625850" cy="688975"/>
                      </a:xfrm>
                      <a:prstGeom prst="rect">
                        <a:avLst/>
                      </a:prstGeom>
                      <a:solidFill>
                        <a:schemeClr val="bg1"/>
                      </a:solidFill>
                      <a:ln>
                        <a:noFill/>
                      </a:ln>
                    </p:spPr>
                  </p:pic>
                </p:oleObj>
              </mc:Fallback>
            </mc:AlternateContent>
          </a:graphicData>
        </a:graphic>
      </p:graphicFrame>
      <p:pic>
        <p:nvPicPr>
          <p:cNvPr id="20" name="图片 19"/>
          <p:cNvPicPr>
            <a:picLocks noChangeAspect="1"/>
          </p:cNvPicPr>
          <p:nvPr/>
        </p:nvPicPr>
        <p:blipFill>
          <a:blip r:embed="rId5"/>
          <a:stretch>
            <a:fillRect/>
          </a:stretch>
        </p:blipFill>
        <p:spPr>
          <a:xfrm>
            <a:off x="5231765" y="2973070"/>
            <a:ext cx="3488690" cy="1158875"/>
          </a:xfrm>
          <a:prstGeom prst="rect">
            <a:avLst/>
          </a:prstGeom>
        </p:spPr>
      </p:pic>
      <p:sp>
        <p:nvSpPr>
          <p:cNvPr id="22" name="文本框 21"/>
          <p:cNvSpPr txBox="1"/>
          <p:nvPr/>
        </p:nvSpPr>
        <p:spPr>
          <a:xfrm>
            <a:off x="6235700" y="6187440"/>
            <a:ext cx="1791970" cy="368300"/>
          </a:xfrm>
          <a:prstGeom prst="rect">
            <a:avLst/>
          </a:prstGeom>
          <a:noFill/>
        </p:spPr>
        <p:txBody>
          <a:bodyPr wrap="none" rtlCol="0" anchor="t">
            <a:spAutoFit/>
          </a:bodyPr>
          <a:p>
            <a:r>
              <a:rPr lang="zh-CN" altLang="en-US" b="1" dirty="0" smtClean="0">
                <a:latin typeface="黑体" panose="02010609060101010101" pitchFamily="2" charset="-122"/>
                <a:sym typeface="+mn-ea"/>
              </a:rPr>
              <a:t>重复设置瓶颈段</a:t>
            </a:r>
            <a:endParaRPr lang="zh-CN" altLang="en-US" b="1"/>
          </a:p>
        </p:txBody>
      </p:sp>
      <p:sp>
        <p:nvSpPr>
          <p:cNvPr id="23" name="文本框 22"/>
          <p:cNvSpPr txBox="1"/>
          <p:nvPr/>
        </p:nvSpPr>
        <p:spPr>
          <a:xfrm>
            <a:off x="1101090" y="6283960"/>
            <a:ext cx="1332230" cy="368300"/>
          </a:xfrm>
          <a:prstGeom prst="rect">
            <a:avLst/>
          </a:prstGeom>
          <a:noFill/>
        </p:spPr>
        <p:txBody>
          <a:bodyPr wrap="none" rtlCol="0" anchor="t">
            <a:spAutoFit/>
          </a:bodyPr>
          <a:p>
            <a:r>
              <a:rPr lang="zh-CN" altLang="en-US" b="1" dirty="0" smtClean="0">
                <a:latin typeface="黑体" panose="02010609060101010101" pitchFamily="2" charset="-122"/>
                <a:sym typeface="+mn-ea"/>
              </a:rPr>
              <a:t>细分瓶颈段</a:t>
            </a:r>
            <a:endParaRPr lang="zh-CN" altLang="en-US" b="1"/>
          </a:p>
        </p:txBody>
      </p:sp>
      <p:sp>
        <p:nvSpPr>
          <p:cNvPr id="25" name="文本框 24"/>
          <p:cNvSpPr txBox="1"/>
          <p:nvPr/>
        </p:nvSpPr>
        <p:spPr>
          <a:xfrm>
            <a:off x="5800725" y="606425"/>
            <a:ext cx="3182620" cy="645160"/>
          </a:xfrm>
          <a:prstGeom prst="rect">
            <a:avLst/>
          </a:prstGeom>
          <a:noFill/>
        </p:spPr>
        <p:txBody>
          <a:bodyPr wrap="square" rtlCol="0">
            <a:spAutoFit/>
          </a:bodyPr>
          <a:p>
            <a:r>
              <a:rPr lang="zh-CN" altLang="en-US">
                <a:solidFill>
                  <a:srgbClr val="FF0000"/>
                </a:solidFill>
              </a:rPr>
              <a:t>求下面情况时，吞吐率</a:t>
            </a:r>
            <a:r>
              <a:rPr lang="en-US" altLang="zh-CN">
                <a:solidFill>
                  <a:srgbClr val="FF0000"/>
                </a:solidFill>
              </a:rPr>
              <a:t>Tp</a:t>
            </a:r>
            <a:r>
              <a:rPr lang="zh-CN" altLang="en-US">
                <a:solidFill>
                  <a:srgbClr val="FF0000"/>
                </a:solidFill>
              </a:rPr>
              <a:t>，效率</a:t>
            </a:r>
            <a:r>
              <a:rPr lang="en-US" altLang="zh-CN">
                <a:solidFill>
                  <a:srgbClr val="FF0000"/>
                </a:solidFill>
              </a:rPr>
              <a:t>E</a:t>
            </a:r>
            <a:r>
              <a:rPr lang="zh-CN" altLang="en-US">
                <a:solidFill>
                  <a:srgbClr val="FF0000"/>
                </a:solidFill>
              </a:rPr>
              <a:t>，加速比</a:t>
            </a:r>
            <a:r>
              <a:rPr lang="en-US" altLang="zh-CN">
                <a:solidFill>
                  <a:srgbClr val="FF0000"/>
                </a:solidFill>
              </a:rPr>
              <a:t>S</a:t>
            </a:r>
            <a:r>
              <a:rPr lang="zh-CN" altLang="en-US">
                <a:solidFill>
                  <a:srgbClr val="FF0000"/>
                </a:solidFill>
              </a:rPr>
              <a:t>？</a:t>
            </a:r>
            <a:endParaRPr lang="zh-CN" altLang="en-US">
              <a:solidFill>
                <a:srgbClr val="FF0000"/>
              </a:solidFill>
            </a:endParaRPr>
          </a:p>
        </p:txBody>
      </p:sp>
      <p:graphicFrame>
        <p:nvGraphicFramePr>
          <p:cNvPr id="35846" name="Object 7"/>
          <p:cNvGraphicFramePr>
            <a:graphicFrameLocks noChangeAspect="1"/>
          </p:cNvGraphicFramePr>
          <p:nvPr/>
        </p:nvGraphicFramePr>
        <p:xfrm>
          <a:off x="6070600" y="1276350"/>
          <a:ext cx="795020" cy="614045"/>
        </p:xfrm>
        <a:graphic>
          <a:graphicData uri="http://schemas.openxmlformats.org/presentationml/2006/ole">
            <mc:AlternateContent xmlns:mc="http://schemas.openxmlformats.org/markup-compatibility/2006">
              <mc:Choice xmlns:v="urn:schemas-microsoft-com:vml" Requires="v">
                <p:oleObj spid="_x0000_s8211" name="公式" r:id="rId6" imgW="558800" imgH="431800" progId="Equation.3">
                  <p:embed/>
                </p:oleObj>
              </mc:Choice>
              <mc:Fallback>
                <p:oleObj name="公式" r:id="rId6" imgW="558800" imgH="431800" progId="Equation.3">
                  <p:embed/>
                  <p:pic>
                    <p:nvPicPr>
                      <p:cNvPr id="0" name="图片 8210"/>
                      <p:cNvPicPr>
                        <a:picLocks noChangeAspect="1" noChangeArrowheads="1"/>
                      </p:cNvPicPr>
                      <p:nvPr/>
                    </p:nvPicPr>
                    <p:blipFill>
                      <a:blip r:embed="rId7"/>
                      <a:srcRect/>
                      <a:stretch>
                        <a:fillRect/>
                      </a:stretch>
                    </p:blipFill>
                    <p:spPr bwMode="auto">
                      <a:xfrm>
                        <a:off x="6070600" y="1276350"/>
                        <a:ext cx="795020" cy="614045"/>
                      </a:xfrm>
                      <a:prstGeom prst="rect">
                        <a:avLst/>
                      </a:prstGeom>
                      <a:solidFill>
                        <a:schemeClr val="bg1"/>
                      </a:solidFill>
                      <a:ln>
                        <a:noFill/>
                      </a:ln>
                    </p:spPr>
                  </p:pic>
                </p:oleObj>
              </mc:Fallback>
            </mc:AlternateContent>
          </a:graphicData>
        </a:graphic>
      </p:graphicFrame>
      <p:graphicFrame>
        <p:nvGraphicFramePr>
          <p:cNvPr id="26" name="Object 7"/>
          <p:cNvGraphicFramePr>
            <a:graphicFrameLocks noGrp="1" noChangeAspect="1"/>
          </p:cNvGraphicFramePr>
          <p:nvPr/>
        </p:nvGraphicFramePr>
        <p:xfrm>
          <a:off x="7162800" y="1276350"/>
          <a:ext cx="698500" cy="620395"/>
        </p:xfrm>
        <a:graphic>
          <a:graphicData uri="http://schemas.openxmlformats.org/presentationml/2006/ole">
            <mc:AlternateContent xmlns:mc="http://schemas.openxmlformats.org/markup-compatibility/2006">
              <mc:Choice xmlns:v="urn:schemas-microsoft-com:vml" Requires="v">
                <p:oleObj spid="_x0000_s36882" name="Microsoft 公式 3.0" r:id="rId8" imgW="457200" imgH="406400" progId="Equation.3">
                  <p:embed/>
                </p:oleObj>
              </mc:Choice>
              <mc:Fallback>
                <p:oleObj name="Microsoft 公式 3.0" r:id="rId8" imgW="457200" imgH="406400" progId="Equation.3">
                  <p:embed/>
                  <p:pic>
                    <p:nvPicPr>
                      <p:cNvPr id="0" name="图片 36881"/>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2800" y="1276350"/>
                        <a:ext cx="698500" cy="620395"/>
                      </a:xfrm>
                      <a:prstGeom prst="rect">
                        <a:avLst/>
                      </a:prstGeom>
                      <a:solidFill>
                        <a:schemeClr val="bg1"/>
                      </a:solidFill>
                      <a:ln>
                        <a:noFill/>
                      </a:ln>
                      <a:effectLst/>
                    </p:spPr>
                  </p:pic>
                </p:oleObj>
              </mc:Fallback>
            </mc:AlternateContent>
          </a:graphicData>
        </a:graphic>
      </p:graphicFrame>
      <p:graphicFrame>
        <p:nvGraphicFramePr>
          <p:cNvPr id="27" name="Object 18"/>
          <p:cNvGraphicFramePr>
            <a:graphicFrameLocks noGrp="1" noChangeAspect="1"/>
          </p:cNvGraphicFramePr>
          <p:nvPr/>
        </p:nvGraphicFramePr>
        <p:xfrm>
          <a:off x="5668010" y="1890395"/>
          <a:ext cx="3279140" cy="603250"/>
        </p:xfrm>
        <a:graphic>
          <a:graphicData uri="http://schemas.openxmlformats.org/presentationml/2006/ole">
            <mc:AlternateContent xmlns:mc="http://schemas.openxmlformats.org/markup-compatibility/2006">
              <mc:Choice xmlns:v="urn:schemas-microsoft-com:vml" Requires="v">
                <p:oleObj spid="_x0000_s37906" name="Equation" r:id="rId10" imgW="2413000" imgH="444500" progId="Equation.DSMT4">
                  <p:embed/>
                </p:oleObj>
              </mc:Choice>
              <mc:Fallback>
                <p:oleObj name="Equation" r:id="rId10" imgW="2413000" imgH="444500" progId="Equation.DSMT4">
                  <p:embed/>
                  <p:pic>
                    <p:nvPicPr>
                      <p:cNvPr id="0" name="图片 37905"/>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8010" y="1890395"/>
                        <a:ext cx="3279140" cy="603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8" name="图片 27"/>
          <p:cNvPicPr>
            <a:picLocks noChangeAspect="1"/>
          </p:cNvPicPr>
          <p:nvPr/>
        </p:nvPicPr>
        <p:blipFill>
          <a:blip r:embed="rId12"/>
          <a:stretch>
            <a:fillRect/>
          </a:stretch>
        </p:blipFill>
        <p:spPr>
          <a:xfrm>
            <a:off x="568325" y="4356735"/>
            <a:ext cx="2807970" cy="1783715"/>
          </a:xfrm>
          <a:prstGeom prst="rect">
            <a:avLst/>
          </a:prstGeom>
        </p:spPr>
      </p:pic>
      <p:grpSp>
        <p:nvGrpSpPr>
          <p:cNvPr id="24" name="组合 23"/>
          <p:cNvGrpSpPr/>
          <p:nvPr/>
        </p:nvGrpSpPr>
        <p:grpSpPr>
          <a:xfrm>
            <a:off x="4435475" y="4464050"/>
            <a:ext cx="4547870" cy="1481890"/>
            <a:chOff x="260352" y="1542444"/>
            <a:chExt cx="7581403" cy="5727566"/>
          </a:xfrm>
        </p:grpSpPr>
        <p:sp>
          <p:nvSpPr>
            <p:cNvPr id="29" name="Text Box 33"/>
            <p:cNvSpPr txBox="1"/>
            <p:nvPr/>
          </p:nvSpPr>
          <p:spPr>
            <a:xfrm>
              <a:off x="7446468" y="6263747"/>
              <a:ext cx="395287"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endPar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endParaRPr>
            </a:p>
          </p:txBody>
        </p:sp>
        <p:sp>
          <p:nvSpPr>
            <p:cNvPr id="30" name="Line 3"/>
            <p:cNvSpPr/>
            <p:nvPr/>
          </p:nvSpPr>
          <p:spPr>
            <a:xfrm>
              <a:off x="1008065" y="6289453"/>
              <a:ext cx="6825291" cy="27805"/>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31" name="Line 4"/>
            <p:cNvSpPr/>
            <p:nvPr/>
          </p:nvSpPr>
          <p:spPr>
            <a:xfrm flipV="1">
              <a:off x="971552" y="1542444"/>
              <a:ext cx="2900" cy="4693397"/>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32" name="Text Box 34"/>
            <p:cNvSpPr txBox="1"/>
            <p:nvPr/>
          </p:nvSpPr>
          <p:spPr>
            <a:xfrm>
              <a:off x="415646" y="5626383"/>
              <a:ext cx="554038"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S1</a:t>
              </a:r>
              <a:endPar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endParaRPr>
            </a:p>
          </p:txBody>
        </p:sp>
        <p:sp>
          <p:nvSpPr>
            <p:cNvPr id="33" name="Text Box 35"/>
            <p:cNvSpPr txBox="1"/>
            <p:nvPr/>
          </p:nvSpPr>
          <p:spPr>
            <a:xfrm>
              <a:off x="396624" y="4939312"/>
              <a:ext cx="554038"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S2</a:t>
              </a:r>
              <a:endPar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endParaRPr>
            </a:p>
          </p:txBody>
        </p:sp>
        <p:sp>
          <p:nvSpPr>
            <p:cNvPr id="34" name="Text Box 36"/>
            <p:cNvSpPr txBox="1"/>
            <p:nvPr/>
          </p:nvSpPr>
          <p:spPr>
            <a:xfrm>
              <a:off x="260352" y="4252245"/>
              <a:ext cx="669420" cy="1006263"/>
            </a:xfrm>
            <a:prstGeom prst="rect">
              <a:avLst/>
            </a:prstGeom>
            <a:noFill/>
            <a:ln w="9525">
              <a:noFill/>
            </a:ln>
          </p:spPr>
          <p:txBody>
            <a:bodyPr wrap="square">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S3a</a:t>
              </a:r>
              <a:endPar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endParaRPr>
            </a:p>
          </p:txBody>
        </p:sp>
        <p:sp>
          <p:nvSpPr>
            <p:cNvPr id="35" name="Text Box 38"/>
            <p:cNvSpPr txBox="1"/>
            <p:nvPr/>
          </p:nvSpPr>
          <p:spPr>
            <a:xfrm>
              <a:off x="1194985" y="6255373"/>
              <a:ext cx="554038"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r>
                <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rPr>
                <a:t>1</a:t>
              </a:r>
              <a:endPar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endParaRPr>
            </a:p>
          </p:txBody>
        </p:sp>
        <p:sp>
          <p:nvSpPr>
            <p:cNvPr id="36" name="Text Box 39"/>
            <p:cNvSpPr txBox="1"/>
            <p:nvPr/>
          </p:nvSpPr>
          <p:spPr>
            <a:xfrm>
              <a:off x="1908184" y="6235842"/>
              <a:ext cx="554038"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r>
                <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rPr>
                <a:t>2</a:t>
              </a:r>
              <a:endPar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endParaRPr>
            </a:p>
          </p:txBody>
        </p:sp>
        <p:sp>
          <p:nvSpPr>
            <p:cNvPr id="37" name="Text Box 40"/>
            <p:cNvSpPr txBox="1"/>
            <p:nvPr/>
          </p:nvSpPr>
          <p:spPr>
            <a:xfrm>
              <a:off x="2621382" y="6235842"/>
              <a:ext cx="554038"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r>
                <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rPr>
                <a:t>3</a:t>
              </a:r>
              <a:endPar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endParaRPr>
            </a:p>
          </p:txBody>
        </p:sp>
        <p:sp>
          <p:nvSpPr>
            <p:cNvPr id="38" name="Text Box 41"/>
            <p:cNvSpPr txBox="1"/>
            <p:nvPr/>
          </p:nvSpPr>
          <p:spPr>
            <a:xfrm>
              <a:off x="3334579" y="6235842"/>
              <a:ext cx="554038"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r>
                <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rPr>
                <a:t>4</a:t>
              </a:r>
              <a:endPar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endParaRPr>
            </a:p>
          </p:txBody>
        </p:sp>
        <p:sp>
          <p:nvSpPr>
            <p:cNvPr id="39" name="Text Box 42"/>
            <p:cNvSpPr txBox="1"/>
            <p:nvPr/>
          </p:nvSpPr>
          <p:spPr>
            <a:xfrm>
              <a:off x="4047778" y="6235842"/>
              <a:ext cx="552450"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r>
                <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rPr>
                <a:t>5</a:t>
              </a:r>
              <a:endPar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endParaRPr>
            </a:p>
          </p:txBody>
        </p:sp>
        <p:sp>
          <p:nvSpPr>
            <p:cNvPr id="40" name="Text Box 43"/>
            <p:cNvSpPr txBox="1"/>
            <p:nvPr/>
          </p:nvSpPr>
          <p:spPr>
            <a:xfrm>
              <a:off x="4759389" y="6235842"/>
              <a:ext cx="554038"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r>
                <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rPr>
                <a:t>6</a:t>
              </a:r>
              <a:endPar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endParaRPr>
            </a:p>
          </p:txBody>
        </p:sp>
        <p:sp>
          <p:nvSpPr>
            <p:cNvPr id="41" name="Text Box 44"/>
            <p:cNvSpPr txBox="1"/>
            <p:nvPr/>
          </p:nvSpPr>
          <p:spPr>
            <a:xfrm>
              <a:off x="5472587" y="6235842"/>
              <a:ext cx="552450"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r>
                <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rPr>
                <a:t>7</a:t>
              </a:r>
              <a:endPar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endParaRPr>
            </a:p>
          </p:txBody>
        </p:sp>
        <p:sp>
          <p:nvSpPr>
            <p:cNvPr id="42" name="Text Box 45"/>
            <p:cNvSpPr txBox="1"/>
            <p:nvPr/>
          </p:nvSpPr>
          <p:spPr>
            <a:xfrm>
              <a:off x="6184200" y="6235842"/>
              <a:ext cx="554038"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r>
                <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rPr>
                <a:t>8</a:t>
              </a:r>
              <a:endPar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endParaRPr>
            </a:p>
          </p:txBody>
        </p:sp>
        <p:sp>
          <p:nvSpPr>
            <p:cNvPr id="43" name="Text Box 46"/>
            <p:cNvSpPr txBox="1"/>
            <p:nvPr/>
          </p:nvSpPr>
          <p:spPr>
            <a:xfrm>
              <a:off x="6897400" y="6255373"/>
              <a:ext cx="554038" cy="1006263"/>
            </a:xfrm>
            <a:prstGeom prst="rect">
              <a:avLst/>
            </a:prstGeom>
            <a:noFill/>
            <a:ln w="9525">
              <a:noFill/>
            </a:ln>
          </p:spPr>
          <p:txBody>
            <a:bodyPr>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t</a:t>
              </a:r>
              <a:r>
                <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rPr>
                <a:t>9</a:t>
              </a:r>
              <a:endParaRPr kumimoji="0" lang="en-US" altLang="zh-CN" sz="1100" b="1" i="0" u="none" strike="noStrike" kern="1200" cap="none" spc="0" normalizeH="0" baseline="-25000" noProof="0" dirty="0">
                <a:ln>
                  <a:noFill/>
                </a:ln>
                <a:effectLst/>
                <a:uLnTx/>
                <a:uFillTx/>
                <a:latin typeface="Times New Roman" panose="02020603050405020304" pitchFamily="18" charset="0"/>
                <a:ea typeface="宋体" panose="02010600030101010101" pitchFamily="2" charset="-122"/>
              </a:endParaRPr>
            </a:p>
          </p:txBody>
        </p:sp>
        <p:sp>
          <p:nvSpPr>
            <p:cNvPr id="44" name="Text Box 36"/>
            <p:cNvSpPr txBox="1"/>
            <p:nvPr/>
          </p:nvSpPr>
          <p:spPr>
            <a:xfrm>
              <a:off x="260352" y="3604548"/>
              <a:ext cx="690310" cy="1006263"/>
            </a:xfrm>
            <a:prstGeom prst="rect">
              <a:avLst/>
            </a:prstGeom>
            <a:noFill/>
            <a:ln w="9525">
              <a:noFill/>
            </a:ln>
          </p:spPr>
          <p:txBody>
            <a:bodyPr wrap="square">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S3b</a:t>
              </a:r>
              <a:endPar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endParaRPr>
            </a:p>
          </p:txBody>
        </p:sp>
        <p:sp>
          <p:nvSpPr>
            <p:cNvPr id="45" name="Text Box 36"/>
            <p:cNvSpPr txBox="1"/>
            <p:nvPr/>
          </p:nvSpPr>
          <p:spPr>
            <a:xfrm>
              <a:off x="281243" y="2857987"/>
              <a:ext cx="669420" cy="1006263"/>
            </a:xfrm>
            <a:prstGeom prst="rect">
              <a:avLst/>
            </a:prstGeom>
            <a:noFill/>
            <a:ln w="9525">
              <a:noFill/>
            </a:ln>
          </p:spPr>
          <p:txBody>
            <a:bodyPr wrap="square">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S3c</a:t>
              </a:r>
              <a:endPar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endParaRPr>
            </a:p>
          </p:txBody>
        </p:sp>
        <p:sp>
          <p:nvSpPr>
            <p:cNvPr id="46" name="Text Box 36"/>
            <p:cNvSpPr txBox="1"/>
            <p:nvPr/>
          </p:nvSpPr>
          <p:spPr>
            <a:xfrm>
              <a:off x="281243" y="2124831"/>
              <a:ext cx="669420" cy="1006263"/>
            </a:xfrm>
            <a:prstGeom prst="rect">
              <a:avLst/>
            </a:prstGeom>
            <a:noFill/>
            <a:ln w="9525">
              <a:noFill/>
            </a:ln>
          </p:spPr>
          <p:txBody>
            <a:bodyPr wrap="square">
              <a:spAutoFit/>
            </a:bodyPr>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rPr>
                <a:t>S4</a:t>
              </a:r>
              <a:endParaRPr kumimoji="0" lang="en-US" altLang="zh-CN" sz="11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endParaRPr>
            </a:p>
          </p:txBody>
        </p:sp>
        <p:sp>
          <p:nvSpPr>
            <p:cNvPr id="47" name="矩形 46"/>
            <p:cNvSpPr/>
            <p:nvPr/>
          </p:nvSpPr>
          <p:spPr>
            <a:xfrm>
              <a:off x="985747" y="5570984"/>
              <a:ext cx="702373" cy="718470"/>
            </a:xfrm>
            <a:prstGeom prst="rect">
              <a:avLst/>
            </a:prstGeom>
            <a:solidFill>
              <a:srgbClr val="FF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1</a:t>
              </a:r>
              <a:endParaRPr lang="zh-CN" altLang="en-US" sz="1400" dirty="0">
                <a:solidFill>
                  <a:schemeClr val="tx1"/>
                </a:solidFill>
              </a:endParaRPr>
            </a:p>
          </p:txBody>
        </p:sp>
        <p:sp>
          <p:nvSpPr>
            <p:cNvPr id="48" name="矩形 47"/>
            <p:cNvSpPr/>
            <p:nvPr/>
          </p:nvSpPr>
          <p:spPr>
            <a:xfrm>
              <a:off x="1694734" y="5570984"/>
              <a:ext cx="702373" cy="718470"/>
            </a:xfrm>
            <a:prstGeom prst="rect">
              <a:avLst/>
            </a:prstGeom>
            <a:solidFill>
              <a:srgbClr val="FF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2</a:t>
              </a:r>
              <a:endParaRPr lang="zh-CN" altLang="en-US" sz="1400" dirty="0">
                <a:solidFill>
                  <a:schemeClr val="tx1"/>
                </a:solidFill>
              </a:endParaRPr>
            </a:p>
          </p:txBody>
        </p:sp>
        <p:sp>
          <p:nvSpPr>
            <p:cNvPr id="49" name="矩形 48"/>
            <p:cNvSpPr/>
            <p:nvPr/>
          </p:nvSpPr>
          <p:spPr>
            <a:xfrm>
              <a:off x="2403856" y="5570131"/>
              <a:ext cx="702373" cy="718470"/>
            </a:xfrm>
            <a:prstGeom prst="rect">
              <a:avLst/>
            </a:prstGeom>
            <a:solidFill>
              <a:srgbClr val="FF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3</a:t>
              </a:r>
              <a:endParaRPr lang="zh-CN" altLang="en-US" sz="1400" dirty="0">
                <a:solidFill>
                  <a:schemeClr val="tx1"/>
                </a:solidFill>
              </a:endParaRPr>
            </a:p>
          </p:txBody>
        </p:sp>
        <p:sp>
          <p:nvSpPr>
            <p:cNvPr id="50" name="矩形 49"/>
            <p:cNvSpPr/>
            <p:nvPr/>
          </p:nvSpPr>
          <p:spPr>
            <a:xfrm>
              <a:off x="3111599" y="5570131"/>
              <a:ext cx="702373" cy="718470"/>
            </a:xfrm>
            <a:prstGeom prst="rect">
              <a:avLst/>
            </a:prstGeom>
            <a:solidFill>
              <a:srgbClr val="FF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4</a:t>
              </a:r>
              <a:endParaRPr lang="zh-CN" altLang="en-US" sz="1400" dirty="0">
                <a:solidFill>
                  <a:schemeClr val="tx1"/>
                </a:solidFill>
              </a:endParaRPr>
            </a:p>
          </p:txBody>
        </p:sp>
        <p:sp>
          <p:nvSpPr>
            <p:cNvPr id="51" name="矩形 50"/>
            <p:cNvSpPr/>
            <p:nvPr/>
          </p:nvSpPr>
          <p:spPr>
            <a:xfrm>
              <a:off x="1688120" y="4848976"/>
              <a:ext cx="702373" cy="718470"/>
            </a:xfrm>
            <a:prstGeom prst="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1</a:t>
              </a:r>
              <a:endParaRPr lang="zh-CN" altLang="en-US" sz="1400" dirty="0">
                <a:solidFill>
                  <a:schemeClr val="tx1"/>
                </a:solidFill>
              </a:endParaRPr>
            </a:p>
          </p:txBody>
        </p:sp>
        <p:sp>
          <p:nvSpPr>
            <p:cNvPr id="52" name="矩形 51"/>
            <p:cNvSpPr/>
            <p:nvPr/>
          </p:nvSpPr>
          <p:spPr>
            <a:xfrm>
              <a:off x="2397107" y="4848976"/>
              <a:ext cx="702373" cy="718470"/>
            </a:xfrm>
            <a:prstGeom prst="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2</a:t>
              </a:r>
              <a:endParaRPr lang="zh-CN" altLang="en-US" sz="1400" dirty="0">
                <a:solidFill>
                  <a:schemeClr val="tx1"/>
                </a:solidFill>
              </a:endParaRPr>
            </a:p>
          </p:txBody>
        </p:sp>
        <p:sp>
          <p:nvSpPr>
            <p:cNvPr id="53" name="矩形 52"/>
            <p:cNvSpPr/>
            <p:nvPr/>
          </p:nvSpPr>
          <p:spPr>
            <a:xfrm>
              <a:off x="3106229" y="4848123"/>
              <a:ext cx="702373" cy="718470"/>
            </a:xfrm>
            <a:prstGeom prst="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3</a:t>
              </a:r>
              <a:endParaRPr lang="zh-CN" altLang="en-US" sz="1400" dirty="0">
                <a:solidFill>
                  <a:schemeClr val="tx1"/>
                </a:solidFill>
              </a:endParaRPr>
            </a:p>
          </p:txBody>
        </p:sp>
        <p:sp>
          <p:nvSpPr>
            <p:cNvPr id="54" name="矩形 53"/>
            <p:cNvSpPr/>
            <p:nvPr/>
          </p:nvSpPr>
          <p:spPr>
            <a:xfrm>
              <a:off x="3813972" y="4848123"/>
              <a:ext cx="702373" cy="718470"/>
            </a:xfrm>
            <a:prstGeom prst="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4</a:t>
              </a:r>
              <a:endParaRPr lang="zh-CN" altLang="en-US" sz="1400" dirty="0">
                <a:solidFill>
                  <a:schemeClr val="tx1"/>
                </a:solidFill>
              </a:endParaRPr>
            </a:p>
          </p:txBody>
        </p:sp>
        <p:sp>
          <p:nvSpPr>
            <p:cNvPr id="55" name="矩形 54"/>
            <p:cNvSpPr/>
            <p:nvPr/>
          </p:nvSpPr>
          <p:spPr>
            <a:xfrm>
              <a:off x="2396179" y="4124277"/>
              <a:ext cx="2111370" cy="718470"/>
            </a:xfrm>
            <a:prstGeom prst="rect">
              <a:avLst/>
            </a:prstGeom>
            <a:solidFill>
              <a:srgbClr val="CC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1</a:t>
              </a:r>
              <a:endParaRPr lang="zh-CN" altLang="en-US" sz="1400" dirty="0">
                <a:solidFill>
                  <a:schemeClr val="tx1"/>
                </a:solidFill>
              </a:endParaRPr>
            </a:p>
          </p:txBody>
        </p:sp>
        <p:sp>
          <p:nvSpPr>
            <p:cNvPr id="56" name="矩形 55"/>
            <p:cNvSpPr/>
            <p:nvPr/>
          </p:nvSpPr>
          <p:spPr>
            <a:xfrm>
              <a:off x="3104731" y="3399201"/>
              <a:ext cx="2111370" cy="718470"/>
            </a:xfrm>
            <a:prstGeom prst="rect">
              <a:avLst/>
            </a:prstGeom>
            <a:solidFill>
              <a:srgbClr val="CC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2</a:t>
              </a:r>
              <a:endParaRPr lang="zh-CN" altLang="en-US" sz="1400" dirty="0">
                <a:solidFill>
                  <a:schemeClr val="tx1"/>
                </a:solidFill>
              </a:endParaRPr>
            </a:p>
          </p:txBody>
        </p:sp>
        <p:sp>
          <p:nvSpPr>
            <p:cNvPr id="57" name="矩形 56"/>
            <p:cNvSpPr/>
            <p:nvPr/>
          </p:nvSpPr>
          <p:spPr>
            <a:xfrm>
              <a:off x="3808719" y="2681723"/>
              <a:ext cx="2111370" cy="718470"/>
            </a:xfrm>
            <a:prstGeom prst="rect">
              <a:avLst/>
            </a:prstGeom>
            <a:solidFill>
              <a:srgbClr val="CC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3</a:t>
              </a:r>
              <a:endParaRPr lang="zh-CN" altLang="en-US" sz="1400" dirty="0">
                <a:solidFill>
                  <a:schemeClr val="tx1"/>
                </a:solidFill>
              </a:endParaRPr>
            </a:p>
          </p:txBody>
        </p:sp>
        <p:sp>
          <p:nvSpPr>
            <p:cNvPr id="58" name="矩形 57"/>
            <p:cNvSpPr/>
            <p:nvPr/>
          </p:nvSpPr>
          <p:spPr>
            <a:xfrm>
              <a:off x="4479812" y="1958338"/>
              <a:ext cx="702373" cy="718470"/>
            </a:xfrm>
            <a:prstGeom prst="rect">
              <a:avLst/>
            </a:prstGeom>
            <a:solidFill>
              <a:srgbClr val="FFCC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1</a:t>
              </a:r>
              <a:endParaRPr lang="zh-CN" altLang="en-US" sz="1400" dirty="0">
                <a:solidFill>
                  <a:schemeClr val="tx1"/>
                </a:solidFill>
              </a:endParaRPr>
            </a:p>
          </p:txBody>
        </p:sp>
        <p:sp>
          <p:nvSpPr>
            <p:cNvPr id="59" name="矩形 58"/>
            <p:cNvSpPr/>
            <p:nvPr/>
          </p:nvSpPr>
          <p:spPr>
            <a:xfrm>
              <a:off x="5188799" y="1958338"/>
              <a:ext cx="702373" cy="718470"/>
            </a:xfrm>
            <a:prstGeom prst="rect">
              <a:avLst/>
            </a:prstGeom>
            <a:solidFill>
              <a:srgbClr val="FFCC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2</a:t>
              </a:r>
              <a:endParaRPr lang="zh-CN" altLang="en-US" sz="1400" dirty="0">
                <a:solidFill>
                  <a:schemeClr val="tx1"/>
                </a:solidFill>
              </a:endParaRPr>
            </a:p>
          </p:txBody>
        </p:sp>
        <p:sp>
          <p:nvSpPr>
            <p:cNvPr id="60" name="矩形 59"/>
            <p:cNvSpPr/>
            <p:nvPr/>
          </p:nvSpPr>
          <p:spPr>
            <a:xfrm>
              <a:off x="5897921" y="1957485"/>
              <a:ext cx="702373" cy="718470"/>
            </a:xfrm>
            <a:prstGeom prst="rect">
              <a:avLst/>
            </a:prstGeom>
            <a:solidFill>
              <a:srgbClr val="FFCC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3</a:t>
              </a:r>
              <a:endParaRPr lang="zh-CN" altLang="en-US" sz="1400" dirty="0">
                <a:solidFill>
                  <a:schemeClr val="tx1"/>
                </a:solidFill>
              </a:endParaRPr>
            </a:p>
          </p:txBody>
        </p:sp>
        <p:sp>
          <p:nvSpPr>
            <p:cNvPr id="61" name="矩形 60"/>
            <p:cNvSpPr/>
            <p:nvPr/>
          </p:nvSpPr>
          <p:spPr>
            <a:xfrm>
              <a:off x="6605664" y="1957485"/>
              <a:ext cx="702373" cy="718470"/>
            </a:xfrm>
            <a:prstGeom prst="rect">
              <a:avLst/>
            </a:prstGeom>
            <a:solidFill>
              <a:srgbClr val="FFCC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4</a:t>
              </a:r>
              <a:endParaRPr lang="zh-CN" altLang="en-US" sz="1400" dirty="0">
                <a:solidFill>
                  <a:schemeClr val="tx1"/>
                </a:solidFill>
              </a:endParaRPr>
            </a:p>
          </p:txBody>
        </p:sp>
        <p:sp>
          <p:nvSpPr>
            <p:cNvPr id="62" name="矩形 61"/>
            <p:cNvSpPr/>
            <p:nvPr/>
          </p:nvSpPr>
          <p:spPr>
            <a:xfrm>
              <a:off x="4512285" y="4119772"/>
              <a:ext cx="2111371" cy="718469"/>
            </a:xfrm>
            <a:prstGeom prst="rect">
              <a:avLst/>
            </a:prstGeom>
            <a:solidFill>
              <a:srgbClr val="CC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rPr>
                <a:t>4</a:t>
              </a:r>
              <a:endParaRPr lang="zh-CN" altLang="en-US" sz="1400" dirty="0">
                <a:solidFill>
                  <a:schemeClr val="tx1"/>
                </a:solidFill>
              </a:endParaRPr>
            </a:p>
          </p:txBody>
        </p:sp>
      </p:grpSp>
      <p:cxnSp>
        <p:nvCxnSpPr>
          <p:cNvPr id="2" name="直接连接符 1"/>
          <p:cNvCxnSpPr/>
          <p:nvPr/>
        </p:nvCxnSpPr>
        <p:spPr>
          <a:xfrm>
            <a:off x="8662670" y="4498975"/>
            <a:ext cx="13335" cy="12344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3162" y="643144"/>
            <a:ext cx="7737676" cy="3969385"/>
          </a:xfrm>
          <a:prstGeom prst="rect">
            <a:avLst/>
          </a:prstGeom>
        </p:spPr>
        <p:txBody>
          <a:bodyPr>
            <a:spAutoFit/>
          </a:bodyPr>
          <a:lstStyle/>
          <a:p>
            <a:pPr>
              <a:lnSpc>
                <a:spcPct val="150000"/>
              </a:lnSpc>
            </a:pPr>
            <a:r>
              <a:rPr lang="en-US" altLang="zh-CN" sz="2800" dirty="0">
                <a:solidFill>
                  <a:schemeClr val="accent2"/>
                </a:solidFill>
                <a:latin typeface="微软雅黑" panose="020B0503020204020204" charset="-122"/>
                <a:ea typeface="微软雅黑" panose="020B0503020204020204" charset="-122"/>
              </a:rPr>
              <a:t>Q2</a:t>
            </a:r>
            <a:r>
              <a:rPr lang="en-US" altLang="zh-CN" sz="2800" dirty="0">
                <a:solidFill>
                  <a:srgbClr val="000000"/>
                </a:solidFill>
                <a:latin typeface="微软雅黑" panose="020B0503020204020204" charset="-122"/>
                <a:ea typeface="微软雅黑" panose="020B0503020204020204" charset="-122"/>
              </a:rPr>
              <a:t> </a:t>
            </a:r>
            <a:endParaRPr lang="en-US" altLang="zh-CN" sz="2800" dirty="0">
              <a:solidFill>
                <a:srgbClr val="000000"/>
              </a:solidFill>
              <a:latin typeface="微软雅黑" panose="020B0503020204020204" charset="-122"/>
              <a:ea typeface="微软雅黑" panose="020B0503020204020204" charset="-122"/>
            </a:endParaRPr>
          </a:p>
          <a:p>
            <a:pPr>
              <a:lnSpc>
                <a:spcPct val="150000"/>
              </a:lnSpc>
            </a:pPr>
            <a:r>
              <a:rPr lang="en-US" altLang="zh-CN" sz="2800" dirty="0">
                <a:solidFill>
                  <a:srgbClr val="000000"/>
                </a:solidFill>
                <a:latin typeface="微软雅黑" panose="020B0503020204020204" charset="-122"/>
                <a:ea typeface="微软雅黑" panose="020B0503020204020204" charset="-122"/>
              </a:rPr>
              <a:t>(1) </a:t>
            </a:r>
            <a:r>
              <a:rPr lang="zh-CN" altLang="en-US" sz="2800" dirty="0">
                <a:solidFill>
                  <a:srgbClr val="000000"/>
                </a:solidFill>
                <a:latin typeface="微软雅黑" panose="020B0503020204020204" charset="-122"/>
                <a:ea typeface="微软雅黑" panose="020B0503020204020204" charset="-122"/>
              </a:rPr>
              <a:t>解决流水线瓶颈问题的常用方法</a:t>
            </a:r>
            <a:r>
              <a:rPr lang="en-US" altLang="zh-CN" sz="2800" dirty="0">
                <a:solidFill>
                  <a:srgbClr val="000000"/>
                </a:solidFill>
                <a:latin typeface="微软雅黑" panose="020B0503020204020204" charset="-122"/>
                <a:ea typeface="微软雅黑" panose="020B0503020204020204" charset="-122"/>
              </a:rPr>
              <a:t>__________</a:t>
            </a:r>
            <a:r>
              <a:rPr lang="zh-CN" altLang="en-US" sz="2800" dirty="0">
                <a:solidFill>
                  <a:srgbClr val="000000"/>
                </a:solidFill>
                <a:latin typeface="微软雅黑" panose="020B0503020204020204" charset="-122"/>
                <a:ea typeface="微软雅黑" panose="020B0503020204020204" charset="-122"/>
              </a:rPr>
              <a:t>、</a:t>
            </a:r>
            <a:r>
              <a:rPr lang="en-US" altLang="zh-CN" sz="2800" dirty="0">
                <a:solidFill>
                  <a:srgbClr val="000000"/>
                </a:solidFill>
                <a:latin typeface="微软雅黑" panose="020B0503020204020204" charset="-122"/>
                <a:ea typeface="微软雅黑" panose="020B0503020204020204" charset="-122"/>
              </a:rPr>
              <a:t>_________</a:t>
            </a:r>
            <a:r>
              <a:rPr lang="zh-CN" altLang="en-US" sz="2800" dirty="0">
                <a:solidFill>
                  <a:srgbClr val="000000"/>
                </a:solidFill>
                <a:latin typeface="微软雅黑" panose="020B0503020204020204" charset="-122"/>
                <a:ea typeface="微软雅黑" panose="020B0503020204020204" charset="-122"/>
              </a:rPr>
              <a:t>。</a:t>
            </a:r>
            <a:endParaRPr lang="en-US" altLang="zh-CN" sz="2800" dirty="0">
              <a:solidFill>
                <a:srgbClr val="000000"/>
              </a:solidFill>
              <a:latin typeface="微软雅黑" panose="020B0503020204020204" charset="-122"/>
              <a:ea typeface="微软雅黑" panose="020B0503020204020204" charset="-122"/>
            </a:endParaRPr>
          </a:p>
          <a:p>
            <a:pPr>
              <a:lnSpc>
                <a:spcPct val="150000"/>
              </a:lnSpc>
            </a:pPr>
            <a:r>
              <a:rPr lang="en-US" altLang="zh-CN" sz="2800" dirty="0">
                <a:solidFill>
                  <a:srgbClr val="000000"/>
                </a:solidFill>
                <a:latin typeface="微软雅黑" panose="020B0503020204020204" charset="-122"/>
                <a:ea typeface="微软雅黑" panose="020B0503020204020204" charset="-122"/>
                <a:cs typeface="宋体" panose="02010600030101010101" pitchFamily="2" charset="-122"/>
              </a:rPr>
              <a:t>(2) </a:t>
            </a:r>
            <a:r>
              <a:rPr lang="zh-CN" altLang="zh-CN" sz="2800" dirty="0">
                <a:solidFill>
                  <a:srgbClr val="000000"/>
                </a:solidFill>
                <a:latin typeface="微软雅黑" panose="020B0503020204020204" charset="-122"/>
                <a:ea typeface="微软雅黑" panose="020B0503020204020204" charset="-122"/>
                <a:cs typeface="宋体" panose="02010600030101010101" pitchFamily="2" charset="-122"/>
              </a:rPr>
              <a:t>衡量流水线性能的主要指标有</a:t>
            </a:r>
            <a:r>
              <a:rPr lang="en-US" altLang="zh-CN" sz="2800" dirty="0">
                <a:solidFill>
                  <a:srgbClr val="000000"/>
                </a:solidFill>
                <a:latin typeface="微软雅黑" panose="020B0503020204020204" charset="-122"/>
                <a:ea typeface="微软雅黑" panose="020B0503020204020204" charset="-122"/>
                <a:cs typeface="宋体" panose="02010600030101010101" pitchFamily="2" charset="-122"/>
              </a:rPr>
              <a:t>_________</a:t>
            </a:r>
            <a:r>
              <a:rPr lang="zh-CN" altLang="zh-CN" sz="2800" dirty="0">
                <a:solidFill>
                  <a:srgbClr val="000000"/>
                </a:solidFill>
                <a:latin typeface="微软雅黑" panose="020B0503020204020204" charset="-122"/>
                <a:ea typeface="微软雅黑" panose="020B0503020204020204" charset="-122"/>
                <a:cs typeface="宋体" panose="02010600030101010101" pitchFamily="2" charset="-122"/>
              </a:rPr>
              <a:t> 、</a:t>
            </a:r>
            <a:r>
              <a:rPr lang="en-US" altLang="zh-CN" sz="2800" dirty="0">
                <a:solidFill>
                  <a:srgbClr val="000000"/>
                </a:solidFill>
                <a:latin typeface="微软雅黑" panose="020B0503020204020204" charset="-122"/>
                <a:ea typeface="微软雅黑" panose="020B0503020204020204" charset="-122"/>
                <a:cs typeface="宋体" panose="02010600030101010101" pitchFamily="2" charset="-122"/>
              </a:rPr>
              <a:t> _________</a:t>
            </a:r>
            <a:r>
              <a:rPr lang="zh-CN" altLang="zh-CN" sz="2800" dirty="0">
                <a:solidFill>
                  <a:srgbClr val="000000"/>
                </a:solidFill>
                <a:latin typeface="微软雅黑" panose="020B0503020204020204" charset="-122"/>
                <a:ea typeface="微软雅黑" panose="020B0503020204020204" charset="-122"/>
                <a:cs typeface="宋体" panose="02010600030101010101" pitchFamily="2" charset="-122"/>
              </a:rPr>
              <a:t> 和 </a:t>
            </a:r>
            <a:r>
              <a:rPr lang="en-US" altLang="zh-CN" sz="2800" dirty="0">
                <a:solidFill>
                  <a:srgbClr val="000000"/>
                </a:solidFill>
                <a:latin typeface="微软雅黑" panose="020B0503020204020204" charset="-122"/>
                <a:ea typeface="微软雅黑" panose="020B0503020204020204" charset="-122"/>
                <a:cs typeface="宋体" panose="02010600030101010101" pitchFamily="2" charset="-122"/>
              </a:rPr>
              <a:t>_________ </a:t>
            </a:r>
            <a:r>
              <a:rPr lang="zh-CN" altLang="zh-CN" sz="2800" dirty="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zh-CN" sz="2800" dirty="0">
              <a:solidFill>
                <a:srgbClr val="000000"/>
              </a:solidFill>
              <a:latin typeface="微软雅黑" panose="020B0503020204020204" charset="-122"/>
              <a:ea typeface="微软雅黑" panose="020B0503020204020204" charset="-122"/>
            </a:endParaRPr>
          </a:p>
          <a:p>
            <a:pPr>
              <a:lnSpc>
                <a:spcPct val="150000"/>
              </a:lnSpc>
            </a:pPr>
            <a:endParaRPr lang="en-US" altLang="zh-CN" sz="2800" dirty="0">
              <a:solidFill>
                <a:srgbClr val="000000"/>
              </a:solidFill>
              <a:latin typeface="微软雅黑" panose="020B0503020204020204" charset="-122"/>
              <a:ea typeface="微软雅黑" panose="020B0503020204020204" charset="-122"/>
            </a:endParaRPr>
          </a:p>
        </p:txBody>
      </p:sp>
      <p:sp>
        <p:nvSpPr>
          <p:cNvPr id="4" name="矩形 3"/>
          <p:cNvSpPr/>
          <p:nvPr/>
        </p:nvSpPr>
        <p:spPr>
          <a:xfrm>
            <a:off x="2577404" y="5084252"/>
            <a:ext cx="4572000" cy="1198880"/>
          </a:xfrm>
          <a:prstGeom prst="rect">
            <a:avLst/>
          </a:prstGeom>
        </p:spPr>
        <p:txBody>
          <a:bodyPr>
            <a:spAutoFit/>
          </a:bodyPr>
          <a:lstStyle/>
          <a:p>
            <a:r>
              <a:rPr lang="en-US" altLang="zh-CN" b="1" dirty="0">
                <a:solidFill>
                  <a:schemeClr val="accent2"/>
                </a:solidFill>
                <a:latin typeface="微软雅黑" panose="020B0503020204020204" charset="-122"/>
                <a:ea typeface="微软雅黑" panose="020B0503020204020204" charset="-122"/>
                <a:cs typeface="宋体" panose="02010600030101010101" pitchFamily="2" charset="-122"/>
              </a:rPr>
              <a:t>(1).</a:t>
            </a:r>
            <a:r>
              <a:rPr lang="zh-CN" altLang="en-US" b="1" dirty="0">
                <a:solidFill>
                  <a:schemeClr val="accent2"/>
                </a:solidFill>
                <a:latin typeface="微软雅黑" panose="020B0503020204020204" charset="-122"/>
                <a:ea typeface="微软雅黑" panose="020B0503020204020204" charset="-122"/>
                <a:sym typeface="+mn-ea"/>
              </a:rPr>
              <a:t>细分瓶颈段 、 重复设置瓶颈段</a:t>
            </a:r>
            <a:endParaRPr lang="zh-CN" altLang="en-US" b="1" dirty="0">
              <a:solidFill>
                <a:schemeClr val="accent2"/>
              </a:solidFill>
              <a:latin typeface="微软雅黑" panose="020B0503020204020204" charset="-122"/>
              <a:ea typeface="微软雅黑" panose="020B0503020204020204" charset="-122"/>
              <a:sym typeface="+mn-ea"/>
            </a:endParaRPr>
          </a:p>
          <a:p>
            <a:r>
              <a:rPr lang="en-US" altLang="zh-CN" b="1" dirty="0">
                <a:solidFill>
                  <a:schemeClr val="accent2"/>
                </a:solidFill>
                <a:latin typeface="微软雅黑" panose="020B0503020204020204" charset="-122"/>
                <a:ea typeface="微软雅黑" panose="020B0503020204020204" charset="-122"/>
                <a:cs typeface="宋体" panose="02010600030101010101" pitchFamily="2" charset="-122"/>
              </a:rPr>
              <a:t> </a:t>
            </a:r>
            <a:r>
              <a:rPr lang="en-US" altLang="zh-CN" b="1" dirty="0">
                <a:solidFill>
                  <a:schemeClr val="accent2"/>
                </a:solidFill>
                <a:latin typeface="微软雅黑" panose="020B0503020204020204" charset="-122"/>
                <a:ea typeface="微软雅黑" panose="020B0503020204020204" charset="-122"/>
              </a:rPr>
              <a:t>(2). </a:t>
            </a:r>
            <a:r>
              <a:rPr lang="zh-CN" altLang="zh-CN" b="1" dirty="0">
                <a:solidFill>
                  <a:schemeClr val="accent2"/>
                </a:solidFill>
                <a:latin typeface="微软雅黑" panose="020B0503020204020204" charset="-122"/>
                <a:ea typeface="微软雅黑" panose="020B0503020204020204" charset="-122"/>
                <a:cs typeface="宋体" panose="02010600030101010101" pitchFamily="2" charset="-122"/>
                <a:sym typeface="+mn-ea"/>
              </a:rPr>
              <a:t>吞吐率、加速比、效率</a:t>
            </a:r>
            <a:endParaRPr lang="en-US" altLang="zh-CN" b="1" dirty="0">
              <a:solidFill>
                <a:schemeClr val="accent2"/>
              </a:solidFill>
              <a:latin typeface="微软雅黑" panose="020B0503020204020204" charset="-122"/>
              <a:ea typeface="微软雅黑" panose="020B0503020204020204" charset="-122"/>
              <a:cs typeface="宋体" panose="02010600030101010101" pitchFamily="2" charset="-122"/>
            </a:endParaRPr>
          </a:p>
          <a:p>
            <a:endParaRPr lang="zh-CN" altLang="en-US" b="1" dirty="0">
              <a:solidFill>
                <a:schemeClr val="accent2"/>
              </a:solidFill>
              <a:latin typeface="微软雅黑" panose="020B0503020204020204" charset="-122"/>
              <a:ea typeface="微软雅黑" panose="020B0503020204020204"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1A348D9-850C-4DE2-AE26-DF04674C88EE}" type="slidenum">
              <a:rPr lang="en-US" altLang="zh-CN"/>
            </a:fld>
            <a:endParaRPr lang="en-US" altLang="zh-CN"/>
          </a:p>
        </p:txBody>
      </p:sp>
      <p:sp>
        <p:nvSpPr>
          <p:cNvPr id="18434" name="Rectangle 2"/>
          <p:cNvSpPr>
            <a:spLocks noGrp="1" noChangeArrowheads="1"/>
          </p:cNvSpPr>
          <p:nvPr>
            <p:ph type="title"/>
          </p:nvPr>
        </p:nvSpPr>
        <p:spPr/>
        <p:txBody>
          <a:bodyPr>
            <a:normAutofit/>
          </a:bodyPr>
          <a:lstStyle/>
          <a:p>
            <a:r>
              <a:rPr lang="zh-CN" altLang="en-US" sz="4000" b="1" dirty="0" smtClean="0"/>
              <a:t>流水线特点</a:t>
            </a:r>
            <a:endParaRPr lang="en-US" altLang="zh-CN" sz="4000" b="1" dirty="0"/>
          </a:p>
        </p:txBody>
      </p:sp>
      <p:sp>
        <p:nvSpPr>
          <p:cNvPr id="18435" name="Rectangle 3"/>
          <p:cNvSpPr>
            <a:spLocks noGrp="1" noChangeArrowheads="1"/>
          </p:cNvSpPr>
          <p:nvPr>
            <p:ph type="body" idx="1"/>
          </p:nvPr>
        </p:nvSpPr>
        <p:spPr>
          <a:xfrm>
            <a:off x="304800" y="1447800"/>
            <a:ext cx="8458200" cy="4953000"/>
          </a:xfrm>
        </p:spPr>
        <p:txBody>
          <a:bodyPr/>
          <a:lstStyle/>
          <a:p>
            <a:pPr>
              <a:lnSpc>
                <a:spcPct val="150000"/>
              </a:lnSpc>
            </a:pPr>
            <a:r>
              <a:rPr lang="zh-CN" altLang="en-US" sz="2400" b="1" dirty="0" smtClean="0">
                <a:latin typeface="Comic Sans MS" panose="030F0702030302020204" pitchFamily="66" charset="0"/>
              </a:rPr>
              <a:t>一个流水线类似自动装配线</a:t>
            </a:r>
            <a:endParaRPr lang="en-US" altLang="zh-CN" sz="2400" b="1" dirty="0" smtClean="0">
              <a:latin typeface="Comic Sans MS" panose="030F0702030302020204" pitchFamily="66" charset="0"/>
            </a:endParaRPr>
          </a:p>
          <a:p>
            <a:pPr>
              <a:lnSpc>
                <a:spcPct val="150000"/>
              </a:lnSpc>
            </a:pPr>
            <a:r>
              <a:rPr lang="zh-CN" altLang="en-US" sz="2400" b="1" dirty="0" smtClean="0">
                <a:latin typeface="Comic Sans MS" panose="030F0702030302020204" pitchFamily="66" charset="0"/>
              </a:rPr>
              <a:t>一个流水线有</a:t>
            </a:r>
            <a:r>
              <a:rPr lang="zh-CN" altLang="en-US" sz="2400" b="1" dirty="0" smtClean="0">
                <a:solidFill>
                  <a:srgbClr val="FF0000"/>
                </a:solidFill>
                <a:latin typeface="Comic Sans MS" panose="030F0702030302020204" pitchFamily="66" charset="0"/>
              </a:rPr>
              <a:t>多个段</a:t>
            </a:r>
            <a:r>
              <a:rPr lang="zh-CN" altLang="en-US" sz="2400" b="1" dirty="0" smtClean="0">
                <a:solidFill>
                  <a:srgbClr val="FF3300"/>
                </a:solidFill>
                <a:latin typeface="Comic Sans MS" panose="030F0702030302020204" pitchFamily="66" charset="0"/>
              </a:rPr>
              <a:t>（级），</a:t>
            </a:r>
            <a:r>
              <a:rPr lang="zh-CN" altLang="en-US" sz="2400" b="1" dirty="0" smtClean="0">
                <a:latin typeface="Comic Sans MS" panose="030F0702030302020204" pitchFamily="66" charset="0"/>
              </a:rPr>
              <a:t>段间有</a:t>
            </a:r>
            <a:r>
              <a:rPr lang="zh-CN" altLang="en-US" sz="2400" b="1" dirty="0" smtClean="0">
                <a:solidFill>
                  <a:srgbClr val="FF3300"/>
                </a:solidFill>
                <a:latin typeface="Comic Sans MS" panose="030F0702030302020204" pitchFamily="66" charset="0"/>
              </a:rPr>
              <a:t>流水线寄存器</a:t>
            </a:r>
            <a:endParaRPr lang="en-US" altLang="zh-CN" sz="2400" b="1" dirty="0">
              <a:latin typeface="Comic Sans MS" panose="030F0702030302020204" pitchFamily="66" charset="0"/>
            </a:endParaRPr>
          </a:p>
          <a:p>
            <a:pPr>
              <a:lnSpc>
                <a:spcPct val="150000"/>
              </a:lnSpc>
            </a:pPr>
            <a:r>
              <a:rPr lang="zh-CN" altLang="en-US" sz="2400" b="1" dirty="0" smtClean="0">
                <a:latin typeface="Comic Sans MS" panose="030F0702030302020204" pitchFamily="66" charset="0"/>
              </a:rPr>
              <a:t>每个流水段执行指令或操作的</a:t>
            </a:r>
            <a:r>
              <a:rPr lang="zh-CN" altLang="en-US" sz="2400" b="1" dirty="0" smtClean="0">
                <a:solidFill>
                  <a:srgbClr val="FF3300"/>
                </a:solidFill>
                <a:latin typeface="Comic Sans MS" panose="030F0702030302020204" pitchFamily="66" charset="0"/>
              </a:rPr>
              <a:t>不同部分</a:t>
            </a:r>
            <a:endParaRPr lang="en-US" altLang="zh-CN" sz="2400" b="1" dirty="0">
              <a:latin typeface="Comic Sans MS" panose="030F0702030302020204" pitchFamily="66" charset="0"/>
            </a:endParaRPr>
          </a:p>
          <a:p>
            <a:pPr>
              <a:lnSpc>
                <a:spcPct val="150000"/>
              </a:lnSpc>
            </a:pPr>
            <a:r>
              <a:rPr lang="zh-CN" altLang="en-US" sz="2400" b="1" dirty="0" smtClean="0">
                <a:latin typeface="Comic Sans MS" panose="030F0702030302020204" pitchFamily="66" charset="0"/>
              </a:rPr>
              <a:t>流水段之间采用</a:t>
            </a:r>
            <a:r>
              <a:rPr lang="zh-CN" altLang="en-US" sz="2400" b="1" dirty="0" smtClean="0">
                <a:solidFill>
                  <a:srgbClr val="FF3300"/>
                </a:solidFill>
                <a:latin typeface="Comic Sans MS" panose="030F0702030302020204" pitchFamily="66" charset="0"/>
              </a:rPr>
              <a:t>同步时钟控制</a:t>
            </a:r>
            <a:endParaRPr lang="en-US" altLang="zh-CN" sz="2400" b="1" dirty="0">
              <a:latin typeface="Comic Sans MS" panose="030F0702030302020204" pitchFamily="66" charset="0"/>
            </a:endParaRPr>
          </a:p>
          <a:p>
            <a:pPr>
              <a:lnSpc>
                <a:spcPct val="150000"/>
              </a:lnSpc>
            </a:pPr>
            <a:r>
              <a:rPr lang="zh-CN" altLang="en-US" sz="2400" b="1" dirty="0" smtClean="0">
                <a:latin typeface="Comic Sans MS" panose="030F0702030302020204" pitchFamily="66" charset="0"/>
              </a:rPr>
              <a:t>一条指令或操作从流水线一端进入，经过各段，从另一端流出</a:t>
            </a:r>
            <a:endParaRPr lang="en-US" altLang="zh-CN" sz="2400" b="1" dirty="0">
              <a:latin typeface="Comic Sans MS" panose="030F0702030302020204" pitchFamily="66" charset="0"/>
            </a:endParaRPr>
          </a:p>
          <a:p>
            <a:pPr>
              <a:lnSpc>
                <a:spcPct val="150000"/>
              </a:lnSpc>
            </a:pPr>
            <a:r>
              <a:rPr lang="zh-CN" altLang="en-US" sz="2400" b="1" dirty="0" smtClean="0">
                <a:latin typeface="Comic Sans MS" panose="030F0702030302020204" pitchFamily="66" charset="0"/>
              </a:rPr>
              <a:t>流水线是开发串行指令流中</a:t>
            </a:r>
            <a:r>
              <a:rPr lang="zh-CN" altLang="en-US" sz="2400" b="1" dirty="0" smtClean="0">
                <a:solidFill>
                  <a:srgbClr val="FF3300"/>
                </a:solidFill>
                <a:latin typeface="Comic Sans MS" panose="030F0702030302020204" pitchFamily="66" charset="0"/>
              </a:rPr>
              <a:t>并行性</a:t>
            </a:r>
            <a:r>
              <a:rPr lang="zh-CN" altLang="en-US" sz="2400" b="1" dirty="0" smtClean="0">
                <a:latin typeface="Comic Sans MS" panose="030F0702030302020204" pitchFamily="66" charset="0"/>
              </a:rPr>
              <a:t>的一种实现技术</a:t>
            </a:r>
            <a:endParaRPr lang="en-US" altLang="zh-CN" sz="2400" b="1" dirty="0">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1DEBAFFA-A137-4AE5-AF66-1B28C0FFD3C8}" type="slidenum">
              <a:rPr lang="en-US" altLang="zh-CN"/>
            </a:fld>
            <a:endParaRPr lang="en-US" altLang="zh-CN"/>
          </a:p>
        </p:txBody>
      </p:sp>
      <p:sp>
        <p:nvSpPr>
          <p:cNvPr id="17410" name="Rectangle 2"/>
          <p:cNvSpPr>
            <a:spLocks noGrp="1" noChangeArrowheads="1"/>
          </p:cNvSpPr>
          <p:nvPr>
            <p:ph type="title"/>
          </p:nvPr>
        </p:nvSpPr>
        <p:spPr/>
        <p:txBody>
          <a:bodyPr>
            <a:normAutofit/>
          </a:bodyPr>
          <a:lstStyle/>
          <a:p>
            <a:r>
              <a:rPr lang="zh-CN" altLang="en-US" sz="4000" b="1" dirty="0" smtClean="0"/>
              <a:t>为什么采用流水线：结论</a:t>
            </a:r>
            <a:endParaRPr lang="en-US" altLang="zh-CN" sz="4000" b="1" dirty="0"/>
          </a:p>
        </p:txBody>
      </p:sp>
      <p:sp>
        <p:nvSpPr>
          <p:cNvPr id="17411" name="Rectangle 3"/>
          <p:cNvSpPr>
            <a:spLocks noGrp="1" noChangeArrowheads="1"/>
          </p:cNvSpPr>
          <p:nvPr>
            <p:ph type="body" idx="1"/>
          </p:nvPr>
        </p:nvSpPr>
        <p:spPr>
          <a:xfrm>
            <a:off x="304800" y="1600200"/>
            <a:ext cx="8534400" cy="4114800"/>
          </a:xfrm>
        </p:spPr>
        <p:txBody>
          <a:bodyPr/>
          <a:lstStyle/>
          <a:p>
            <a:r>
              <a:rPr lang="zh-CN" altLang="en-US" sz="2800" b="1" dirty="0" smtClean="0"/>
              <a:t>制造</a:t>
            </a:r>
            <a:r>
              <a:rPr lang="zh-CN" altLang="en-US" b="1" dirty="0" smtClean="0">
                <a:solidFill>
                  <a:srgbClr val="FF3300"/>
                </a:solidFill>
              </a:rPr>
              <a:t>快速</a:t>
            </a:r>
            <a:r>
              <a:rPr lang="en-US" altLang="zh-CN" sz="2800" b="1" dirty="0" smtClean="0"/>
              <a:t>CPU</a:t>
            </a:r>
            <a:r>
              <a:rPr lang="zh-CN" altLang="en-US" sz="2800" b="1" dirty="0" smtClean="0"/>
              <a:t>的关键技术：减少</a:t>
            </a:r>
            <a:r>
              <a:rPr lang="en-US" altLang="zh-CN" sz="2800" b="1" dirty="0" smtClean="0">
                <a:solidFill>
                  <a:srgbClr val="FF3300"/>
                </a:solidFill>
              </a:rPr>
              <a:t> </a:t>
            </a:r>
            <a:r>
              <a:rPr lang="en-US" altLang="zh-CN" b="1" dirty="0" err="1">
                <a:solidFill>
                  <a:srgbClr val="FF3300"/>
                </a:solidFill>
              </a:rPr>
              <a:t>CPUtime</a:t>
            </a:r>
            <a:r>
              <a:rPr lang="en-US" altLang="zh-CN" b="1" dirty="0"/>
              <a:t>.</a:t>
            </a:r>
            <a:endParaRPr lang="en-US" altLang="zh-CN" b="1" dirty="0"/>
          </a:p>
          <a:p>
            <a:endParaRPr lang="en-US" altLang="zh-CN" sz="2800" b="1" dirty="0"/>
          </a:p>
          <a:p>
            <a:r>
              <a:rPr lang="zh-CN" altLang="en-US" sz="2800" b="1" dirty="0" smtClean="0"/>
              <a:t>改进</a:t>
            </a:r>
            <a:r>
              <a:rPr lang="zh-CN" altLang="en-US" sz="2800" b="1" dirty="0" smtClean="0">
                <a:solidFill>
                  <a:srgbClr val="FF3300"/>
                </a:solidFill>
              </a:rPr>
              <a:t>吞吐量</a:t>
            </a:r>
            <a:endParaRPr lang="en-US" altLang="zh-CN" sz="2800" b="1" dirty="0"/>
          </a:p>
          <a:p>
            <a:endParaRPr lang="en-US" altLang="zh-CN" sz="2800" b="1" dirty="0"/>
          </a:p>
          <a:p>
            <a:r>
              <a:rPr lang="zh-CN" altLang="en-US" sz="2800" b="1" dirty="0" smtClean="0"/>
              <a:t>改进资源</a:t>
            </a:r>
            <a:r>
              <a:rPr lang="zh-CN" altLang="en-US" sz="2800" b="1" dirty="0" smtClean="0">
                <a:solidFill>
                  <a:srgbClr val="FF3300"/>
                </a:solidFill>
              </a:rPr>
              <a:t>利用率</a:t>
            </a:r>
            <a:endParaRPr lang="en-US" altLang="zh-CN" sz="2800" b="1" dirty="0">
              <a:solidFill>
                <a:srgbClr val="FF33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1"/>
          </p:nvPr>
        </p:nvSpPr>
        <p:spPr/>
        <p:txBody>
          <a:bodyPr/>
          <a:lstStyle/>
          <a:p>
            <a:fld id="{50550765-C7D4-40DD-A7C8-A19D65E1C2D1}" type="slidenum">
              <a:rPr lang="en-US" altLang="zh-CN"/>
            </a:fld>
            <a:endParaRPr lang="en-US" altLang="zh-CN"/>
          </a:p>
        </p:txBody>
      </p:sp>
      <p:sp>
        <p:nvSpPr>
          <p:cNvPr id="39938" name="Rectangle 2"/>
          <p:cNvSpPr>
            <a:spLocks noGrp="1" noChangeArrowheads="1"/>
          </p:cNvSpPr>
          <p:nvPr>
            <p:ph type="title"/>
          </p:nvPr>
        </p:nvSpPr>
        <p:spPr/>
        <p:txBody>
          <a:bodyPr>
            <a:normAutofit/>
          </a:bodyPr>
          <a:lstStyle/>
          <a:p>
            <a:r>
              <a:rPr lang="zh-CN" altLang="en-US" sz="4000" b="1" dirty="0" smtClean="0"/>
              <a:t>为什么不开发</a:t>
            </a:r>
            <a:r>
              <a:rPr lang="en-US" altLang="zh-CN" sz="4000" b="1" dirty="0" smtClean="0"/>
              <a:t> 50</a:t>
            </a:r>
            <a:r>
              <a:rPr lang="zh-CN" altLang="en-US" sz="4000" b="1" dirty="0" smtClean="0"/>
              <a:t>段流水线</a:t>
            </a:r>
            <a:r>
              <a:rPr lang="en-US" altLang="zh-CN" sz="4000" b="1" dirty="0" smtClean="0"/>
              <a:t>?</a:t>
            </a:r>
            <a:endParaRPr lang="en-US" altLang="zh-CN" sz="4000" b="1" dirty="0"/>
          </a:p>
        </p:txBody>
      </p:sp>
      <p:sp>
        <p:nvSpPr>
          <p:cNvPr id="39939" name="Rectangle 3"/>
          <p:cNvSpPr>
            <a:spLocks noGrp="1" noChangeArrowheads="1"/>
          </p:cNvSpPr>
          <p:nvPr>
            <p:ph type="body" sz="half" idx="1"/>
          </p:nvPr>
        </p:nvSpPr>
        <p:spPr>
          <a:xfrm>
            <a:off x="371452" y="1228708"/>
            <a:ext cx="7848600" cy="766754"/>
          </a:xfrm>
        </p:spPr>
        <p:txBody>
          <a:bodyPr>
            <a:normAutofit/>
          </a:bodyPr>
          <a:lstStyle/>
          <a:p>
            <a:r>
              <a:rPr lang="zh-CN" altLang="en-US" b="1" dirty="0" smtClean="0">
                <a:latin typeface="Comic Sans MS" panose="030F0702030302020204" pitchFamily="66" charset="0"/>
              </a:rPr>
              <a:t>有些操作不能分为更细的逻辑实现</a:t>
            </a:r>
            <a:endParaRPr lang="en-US" altLang="zh-CN" b="1" dirty="0">
              <a:latin typeface="Comic Sans MS" panose="030F0702030302020204" pitchFamily="66" charset="0"/>
            </a:endParaRPr>
          </a:p>
          <a:p>
            <a:endParaRPr lang="en-US" altLang="zh-CN" dirty="0"/>
          </a:p>
        </p:txBody>
      </p:sp>
      <p:pic>
        <p:nvPicPr>
          <p:cNvPr id="399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418" y="1833554"/>
            <a:ext cx="5105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8" y="3586154"/>
            <a:ext cx="5181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2" name="Rectangle 6"/>
          <p:cNvSpPr>
            <a:spLocks noGrp="1" noChangeArrowheads="1"/>
          </p:cNvSpPr>
          <p:nvPr>
            <p:ph type="body" sz="half" idx="2"/>
          </p:nvPr>
        </p:nvSpPr>
        <p:spPr>
          <a:xfrm>
            <a:off x="5357818" y="2214554"/>
            <a:ext cx="3352800" cy="2438400"/>
          </a:xfrm>
        </p:spPr>
        <p:txBody>
          <a:bodyPr/>
          <a:lstStyle/>
          <a:p>
            <a:pPr>
              <a:buFontTx/>
              <a:buNone/>
            </a:pPr>
            <a:r>
              <a:rPr lang="en-US" altLang="zh-CN" sz="2400" b="1"/>
              <a:t>5 stages    OK</a:t>
            </a:r>
            <a:endParaRPr lang="en-US" altLang="zh-CN" sz="2400" b="1"/>
          </a:p>
          <a:p>
            <a:pPr>
              <a:buFontTx/>
              <a:buNone/>
            </a:pPr>
            <a:endParaRPr lang="en-US" altLang="zh-CN" sz="2400" b="1"/>
          </a:p>
          <a:p>
            <a:pPr>
              <a:buFontTx/>
              <a:buNone/>
            </a:pPr>
            <a:endParaRPr lang="en-US" altLang="zh-CN" sz="2400" b="1"/>
          </a:p>
          <a:p>
            <a:pPr>
              <a:buFontTx/>
              <a:buNone/>
            </a:pPr>
            <a:endParaRPr lang="en-US" altLang="zh-CN" sz="2400" b="1"/>
          </a:p>
          <a:p>
            <a:pPr>
              <a:buFontTx/>
              <a:buNone/>
            </a:pPr>
            <a:r>
              <a:rPr lang="en-US" altLang="zh-CN" sz="2400" b="1"/>
              <a:t>50 stages   </a:t>
            </a:r>
            <a:r>
              <a:rPr lang="en-US" altLang="zh-CN" sz="2400" b="1">
                <a:solidFill>
                  <a:srgbClr val="FF3300"/>
                </a:solidFill>
              </a:rPr>
              <a:t>NO. Sorry!</a:t>
            </a:r>
            <a:endParaRPr lang="en-US" altLang="zh-CN" sz="2400" b="1"/>
          </a:p>
        </p:txBody>
      </p:sp>
      <p:sp>
        <p:nvSpPr>
          <p:cNvPr id="9" name="Rectangle 3"/>
          <p:cNvSpPr txBox="1">
            <a:spLocks noChangeArrowheads="1"/>
          </p:cNvSpPr>
          <p:nvPr/>
        </p:nvSpPr>
        <p:spPr>
          <a:xfrm>
            <a:off x="285720" y="5072074"/>
            <a:ext cx="9072626" cy="1500198"/>
          </a:xfrm>
          <a:prstGeom prst="rect">
            <a:avLst/>
          </a:prstGeom>
        </p:spPr>
        <p:txBody>
          <a:bodyPr vert="horz" lIns="91440" tIns="45720" rIns="91440" bIns="45720" rtlCol="0">
            <a:normAutofit/>
          </a:bodyPr>
          <a:lstStyle/>
          <a:p>
            <a:pPr marL="342900" marR="0" lvl="0" indent="-342900" algn="l" defTabSz="914400" rtl="0" eaLnBrk="1" latinLnBrk="0" hangingPunct="1">
              <a:lnSpc>
                <a:spcPct val="150000"/>
              </a:lnSpc>
              <a:spcBef>
                <a:spcPct val="20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流水线锁存器</a:t>
            </a:r>
            <a:r>
              <a:rPr kumimoji="0" lang="zh-CN" altLang="en-US" sz="2800" b="1" i="0" u="none" strike="noStrike" kern="1200" cap="none" spc="0" normalizeH="0" baseline="0" noProof="0" dirty="0" smtClean="0">
                <a:ln>
                  <a:noFill/>
                </a:ln>
                <a:solidFill>
                  <a:srgbClr val="FF3300"/>
                </a:solidFill>
                <a:effectLst/>
                <a:uLnTx/>
                <a:uFillTx/>
                <a:latin typeface="Comic Sans MS" panose="030F0702030302020204" pitchFamily="66" charset="0"/>
                <a:ea typeface="+mn-ea"/>
                <a:cs typeface="+mn-cs"/>
              </a:rPr>
              <a:t>不是免费的</a:t>
            </a:r>
            <a:r>
              <a:rPr kumimoji="0" lang="zh-CN" altLang="en-US"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，要占据</a:t>
            </a:r>
            <a:r>
              <a:rPr kumimoji="0" lang="zh-CN" altLang="en-US" sz="2800" b="1" i="0" u="none" strike="noStrike" kern="1200" cap="none" spc="0" normalizeH="0" baseline="0" noProof="0" dirty="0" smtClean="0">
                <a:ln>
                  <a:noFill/>
                </a:ln>
                <a:solidFill>
                  <a:srgbClr val="FF3300"/>
                </a:solidFill>
                <a:effectLst/>
                <a:uLnTx/>
                <a:uFillTx/>
                <a:latin typeface="Comic Sans MS" panose="030F0702030302020204" pitchFamily="66" charset="0"/>
                <a:ea typeface="+mn-ea"/>
                <a:cs typeface="+mn-cs"/>
              </a:rPr>
              <a:t>面积</a:t>
            </a:r>
            <a:r>
              <a:rPr kumimoji="0" lang="zh-CN" altLang="en-US"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，且有</a:t>
            </a:r>
            <a:r>
              <a:rPr kumimoji="0" lang="zh-CN" altLang="en-US" sz="2800" b="1" i="0" u="none" strike="noStrike" kern="1200" cap="none" spc="0" normalizeH="0" baseline="0" noProof="0" dirty="0" smtClean="0">
                <a:ln>
                  <a:noFill/>
                </a:ln>
                <a:solidFill>
                  <a:srgbClr val="FF3300"/>
                </a:solidFill>
                <a:effectLst/>
                <a:uLnTx/>
                <a:uFillTx/>
                <a:latin typeface="Comic Sans MS" panose="030F0702030302020204" pitchFamily="66" charset="0"/>
                <a:ea typeface="+mn-ea"/>
                <a:cs typeface="+mn-cs"/>
              </a:rPr>
              <a:t>延迟。</a:t>
            </a:r>
            <a:endParaRPr kumimoji="0" lang="en-US" altLang="zh-CN"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742950" marR="0" lvl="1" indent="-285750" algn="l" defTabSz="914400" rtl="0" eaLnBrk="1" latinLnBrk="0" hangingPunct="1">
              <a:lnSpc>
                <a:spcPct val="15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          机器周期</a:t>
            </a:r>
            <a:r>
              <a:rPr kumimoji="0" lang="en-US" altLang="zh-CN"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&gt; </a:t>
            </a:r>
            <a:r>
              <a:rPr kumimoji="0" lang="zh-CN" altLang="en-US"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锁存器延迟</a:t>
            </a:r>
            <a:r>
              <a:rPr kumimoji="0" lang="en-US" altLang="zh-CN"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 </a:t>
            </a:r>
            <a:r>
              <a:rPr kumimoji="0" lang="zh-CN" altLang="en-US" sz="24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时钟偏移</a:t>
            </a:r>
            <a:endParaRPr kumimoji="0" lang="en-US" altLang="zh-CN" sz="24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mn-cs"/>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83A1E31-8284-4C9B-AB95-5F724624290C}" type="slidenum">
              <a:rPr lang="en-US" altLang="zh-CN"/>
            </a:fld>
            <a:endParaRPr lang="en-US" altLang="zh-CN"/>
          </a:p>
        </p:txBody>
      </p:sp>
      <p:sp>
        <p:nvSpPr>
          <p:cNvPr id="43010" name="Rectangle 2"/>
          <p:cNvSpPr>
            <a:spLocks noGrp="1" noChangeArrowheads="1"/>
          </p:cNvSpPr>
          <p:nvPr>
            <p:ph type="title"/>
          </p:nvPr>
        </p:nvSpPr>
        <p:spPr/>
        <p:txBody>
          <a:bodyPr>
            <a:normAutofit/>
          </a:bodyPr>
          <a:lstStyle/>
          <a:p>
            <a:r>
              <a:rPr lang="zh-CN" altLang="en-US" sz="4000" b="1" dirty="0" smtClean="0"/>
              <a:t>流水线段数实例</a:t>
            </a:r>
            <a:endParaRPr lang="en-US" altLang="zh-CN" sz="4000" b="1" dirty="0">
              <a:solidFill>
                <a:srgbClr val="000000"/>
              </a:solidFill>
              <a:latin typeface="Arial" panose="020B0604020202020204" pitchFamily="34" charset="0"/>
            </a:endParaRPr>
          </a:p>
        </p:txBody>
      </p:sp>
      <p:sp>
        <p:nvSpPr>
          <p:cNvPr id="43011" name="Rectangle 3"/>
          <p:cNvSpPr>
            <a:spLocks noGrp="1" noChangeArrowheads="1"/>
          </p:cNvSpPr>
          <p:nvPr>
            <p:ph type="body" idx="1"/>
          </p:nvPr>
        </p:nvSpPr>
        <p:spPr>
          <a:xfrm>
            <a:off x="0" y="1357298"/>
            <a:ext cx="9877468" cy="4800600"/>
          </a:xfrm>
        </p:spPr>
        <p:txBody>
          <a:bodyPr>
            <a:normAutofit fontScale="92500" lnSpcReduction="10000"/>
          </a:bodyPr>
          <a:lstStyle/>
          <a:p>
            <a:r>
              <a:rPr lang="en-US" altLang="zh-CN" sz="2800" b="1" dirty="0">
                <a:solidFill>
                  <a:srgbClr val="000000"/>
                </a:solidFill>
                <a:latin typeface="Comic Sans MS" panose="030F0702030302020204" pitchFamily="66" charset="0"/>
              </a:rPr>
              <a:t>E.g., Intel</a:t>
            </a:r>
            <a:endParaRPr lang="en-US" altLang="zh-CN" sz="2800" b="1" dirty="0">
              <a:solidFill>
                <a:srgbClr val="000000"/>
              </a:solidFill>
              <a:latin typeface="Comic Sans MS" panose="030F0702030302020204" pitchFamily="66" charset="0"/>
            </a:endParaRPr>
          </a:p>
          <a:p>
            <a:pPr lvl="1"/>
            <a:r>
              <a:rPr lang="en-US" altLang="zh-CN" sz="2400" b="1" dirty="0">
                <a:solidFill>
                  <a:srgbClr val="000000"/>
                </a:solidFill>
                <a:latin typeface="Comic Sans MS" panose="030F0702030302020204" pitchFamily="66" charset="0"/>
              </a:rPr>
              <a:t>Pentium III, Pentium 4: 20+ stages</a:t>
            </a:r>
            <a:endParaRPr lang="en-US" altLang="zh-CN" sz="2400" b="1"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正在执行的指令超过</a:t>
            </a:r>
            <a:r>
              <a:rPr lang="en-US" altLang="zh-CN" sz="2400" b="1" dirty="0" smtClean="0">
                <a:solidFill>
                  <a:srgbClr val="000000"/>
                </a:solidFill>
                <a:latin typeface="Comic Sans MS" panose="030F0702030302020204" pitchFamily="66" charset="0"/>
              </a:rPr>
              <a:t>20 </a:t>
            </a:r>
            <a:r>
              <a:rPr lang="zh-CN" altLang="en-US" sz="2400" b="1" dirty="0" smtClean="0">
                <a:solidFill>
                  <a:srgbClr val="000000"/>
                </a:solidFill>
                <a:latin typeface="Comic Sans MS" panose="030F0702030302020204" pitchFamily="66" charset="0"/>
              </a:rPr>
              <a:t>条</a:t>
            </a:r>
            <a:endParaRPr lang="en-US" altLang="zh-CN" sz="2400" b="1"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时钟频率</a:t>
            </a:r>
            <a:r>
              <a:rPr lang="en-US" altLang="zh-CN" sz="2400" b="1" dirty="0" smtClean="0">
                <a:solidFill>
                  <a:srgbClr val="000000"/>
                </a:solidFill>
                <a:latin typeface="Comic Sans MS" panose="030F0702030302020204" pitchFamily="66" charset="0"/>
              </a:rPr>
              <a:t>(&gt;</a:t>
            </a:r>
            <a:r>
              <a:rPr lang="en-US" altLang="zh-CN" sz="2400" b="1" dirty="0">
                <a:solidFill>
                  <a:srgbClr val="000000"/>
                </a:solidFill>
                <a:latin typeface="Comic Sans MS" panose="030F0702030302020204" pitchFamily="66" charset="0"/>
              </a:rPr>
              <a:t>1GHz)</a:t>
            </a:r>
            <a:endParaRPr lang="en-US" altLang="zh-CN" sz="2400" b="1"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高</a:t>
            </a:r>
            <a:r>
              <a:rPr lang="en-US" altLang="zh-CN" sz="2400" b="1" dirty="0" smtClean="0">
                <a:solidFill>
                  <a:srgbClr val="000000"/>
                </a:solidFill>
                <a:latin typeface="Comic Sans MS" panose="030F0702030302020204" pitchFamily="66" charset="0"/>
              </a:rPr>
              <a:t> </a:t>
            </a:r>
            <a:r>
              <a:rPr lang="en-US" altLang="zh-CN" sz="2400" b="1" dirty="0">
                <a:solidFill>
                  <a:srgbClr val="000000"/>
                </a:solidFill>
                <a:latin typeface="Comic Sans MS" panose="030F0702030302020204" pitchFamily="66" charset="0"/>
              </a:rPr>
              <a:t>IPC</a:t>
            </a:r>
            <a:endParaRPr lang="en-US" altLang="zh-CN" sz="2400" b="1" dirty="0">
              <a:solidFill>
                <a:srgbClr val="000000"/>
              </a:solidFill>
              <a:latin typeface="Comic Sans MS" panose="030F0702030302020204" pitchFamily="66" charset="0"/>
            </a:endParaRPr>
          </a:p>
          <a:p>
            <a:endParaRPr lang="en-US" altLang="zh-CN" sz="2000" b="1" dirty="0">
              <a:solidFill>
                <a:srgbClr val="000000"/>
              </a:solidFill>
              <a:latin typeface="Comic Sans MS" panose="030F0702030302020204" pitchFamily="66" charset="0"/>
            </a:endParaRPr>
          </a:p>
          <a:p>
            <a:endParaRPr lang="en-US" altLang="zh-CN" sz="2000" b="1" dirty="0">
              <a:solidFill>
                <a:srgbClr val="000000"/>
              </a:solidFill>
              <a:latin typeface="Comic Sans MS" panose="030F0702030302020204" pitchFamily="66" charset="0"/>
            </a:endParaRPr>
          </a:p>
          <a:p>
            <a:r>
              <a:rPr lang="zh-CN" altLang="en-US" sz="2800" b="1" dirty="0" smtClean="0">
                <a:solidFill>
                  <a:srgbClr val="000000"/>
                </a:solidFill>
                <a:latin typeface="Comic Sans MS" panose="030F0702030302020204" pitchFamily="66" charset="0"/>
              </a:rPr>
              <a:t>太多的段数</a:t>
            </a:r>
            <a:r>
              <a:rPr lang="en-US" altLang="zh-CN" sz="2800" b="1" dirty="0" smtClean="0">
                <a:solidFill>
                  <a:srgbClr val="000000"/>
                </a:solidFill>
                <a:latin typeface="Comic Sans MS" panose="030F0702030302020204" pitchFamily="66" charset="0"/>
              </a:rPr>
              <a:t>:</a:t>
            </a:r>
            <a:endParaRPr lang="en-US" altLang="zh-CN" sz="2800" b="1"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非常复杂</a:t>
            </a:r>
            <a:endParaRPr lang="en-US" altLang="zh-CN" sz="2400" b="1" dirty="0" smtClean="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处理正在执行指令之间</a:t>
            </a:r>
            <a:endParaRPr lang="en-US" altLang="zh-CN" sz="2400" b="1" dirty="0" smtClean="0">
              <a:solidFill>
                <a:srgbClr val="000000"/>
              </a:solidFill>
              <a:latin typeface="Comic Sans MS" panose="030F0702030302020204" pitchFamily="66" charset="0"/>
            </a:endParaRPr>
          </a:p>
          <a:p>
            <a:pPr lvl="1">
              <a:buNone/>
            </a:pPr>
            <a:r>
              <a:rPr lang="en-US" altLang="zh-CN" sz="2400" b="1" dirty="0" smtClean="0">
                <a:solidFill>
                  <a:srgbClr val="000000"/>
                </a:solidFill>
                <a:latin typeface="Comic Sans MS" panose="030F0702030302020204" pitchFamily="66" charset="0"/>
              </a:rPr>
              <a:t>   </a:t>
            </a:r>
            <a:r>
              <a:rPr lang="zh-CN" altLang="en-US" sz="2400" b="1" dirty="0" smtClean="0">
                <a:solidFill>
                  <a:srgbClr val="000000"/>
                </a:solidFill>
                <a:latin typeface="Comic Sans MS" panose="030F0702030302020204" pitchFamily="66" charset="0"/>
              </a:rPr>
              <a:t>的相关</a:t>
            </a:r>
            <a:endParaRPr lang="en-US" altLang="zh-CN" sz="2400" b="1" dirty="0">
              <a:solidFill>
                <a:srgbClr val="000000"/>
              </a:solidFill>
              <a:latin typeface="Comic Sans MS" panose="030F0702030302020204" pitchFamily="66" charset="0"/>
            </a:endParaRPr>
          </a:p>
          <a:p>
            <a:pPr lvl="1"/>
            <a:r>
              <a:rPr lang="zh-CN" altLang="en-US" sz="2400" b="1" dirty="0" smtClean="0">
                <a:solidFill>
                  <a:srgbClr val="000000"/>
                </a:solidFill>
                <a:latin typeface="Comic Sans MS" panose="030F0702030302020204" pitchFamily="66" charset="0"/>
              </a:rPr>
              <a:t>控制逻辑很大</a:t>
            </a:r>
            <a:endParaRPr lang="en-US" altLang="zh-CN" sz="2400" b="1" dirty="0">
              <a:solidFill>
                <a:srgbClr val="000000"/>
              </a:solidFill>
              <a:latin typeface="Comic Sans MS" panose="030F0702030302020204" pitchFamily="66" charset="0"/>
            </a:endParaRPr>
          </a:p>
        </p:txBody>
      </p:sp>
      <p:pic>
        <p:nvPicPr>
          <p:cNvPr id="4301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4876" y="2643182"/>
            <a:ext cx="4429124" cy="421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5ED7024-E659-4A10-AA9A-9BBF4A5D674C}" type="slidenum">
              <a:rPr lang="en-US" altLang="zh-CN"/>
            </a:fld>
            <a:endParaRPr lang="en-US" altLang="zh-CN"/>
          </a:p>
        </p:txBody>
      </p:sp>
      <p:sp>
        <p:nvSpPr>
          <p:cNvPr id="7173" name="Rectangle 5"/>
          <p:cNvSpPr>
            <a:spLocks noGrp="1" noChangeArrowheads="1"/>
          </p:cNvSpPr>
          <p:nvPr>
            <p:ph type="subTitle" idx="1"/>
          </p:nvPr>
        </p:nvSpPr>
        <p:spPr>
          <a:xfrm>
            <a:off x="457200" y="1752600"/>
            <a:ext cx="7901014" cy="4038600"/>
          </a:xfrm>
        </p:spPr>
        <p:txBody>
          <a:bodyPr>
            <a:normAutofit lnSpcReduction="10000"/>
          </a:bodyPr>
          <a:lstStyle/>
          <a:p>
            <a:pPr algn="l">
              <a:lnSpc>
                <a:spcPct val="150000"/>
              </a:lnSpc>
            </a:pPr>
            <a:r>
              <a:rPr lang="zh-CN" altLang="en-US" b="1" dirty="0" smtClean="0">
                <a:solidFill>
                  <a:srgbClr val="C00000"/>
                </a:solidFill>
                <a:latin typeface="Comic Sans MS" panose="030F0702030302020204" pitchFamily="66" charset="0"/>
              </a:rPr>
              <a:t>一、流水线</a:t>
            </a:r>
            <a:endParaRPr lang="en-US" altLang="zh-CN" b="1" dirty="0">
              <a:solidFill>
                <a:srgbClr val="C00000"/>
              </a:solidFill>
              <a:latin typeface="Comic Sans MS" panose="030F0702030302020204" pitchFamily="66" charset="0"/>
            </a:endParaRPr>
          </a:p>
          <a:p>
            <a:pPr algn="l">
              <a:lnSpc>
                <a:spcPct val="150000"/>
              </a:lnSpc>
            </a:pPr>
            <a:r>
              <a:rPr lang="zh-CN" altLang="en-US" b="1" dirty="0" smtClean="0">
                <a:solidFill>
                  <a:srgbClr val="0070C0"/>
                </a:solidFill>
                <a:latin typeface="Comic Sans MS" panose="030F0702030302020204" pitchFamily="66" charset="0"/>
              </a:rPr>
              <a:t>二、</a:t>
            </a:r>
            <a:r>
              <a:rPr lang="en-US" altLang="zh-CN" b="1" dirty="0" smtClean="0">
                <a:solidFill>
                  <a:srgbClr val="0070C0"/>
                </a:solidFill>
                <a:latin typeface="Comic Sans MS" panose="030F0702030302020204" pitchFamily="66" charset="0"/>
              </a:rPr>
              <a:t>RISC</a:t>
            </a:r>
            <a:r>
              <a:rPr lang="zh-CN" altLang="en-US" b="1" dirty="0" smtClean="0">
                <a:solidFill>
                  <a:srgbClr val="0070C0"/>
                </a:solidFill>
                <a:latin typeface="Comic Sans MS" panose="030F0702030302020204" pitchFamily="66" charset="0"/>
              </a:rPr>
              <a:t>指令系统特点</a:t>
            </a:r>
            <a:endParaRPr lang="zh-CN" altLang="en-US" b="1" dirty="0" smtClean="0">
              <a:solidFill>
                <a:srgbClr val="0070C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三、非流水线方式下</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指令系统的实现</a:t>
            </a:r>
            <a:endParaRPr lang="en-US" altLang="zh-CN" b="1" dirty="0" smtClean="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四、经典</a:t>
            </a:r>
            <a:r>
              <a:rPr lang="en-US" altLang="zh-CN" b="1" dirty="0" smtClean="0">
                <a:solidFill>
                  <a:srgbClr val="C00000"/>
                </a:solidFill>
                <a:latin typeface="Comic Sans MS" panose="030F0702030302020204" pitchFamily="66" charset="0"/>
              </a:rPr>
              <a:t>5</a:t>
            </a:r>
            <a:r>
              <a:rPr lang="zh-CN" altLang="en-US" b="1" dirty="0" smtClean="0">
                <a:solidFill>
                  <a:srgbClr val="C00000"/>
                </a:solidFill>
                <a:latin typeface="Comic Sans MS" panose="030F0702030302020204" pitchFamily="66" charset="0"/>
              </a:rPr>
              <a:t>段流水线</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处理器</a:t>
            </a:r>
            <a:endParaRPr lang="en-US" altLang="zh-CN" b="1" dirty="0" smtClean="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五、流水线的基本性能</a:t>
            </a:r>
            <a:endParaRPr lang="en-US" altLang="zh-CN" b="1" dirty="0">
              <a:solidFill>
                <a:srgbClr val="C00000"/>
              </a:solidFill>
              <a:latin typeface="Comic Sans MS" panose="030F0702030302020204" pitchFamily="66" charset="0"/>
            </a:endParaRPr>
          </a:p>
        </p:txBody>
      </p:sp>
      <p:sp>
        <p:nvSpPr>
          <p:cNvPr id="7" name="矩形 6"/>
          <p:cNvSpPr/>
          <p:nvPr/>
        </p:nvSpPr>
        <p:spPr>
          <a:xfrm>
            <a:off x="1643042" y="571480"/>
            <a:ext cx="5918608" cy="972574"/>
          </a:xfrm>
          <a:prstGeom prst="rect">
            <a:avLst/>
          </a:prstGeom>
        </p:spPr>
        <p:txBody>
          <a:bodyPr wrap="none">
            <a:spAutoFit/>
          </a:bodyPr>
          <a:lstStyle/>
          <a:p>
            <a:pPr>
              <a:lnSpc>
                <a:spcPct val="130000"/>
              </a:lnSpc>
            </a:pPr>
            <a:r>
              <a:rPr lang="en-US" altLang="zh-CN" sz="4400" b="1" dirty="0" smtClean="0">
                <a:latin typeface="黑体" panose="02010609060101010101" pitchFamily="2" charset="-122"/>
              </a:rPr>
              <a:t>A.1	 </a:t>
            </a:r>
            <a:r>
              <a:rPr lang="zh-CN" altLang="en-US" sz="4400" b="1" dirty="0" smtClean="0">
                <a:latin typeface="黑体" panose="02010609060101010101" pitchFamily="2" charset="-122"/>
              </a:rPr>
              <a:t>流水线的基本概念</a:t>
            </a:r>
            <a:endParaRPr lang="zh-CN" altLang="en-US" sz="4400" b="1" dirty="0">
              <a:latin typeface="黑体" panose="02010609060101010101" pitchFamily="2"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A24C318-8E56-4222-8D93-8231BA1FB9B3}" type="slidenum">
              <a:rPr lang="en-US" altLang="zh-CN"/>
            </a:fld>
            <a:endParaRPr lang="en-US" altLang="zh-CN"/>
          </a:p>
        </p:txBody>
      </p:sp>
      <p:sp>
        <p:nvSpPr>
          <p:cNvPr id="8194" name="Rectangle 2"/>
          <p:cNvSpPr>
            <a:spLocks noGrp="1" noChangeArrowheads="1"/>
          </p:cNvSpPr>
          <p:nvPr>
            <p:ph type="title"/>
          </p:nvPr>
        </p:nvSpPr>
        <p:spPr/>
        <p:txBody>
          <a:bodyPr>
            <a:normAutofit/>
          </a:bodyPr>
          <a:lstStyle/>
          <a:p>
            <a:pPr algn="l">
              <a:lnSpc>
                <a:spcPct val="150000"/>
              </a:lnSpc>
            </a:pPr>
            <a:r>
              <a:rPr lang="zh-CN" altLang="en-US" b="1" dirty="0" smtClean="0">
                <a:latin typeface="Comic Sans MS" panose="030F0702030302020204" pitchFamily="66" charset="0"/>
              </a:rPr>
              <a:t>二、</a:t>
            </a:r>
            <a:r>
              <a:rPr lang="en-US" altLang="zh-CN" b="1" dirty="0" smtClean="0">
                <a:latin typeface="Comic Sans MS" panose="030F0702030302020204" pitchFamily="66" charset="0"/>
              </a:rPr>
              <a:t>RISC</a:t>
            </a:r>
            <a:r>
              <a:rPr lang="zh-CN" altLang="en-US" b="1" dirty="0" smtClean="0">
                <a:latin typeface="Comic Sans MS" panose="030F0702030302020204" pitchFamily="66" charset="0"/>
              </a:rPr>
              <a:t>指令系统特点</a:t>
            </a:r>
            <a:endParaRPr lang="en-US" altLang="zh-CN" b="1" dirty="0">
              <a:latin typeface="Comic Sans MS" panose="030F0702030302020204" pitchFamily="66" charset="0"/>
            </a:endParaRPr>
          </a:p>
        </p:txBody>
      </p:sp>
      <p:sp>
        <p:nvSpPr>
          <p:cNvPr id="8195" name="Rectangle 3"/>
          <p:cNvSpPr>
            <a:spLocks noGrp="1" noChangeArrowheads="1"/>
          </p:cNvSpPr>
          <p:nvPr>
            <p:ph type="body" idx="1"/>
          </p:nvPr>
        </p:nvSpPr>
        <p:spPr/>
        <p:txBody>
          <a:bodyPr>
            <a:normAutofit/>
          </a:bodyPr>
          <a:lstStyle/>
          <a:p>
            <a:pPr lvl="1">
              <a:lnSpc>
                <a:spcPts val="3700"/>
              </a:lnSpc>
              <a:buNone/>
            </a:pPr>
            <a:r>
              <a:rPr lang="en-US" altLang="zh-CN" b="1" dirty="0" smtClean="0">
                <a:latin typeface="Arial" panose="020B0604020202020204"/>
              </a:rPr>
              <a:t>RISC</a:t>
            </a:r>
            <a:r>
              <a:rPr lang="zh-CN" altLang="en-US" b="1" dirty="0" smtClean="0">
                <a:latin typeface="Arial" panose="020B0604020202020204"/>
              </a:rPr>
              <a:t>系统结构有以下</a:t>
            </a:r>
            <a:r>
              <a:rPr lang="zh-CN" altLang="en-US" b="1" dirty="0" smtClean="0">
                <a:solidFill>
                  <a:srgbClr val="FF0000"/>
                </a:solidFill>
                <a:latin typeface="Arial" panose="020B0604020202020204"/>
              </a:rPr>
              <a:t>几个关键特点</a:t>
            </a:r>
            <a:r>
              <a:rPr lang="zh-CN" altLang="en-US" b="1" dirty="0" smtClean="0">
                <a:latin typeface="Arial" panose="020B0604020202020204"/>
              </a:rPr>
              <a:t>：</a:t>
            </a:r>
            <a:endParaRPr lang="en-US" altLang="zh-CN" b="1" dirty="0" smtClean="0">
              <a:latin typeface="宋体" panose="02010600030101010101" pitchFamily="2" charset="-122"/>
            </a:endParaRPr>
          </a:p>
          <a:p>
            <a:pPr lvl="1">
              <a:lnSpc>
                <a:spcPts val="3700"/>
              </a:lnSpc>
            </a:pPr>
            <a:r>
              <a:rPr lang="zh-CN" altLang="en-US" b="1" dirty="0" smtClean="0"/>
              <a:t>所有参加</a:t>
            </a:r>
            <a:r>
              <a:rPr lang="zh-CN" altLang="en-US" b="1" dirty="0" smtClean="0">
                <a:solidFill>
                  <a:srgbClr val="C00000"/>
                </a:solidFill>
              </a:rPr>
              <a:t>运算的数据来自寄存器，结果也写入寄存器</a:t>
            </a:r>
            <a:r>
              <a:rPr lang="zh-CN" altLang="en-US" b="1" dirty="0" smtClean="0"/>
              <a:t>。寄存器为</a:t>
            </a:r>
            <a:r>
              <a:rPr lang="en-US" altLang="zh-CN" b="1" dirty="0" smtClean="0"/>
              <a:t>32/64</a:t>
            </a:r>
            <a:r>
              <a:rPr lang="zh-CN" altLang="en-US" b="1" dirty="0" smtClean="0"/>
              <a:t>位。</a:t>
            </a:r>
            <a:endParaRPr lang="en-US" altLang="zh-CN" b="1" dirty="0" smtClean="0"/>
          </a:p>
          <a:p>
            <a:pPr lvl="1">
              <a:lnSpc>
                <a:spcPts val="3700"/>
              </a:lnSpc>
            </a:pPr>
            <a:r>
              <a:rPr lang="zh-CN" altLang="en-US" b="1" dirty="0" smtClean="0"/>
              <a:t>访存只有</a:t>
            </a:r>
            <a:r>
              <a:rPr lang="en-US" altLang="zh-CN" b="1" dirty="0" smtClean="0">
                <a:solidFill>
                  <a:srgbClr val="0070C0"/>
                </a:solidFill>
              </a:rPr>
              <a:t>load</a:t>
            </a:r>
            <a:r>
              <a:rPr lang="zh-CN" altLang="en-US" b="1" dirty="0" smtClean="0">
                <a:solidFill>
                  <a:srgbClr val="0070C0"/>
                </a:solidFill>
              </a:rPr>
              <a:t>和</a:t>
            </a:r>
            <a:r>
              <a:rPr lang="en-US" altLang="zh-CN" b="1" dirty="0" smtClean="0">
                <a:solidFill>
                  <a:srgbClr val="0070C0"/>
                </a:solidFill>
              </a:rPr>
              <a:t>store</a:t>
            </a:r>
            <a:r>
              <a:rPr lang="zh-CN" altLang="en-US" b="1" dirty="0" smtClean="0"/>
              <a:t>指令</a:t>
            </a:r>
            <a:endParaRPr lang="en-US" altLang="zh-CN" b="1" dirty="0" smtClean="0"/>
          </a:p>
          <a:p>
            <a:pPr lvl="1">
              <a:lnSpc>
                <a:spcPts val="3700"/>
              </a:lnSpc>
            </a:pPr>
            <a:r>
              <a:rPr lang="zh-CN" altLang="en-US" b="1" dirty="0" smtClean="0"/>
              <a:t>指令的</a:t>
            </a:r>
            <a:r>
              <a:rPr lang="zh-CN" altLang="en-US" b="1" dirty="0" smtClean="0">
                <a:solidFill>
                  <a:srgbClr val="00B050"/>
                </a:solidFill>
              </a:rPr>
              <a:t>数量较少</a:t>
            </a:r>
            <a:r>
              <a:rPr lang="zh-CN" altLang="en-US" b="1" dirty="0" smtClean="0"/>
              <a:t>，所有</a:t>
            </a:r>
            <a:r>
              <a:rPr lang="zh-CN" altLang="en-US" b="1" dirty="0" smtClean="0">
                <a:solidFill>
                  <a:srgbClr val="00B050"/>
                </a:solidFill>
              </a:rPr>
              <a:t>指令长度相同</a:t>
            </a:r>
            <a:r>
              <a:rPr lang="zh-CN" altLang="en-US" b="1" dirty="0" smtClean="0"/>
              <a:t>。</a:t>
            </a:r>
            <a:endParaRPr lang="en-US" altLang="zh-CN" b="1" dirty="0" smtClean="0"/>
          </a:p>
          <a:p>
            <a:pPr lvl="1">
              <a:lnSpc>
                <a:spcPts val="3700"/>
              </a:lnSpc>
              <a:buNone/>
            </a:pPr>
            <a:r>
              <a:rPr lang="zh-CN" altLang="en-US" b="1" dirty="0" smtClean="0"/>
              <a:t>这种结构可以有效地</a:t>
            </a:r>
            <a:r>
              <a:rPr lang="zh-CN" altLang="en-US" b="1" i="1" dirty="0" smtClean="0">
                <a:solidFill>
                  <a:srgbClr val="FF0000"/>
                </a:solidFill>
              </a:rPr>
              <a:t>简化流水线的实现</a:t>
            </a:r>
            <a:r>
              <a:rPr lang="zh-CN" altLang="en-US" b="1" i="1" dirty="0" smtClean="0"/>
              <a:t>。</a:t>
            </a:r>
            <a:endParaRPr lang="en-US" altLang="zh-CN" b="1" i="1" dirty="0" smtClean="0"/>
          </a:p>
          <a:p>
            <a:pPr lvl="1">
              <a:lnSpc>
                <a:spcPts val="3700"/>
              </a:lnSpc>
              <a:buNone/>
            </a:pPr>
            <a:endParaRPr lang="en-US" altLang="zh-CN" b="1" i="1" dirty="0" smtClean="0"/>
          </a:p>
          <a:p>
            <a:pPr lvl="1">
              <a:lnSpc>
                <a:spcPts val="3700"/>
              </a:lnSpc>
              <a:buNone/>
            </a:pPr>
            <a:r>
              <a:rPr lang="en-US" altLang="zh-CN" b="1" i="1" dirty="0" smtClean="0">
                <a:solidFill>
                  <a:schemeClr val="accent6">
                    <a:lumMod val="75000"/>
                  </a:schemeClr>
                </a:solidFill>
              </a:rPr>
              <a:t>MIPS</a:t>
            </a:r>
            <a:r>
              <a:rPr lang="zh-CN" altLang="en-US" b="1" i="1" dirty="0" smtClean="0">
                <a:solidFill>
                  <a:schemeClr val="accent6">
                    <a:lumMod val="75000"/>
                  </a:schemeClr>
                </a:solidFill>
              </a:rPr>
              <a:t>系统</a:t>
            </a:r>
            <a:r>
              <a:rPr lang="zh-CN" altLang="en-US" b="1" i="1" dirty="0" smtClean="0"/>
              <a:t>是</a:t>
            </a:r>
            <a:r>
              <a:rPr lang="zh-CN" altLang="en-US" b="1" i="1" dirty="0" smtClean="0">
                <a:solidFill>
                  <a:schemeClr val="accent6">
                    <a:lumMod val="75000"/>
                  </a:schemeClr>
                </a:solidFill>
              </a:rPr>
              <a:t>默认的  </a:t>
            </a:r>
            <a:r>
              <a:rPr lang="en-US" altLang="zh-CN" b="1" dirty="0" smtClean="0"/>
              <a:t>RISC</a:t>
            </a:r>
            <a:r>
              <a:rPr lang="zh-CN" altLang="en-US" b="1" dirty="0" smtClean="0"/>
              <a:t>系统结构。</a:t>
            </a:r>
            <a:endParaRPr lang="en-US" altLang="zh-CN" b="1"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5ED7024-E659-4A10-AA9A-9BBF4A5D674C}" type="slidenum">
              <a:rPr lang="en-US" altLang="zh-CN"/>
            </a:fld>
            <a:endParaRPr lang="en-US" altLang="zh-CN"/>
          </a:p>
        </p:txBody>
      </p:sp>
      <p:sp>
        <p:nvSpPr>
          <p:cNvPr id="7173" name="Rectangle 5"/>
          <p:cNvSpPr>
            <a:spLocks noGrp="1" noChangeArrowheads="1"/>
          </p:cNvSpPr>
          <p:nvPr>
            <p:ph type="subTitle" idx="1"/>
          </p:nvPr>
        </p:nvSpPr>
        <p:spPr>
          <a:xfrm>
            <a:off x="457200" y="1752600"/>
            <a:ext cx="7901014" cy="4038600"/>
          </a:xfrm>
        </p:spPr>
        <p:txBody>
          <a:bodyPr>
            <a:normAutofit lnSpcReduction="10000"/>
          </a:bodyPr>
          <a:lstStyle/>
          <a:p>
            <a:pPr algn="l">
              <a:lnSpc>
                <a:spcPct val="150000"/>
              </a:lnSpc>
            </a:pPr>
            <a:r>
              <a:rPr lang="zh-CN" altLang="en-US" b="1" dirty="0" smtClean="0">
                <a:solidFill>
                  <a:srgbClr val="C00000"/>
                </a:solidFill>
                <a:latin typeface="Comic Sans MS" panose="030F0702030302020204" pitchFamily="66" charset="0"/>
              </a:rPr>
              <a:t>一、流水线</a:t>
            </a:r>
            <a:endParaRPr lang="en-US" altLang="zh-CN" b="1" dirty="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二、</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指令系统特点</a:t>
            </a:r>
            <a:endParaRPr lang="en-US" altLang="zh-CN" b="1" dirty="0">
              <a:solidFill>
                <a:srgbClr val="C00000"/>
              </a:solidFill>
              <a:latin typeface="Comic Sans MS" panose="030F0702030302020204" pitchFamily="66" charset="0"/>
            </a:endParaRPr>
          </a:p>
          <a:p>
            <a:pPr algn="l">
              <a:lnSpc>
                <a:spcPct val="150000"/>
              </a:lnSpc>
            </a:pPr>
            <a:r>
              <a:rPr lang="zh-CN" altLang="en-US" b="1" dirty="0" smtClean="0">
                <a:solidFill>
                  <a:srgbClr val="0070C0"/>
                </a:solidFill>
                <a:latin typeface="Comic Sans MS" panose="030F0702030302020204" pitchFamily="66" charset="0"/>
              </a:rPr>
              <a:t>三、非流水线方式下</a:t>
            </a:r>
            <a:r>
              <a:rPr lang="en-US" altLang="zh-CN" b="1" dirty="0" smtClean="0">
                <a:solidFill>
                  <a:srgbClr val="0070C0"/>
                </a:solidFill>
                <a:latin typeface="Comic Sans MS" panose="030F0702030302020204" pitchFamily="66" charset="0"/>
              </a:rPr>
              <a:t>RISC</a:t>
            </a:r>
            <a:r>
              <a:rPr lang="zh-CN" altLang="en-US" b="1" dirty="0" smtClean="0">
                <a:solidFill>
                  <a:srgbClr val="0070C0"/>
                </a:solidFill>
                <a:latin typeface="Comic Sans MS" panose="030F0702030302020204" pitchFamily="66" charset="0"/>
              </a:rPr>
              <a:t>指令系统的实现</a:t>
            </a:r>
            <a:endParaRPr lang="zh-CN" altLang="en-US" b="1" dirty="0" smtClean="0">
              <a:solidFill>
                <a:srgbClr val="0070C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四、经典</a:t>
            </a:r>
            <a:r>
              <a:rPr lang="en-US" altLang="zh-CN" b="1" dirty="0" smtClean="0">
                <a:solidFill>
                  <a:srgbClr val="C00000"/>
                </a:solidFill>
                <a:latin typeface="Comic Sans MS" panose="030F0702030302020204" pitchFamily="66" charset="0"/>
              </a:rPr>
              <a:t>5</a:t>
            </a:r>
            <a:r>
              <a:rPr lang="zh-CN" altLang="en-US" b="1" dirty="0" smtClean="0">
                <a:solidFill>
                  <a:srgbClr val="C00000"/>
                </a:solidFill>
                <a:latin typeface="Comic Sans MS" panose="030F0702030302020204" pitchFamily="66" charset="0"/>
              </a:rPr>
              <a:t>段流水线</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处理器</a:t>
            </a:r>
            <a:endParaRPr lang="en-US" altLang="zh-CN" b="1" dirty="0" smtClean="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五、流水线的基本性能</a:t>
            </a:r>
            <a:endParaRPr lang="en-US" altLang="zh-CN" b="1" dirty="0">
              <a:solidFill>
                <a:srgbClr val="C00000"/>
              </a:solidFill>
              <a:latin typeface="Comic Sans MS" panose="030F0702030302020204" pitchFamily="66" charset="0"/>
            </a:endParaRPr>
          </a:p>
        </p:txBody>
      </p:sp>
      <p:sp>
        <p:nvSpPr>
          <p:cNvPr id="7" name="矩形 6"/>
          <p:cNvSpPr/>
          <p:nvPr/>
        </p:nvSpPr>
        <p:spPr>
          <a:xfrm>
            <a:off x="1643042" y="571480"/>
            <a:ext cx="5918608" cy="972574"/>
          </a:xfrm>
          <a:prstGeom prst="rect">
            <a:avLst/>
          </a:prstGeom>
        </p:spPr>
        <p:txBody>
          <a:bodyPr wrap="none">
            <a:spAutoFit/>
          </a:bodyPr>
          <a:lstStyle/>
          <a:p>
            <a:pPr>
              <a:lnSpc>
                <a:spcPct val="130000"/>
              </a:lnSpc>
            </a:pPr>
            <a:r>
              <a:rPr lang="en-US" altLang="zh-CN" sz="4400" b="1" dirty="0" smtClean="0">
                <a:latin typeface="黑体" panose="02010609060101010101" pitchFamily="2" charset="-122"/>
              </a:rPr>
              <a:t>A.1	 </a:t>
            </a:r>
            <a:r>
              <a:rPr lang="zh-CN" altLang="en-US" sz="4400" b="1" dirty="0" smtClean="0">
                <a:latin typeface="黑体" panose="02010609060101010101" pitchFamily="2" charset="-122"/>
              </a:rPr>
              <a:t>流水线的基本概念</a:t>
            </a:r>
            <a:endParaRPr lang="zh-CN" altLang="en-US" sz="4400" b="1" dirty="0">
              <a:latin typeface="黑体" panose="0201060906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2947947" y="5561022"/>
            <a:ext cx="2895600" cy="365125"/>
          </a:xfrm>
        </p:spPr>
        <p:txBody>
          <a:bodyPr/>
          <a:lstStyle/>
          <a:p>
            <a:fld id="{83673661-8A15-459F-B7C1-6766607557A7}" type="slidenum">
              <a:rPr lang="en-US" altLang="zh-CN"/>
            </a:fld>
            <a:endParaRPr lang="en-US" altLang="zh-CN"/>
          </a:p>
        </p:txBody>
      </p:sp>
      <p:sp>
        <p:nvSpPr>
          <p:cNvPr id="37890" name="Rectangle 2"/>
          <p:cNvSpPr>
            <a:spLocks noGrp="1" noChangeArrowheads="1"/>
          </p:cNvSpPr>
          <p:nvPr>
            <p:ph type="title"/>
          </p:nvPr>
        </p:nvSpPr>
        <p:spPr>
          <a:xfrm>
            <a:off x="323850" y="820420"/>
            <a:ext cx="8495665" cy="857250"/>
          </a:xfrm>
        </p:spPr>
        <p:txBody>
          <a:bodyPr/>
          <a:lstStyle/>
          <a:p>
            <a:pPr algn="l"/>
            <a:r>
              <a:rPr lang="zh-CN" altLang="en-US" sz="2800" dirty="0"/>
              <a:t>非流水线：单周期</a:t>
            </a:r>
            <a:r>
              <a:rPr lang="en-US" altLang="zh-CN" sz="2800" dirty="0"/>
              <a:t>Single-cycle </a:t>
            </a:r>
            <a:r>
              <a:rPr lang="en-US" altLang="zh-CN" sz="2800" dirty="0" smtClean="0"/>
              <a:t>implementation</a:t>
            </a:r>
            <a:r>
              <a:rPr lang="zh-CN" altLang="en-US" sz="2800" dirty="0" smtClean="0"/>
              <a:t>（参考）</a:t>
            </a:r>
            <a:endParaRPr lang="zh-CN" altLang="en-US" sz="2800" dirty="0" smtClean="0"/>
          </a:p>
        </p:txBody>
      </p:sp>
      <p:pic>
        <p:nvPicPr>
          <p:cNvPr id="37892" name="Picture 4" descr="E:\English_arch\611\chap3_1.files\aa.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37740" y="1477010"/>
            <a:ext cx="5751830" cy="2902585"/>
          </a:xfrm>
          <a:prstGeom prst="rect">
            <a:avLst/>
          </a:prstGeom>
          <a:noFill/>
          <a:extLst>
            <a:ext uri="{909E8E84-426E-40DD-AFC4-6F175D3DCCD1}">
              <a14:hiddenFill xmlns:a14="http://schemas.microsoft.com/office/drawing/2010/main">
                <a:solidFill>
                  <a:srgbClr val="FFFFFF"/>
                </a:solidFill>
              </a14:hiddenFill>
            </a:ext>
          </a:extLst>
        </p:spPr>
      </p:pic>
      <p:sp>
        <p:nvSpPr>
          <p:cNvPr id="37893" name="Text Box 5"/>
          <p:cNvSpPr txBox="1">
            <a:spLocks noChangeArrowheads="1"/>
          </p:cNvSpPr>
          <p:nvPr/>
        </p:nvSpPr>
        <p:spPr bwMode="auto">
          <a:xfrm>
            <a:off x="163195" y="3296601"/>
            <a:ext cx="2209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b="0" dirty="0">
                <a:solidFill>
                  <a:srgbClr val="FF3300"/>
                </a:solidFill>
                <a:latin typeface="Comic Sans MS" panose="030F0702030302020204" pitchFamily="66" charset="0"/>
              </a:rPr>
              <a:t>seldom used !</a:t>
            </a:r>
            <a:endParaRPr lang="en-US" altLang="zh-CN" b="0" dirty="0"/>
          </a:p>
        </p:txBody>
      </p:sp>
      <p:sp>
        <p:nvSpPr>
          <p:cNvPr id="7" name="Rectangle 150"/>
          <p:cNvSpPr>
            <a:spLocks noChangeArrowheads="1"/>
          </p:cNvSpPr>
          <p:nvPr/>
        </p:nvSpPr>
        <p:spPr bwMode="auto">
          <a:xfrm>
            <a:off x="642910" y="4786322"/>
            <a:ext cx="6705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1800" i="1" u="sng">
                <a:solidFill>
                  <a:schemeClr val="accent2"/>
                </a:solidFill>
                <a:latin typeface="Arial" panose="020B0604020202020204" pitchFamily="34" charset="0"/>
              </a:rPr>
              <a:t>Single Cycle Implementation:</a:t>
            </a:r>
            <a:r>
              <a:rPr lang="en-US" altLang="zh-CN" sz="1800" i="1">
                <a:solidFill>
                  <a:schemeClr val="accent2"/>
                </a:solidFill>
                <a:latin typeface="Arial" panose="020B0604020202020204" pitchFamily="34" charset="0"/>
              </a:rPr>
              <a:t>     </a:t>
            </a:r>
            <a:r>
              <a:rPr lang="en-US" altLang="zh-CN" sz="1800">
                <a:solidFill>
                  <a:srgbClr val="FF3300"/>
                </a:solidFill>
                <a:latin typeface="Comic Sans MS" panose="030F0702030302020204" pitchFamily="66" charset="0"/>
              </a:rPr>
              <a:t>CPI=1,   long clock cycle</a:t>
            </a:r>
            <a:r>
              <a:rPr lang="en-US" altLang="zh-CN" sz="1800" i="1" u="sng">
                <a:solidFill>
                  <a:schemeClr val="accent2"/>
                </a:solidFill>
                <a:latin typeface="Arial" panose="020B0604020202020204" pitchFamily="34" charset="0"/>
              </a:rPr>
              <a:t> </a:t>
            </a:r>
            <a:endParaRPr lang="en-US" altLang="zh-CN" sz="1800" i="1" u="sng">
              <a:solidFill>
                <a:srgbClr val="000099"/>
              </a:solidFill>
              <a:latin typeface="Arial" panose="020B0604020202020204" pitchFamily="34" charset="0"/>
            </a:endParaRPr>
          </a:p>
        </p:txBody>
      </p:sp>
      <p:sp>
        <p:nvSpPr>
          <p:cNvPr id="8" name="Line 135"/>
          <p:cNvSpPr>
            <a:spLocks noChangeShapeType="1"/>
          </p:cNvSpPr>
          <p:nvPr/>
        </p:nvSpPr>
        <p:spPr bwMode="auto">
          <a:xfrm>
            <a:off x="828648" y="5561022"/>
            <a:ext cx="355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36"/>
          <p:cNvSpPr>
            <a:spLocks noChangeShapeType="1"/>
          </p:cNvSpPr>
          <p:nvPr/>
        </p:nvSpPr>
        <p:spPr bwMode="auto">
          <a:xfrm>
            <a:off x="11969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39"/>
          <p:cNvSpPr>
            <a:spLocks noChangeShapeType="1"/>
          </p:cNvSpPr>
          <p:nvPr/>
        </p:nvSpPr>
        <p:spPr bwMode="auto">
          <a:xfrm>
            <a:off x="47783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40"/>
          <p:cNvSpPr>
            <a:spLocks noChangeShapeType="1"/>
          </p:cNvSpPr>
          <p:nvPr/>
        </p:nvSpPr>
        <p:spPr bwMode="auto">
          <a:xfrm flipV="1">
            <a:off x="8499448" y="5167322"/>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41"/>
          <p:cNvSpPr>
            <a:spLocks noChangeShapeType="1"/>
          </p:cNvSpPr>
          <p:nvPr/>
        </p:nvSpPr>
        <p:spPr bwMode="auto">
          <a:xfrm>
            <a:off x="85121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42"/>
          <p:cNvSpPr>
            <a:spLocks noChangeShapeType="1"/>
          </p:cNvSpPr>
          <p:nvPr/>
        </p:nvSpPr>
        <p:spPr bwMode="auto">
          <a:xfrm>
            <a:off x="1209648" y="5789622"/>
            <a:ext cx="1879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3"/>
          <p:cNvSpPr>
            <a:spLocks noChangeShapeType="1"/>
          </p:cNvSpPr>
          <p:nvPr/>
        </p:nvSpPr>
        <p:spPr bwMode="auto">
          <a:xfrm>
            <a:off x="3114648" y="5561022"/>
            <a:ext cx="16510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44"/>
          <p:cNvSpPr>
            <a:spLocks noChangeShapeType="1"/>
          </p:cNvSpPr>
          <p:nvPr/>
        </p:nvSpPr>
        <p:spPr bwMode="auto">
          <a:xfrm>
            <a:off x="31019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5"/>
          <p:cNvSpPr>
            <a:spLocks noChangeShapeType="1"/>
          </p:cNvSpPr>
          <p:nvPr/>
        </p:nvSpPr>
        <p:spPr bwMode="auto">
          <a:xfrm>
            <a:off x="4791048" y="5789622"/>
            <a:ext cx="1879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6"/>
          <p:cNvSpPr>
            <a:spLocks noChangeShapeType="1"/>
          </p:cNvSpPr>
          <p:nvPr/>
        </p:nvSpPr>
        <p:spPr bwMode="auto">
          <a:xfrm>
            <a:off x="6696048" y="5561022"/>
            <a:ext cx="18034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47"/>
          <p:cNvSpPr>
            <a:spLocks noChangeShapeType="1"/>
          </p:cNvSpPr>
          <p:nvPr/>
        </p:nvSpPr>
        <p:spPr bwMode="auto">
          <a:xfrm>
            <a:off x="66833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48"/>
          <p:cNvSpPr>
            <a:spLocks noChangeShapeType="1"/>
          </p:cNvSpPr>
          <p:nvPr/>
        </p:nvSpPr>
        <p:spPr bwMode="auto">
          <a:xfrm>
            <a:off x="8601048" y="5789622"/>
            <a:ext cx="355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149"/>
          <p:cNvSpPr>
            <a:spLocks noChangeArrowheads="1"/>
          </p:cNvSpPr>
          <p:nvPr/>
        </p:nvSpPr>
        <p:spPr bwMode="auto">
          <a:xfrm>
            <a:off x="719110" y="5554672"/>
            <a:ext cx="49688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endParaRPr lang="en-US" altLang="zh-CN" sz="1600"/>
          </a:p>
        </p:txBody>
      </p:sp>
      <p:sp>
        <p:nvSpPr>
          <p:cNvPr id="21" name="Rectangle 151"/>
          <p:cNvSpPr>
            <a:spLocks noChangeArrowheads="1"/>
          </p:cNvSpPr>
          <p:nvPr/>
        </p:nvSpPr>
        <p:spPr bwMode="auto">
          <a:xfrm>
            <a:off x="1176310" y="6081722"/>
            <a:ext cx="35560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Rectangle 152"/>
          <p:cNvSpPr>
            <a:spLocks noChangeArrowheads="1"/>
          </p:cNvSpPr>
          <p:nvPr/>
        </p:nvSpPr>
        <p:spPr bwMode="auto">
          <a:xfrm>
            <a:off x="4757710" y="6081722"/>
            <a:ext cx="37084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153"/>
          <p:cNvSpPr>
            <a:spLocks noChangeArrowheads="1"/>
          </p:cNvSpPr>
          <p:nvPr/>
        </p:nvSpPr>
        <p:spPr bwMode="auto">
          <a:xfrm>
            <a:off x="2514573" y="6062672"/>
            <a:ext cx="6318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endParaRPr lang="en-US" altLang="zh-CN" sz="1600"/>
          </a:p>
        </p:txBody>
      </p:sp>
      <p:sp>
        <p:nvSpPr>
          <p:cNvPr id="24" name="Rectangle 154"/>
          <p:cNvSpPr>
            <a:spLocks noChangeArrowheads="1"/>
          </p:cNvSpPr>
          <p:nvPr/>
        </p:nvSpPr>
        <p:spPr bwMode="auto">
          <a:xfrm>
            <a:off x="6324573" y="6062672"/>
            <a:ext cx="644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endParaRPr lang="en-US" altLang="zh-CN" sz="1600"/>
          </a:p>
        </p:txBody>
      </p:sp>
      <p:sp>
        <p:nvSpPr>
          <p:cNvPr id="25" name="Line 155"/>
          <p:cNvSpPr>
            <a:spLocks noChangeShapeType="1"/>
          </p:cNvSpPr>
          <p:nvPr/>
        </p:nvSpPr>
        <p:spPr bwMode="auto">
          <a:xfrm flipV="1">
            <a:off x="7793010" y="6056322"/>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156"/>
          <p:cNvSpPr>
            <a:spLocks noChangeArrowheads="1"/>
          </p:cNvSpPr>
          <p:nvPr/>
        </p:nvSpPr>
        <p:spPr bwMode="auto">
          <a:xfrm>
            <a:off x="7772373" y="6062672"/>
            <a:ext cx="7239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Waste</a:t>
            </a:r>
            <a:endParaRPr lang="en-US" altLang="zh-CN" sz="1600"/>
          </a:p>
        </p:txBody>
      </p:sp>
      <p:sp>
        <p:nvSpPr>
          <p:cNvPr id="27" name="Line 178"/>
          <p:cNvSpPr>
            <a:spLocks noChangeShapeType="1"/>
          </p:cNvSpPr>
          <p:nvPr/>
        </p:nvSpPr>
        <p:spPr bwMode="auto">
          <a:xfrm flipV="1">
            <a:off x="1196948" y="5243522"/>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179"/>
          <p:cNvSpPr>
            <a:spLocks noChangeArrowheads="1"/>
          </p:cNvSpPr>
          <p:nvPr/>
        </p:nvSpPr>
        <p:spPr bwMode="auto">
          <a:xfrm>
            <a:off x="2700310" y="5249872"/>
            <a:ext cx="8191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endParaRPr lang="en-US" altLang="zh-CN" sz="1600"/>
          </a:p>
        </p:txBody>
      </p:sp>
      <p:sp>
        <p:nvSpPr>
          <p:cNvPr id="29" name="Line 180"/>
          <p:cNvSpPr>
            <a:spLocks noChangeShapeType="1"/>
          </p:cNvSpPr>
          <p:nvPr/>
        </p:nvSpPr>
        <p:spPr bwMode="auto">
          <a:xfrm flipV="1">
            <a:off x="4778348" y="5243522"/>
            <a:ext cx="0" cy="3302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1"/>
          <p:cNvSpPr>
            <a:spLocks noChangeShapeType="1"/>
          </p:cNvSpPr>
          <p:nvPr/>
        </p:nvSpPr>
        <p:spPr bwMode="auto">
          <a:xfrm flipV="1">
            <a:off x="8512148" y="5243522"/>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Rectangle 182"/>
          <p:cNvSpPr>
            <a:spLocks noChangeArrowheads="1"/>
          </p:cNvSpPr>
          <p:nvPr/>
        </p:nvSpPr>
        <p:spPr bwMode="auto">
          <a:xfrm>
            <a:off x="6281710" y="5249872"/>
            <a:ext cx="8191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endParaRPr lang="en-US" altLang="zh-CN" sz="1600"/>
          </a:p>
        </p:txBody>
      </p:sp>
      <p:sp>
        <p:nvSpPr>
          <p:cNvPr id="32" name="Line 183"/>
          <p:cNvSpPr>
            <a:spLocks noChangeShapeType="1"/>
          </p:cNvSpPr>
          <p:nvPr/>
        </p:nvSpPr>
        <p:spPr bwMode="auto">
          <a:xfrm>
            <a:off x="1209648" y="5408622"/>
            <a:ext cx="14224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84"/>
          <p:cNvSpPr>
            <a:spLocks noChangeShapeType="1"/>
          </p:cNvSpPr>
          <p:nvPr/>
        </p:nvSpPr>
        <p:spPr bwMode="auto">
          <a:xfrm>
            <a:off x="4791048" y="5408622"/>
            <a:ext cx="14224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85"/>
          <p:cNvSpPr>
            <a:spLocks noChangeShapeType="1"/>
          </p:cNvSpPr>
          <p:nvPr/>
        </p:nvSpPr>
        <p:spPr bwMode="auto">
          <a:xfrm flipH="1">
            <a:off x="7051648" y="5408622"/>
            <a:ext cx="14732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86"/>
          <p:cNvSpPr>
            <a:spLocks noChangeShapeType="1"/>
          </p:cNvSpPr>
          <p:nvPr/>
        </p:nvSpPr>
        <p:spPr bwMode="auto">
          <a:xfrm flipH="1">
            <a:off x="3546448" y="5408622"/>
            <a:ext cx="10922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87"/>
          <p:cNvSpPr>
            <a:spLocks noChangeShapeType="1"/>
          </p:cNvSpPr>
          <p:nvPr/>
        </p:nvSpPr>
        <p:spPr bwMode="auto">
          <a:xfrm flipV="1">
            <a:off x="1214414" y="5308600"/>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87"/>
          <p:cNvSpPr>
            <a:spLocks noChangeShapeType="1"/>
          </p:cNvSpPr>
          <p:nvPr/>
        </p:nvSpPr>
        <p:spPr bwMode="auto">
          <a:xfrm flipV="1">
            <a:off x="4786314" y="5308600"/>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标题 1"/>
          <p:cNvSpPr>
            <a:spLocks noGrp="1"/>
          </p:cNvSpPr>
          <p:nvPr/>
        </p:nvSpPr>
        <p:spPr>
          <a:xfrm>
            <a:off x="32385" y="16170"/>
            <a:ext cx="8786842"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b="1" dirty="0" smtClean="0">
                <a:latin typeface="Comic Sans MS" panose="030F0702030302020204" pitchFamily="66" charset="0"/>
              </a:rPr>
              <a:t>三、</a:t>
            </a:r>
            <a:r>
              <a:rPr lang="zh-CN" altLang="en-US" sz="4000" b="1" dirty="0" smtClean="0">
                <a:solidFill>
                  <a:srgbClr val="C00000"/>
                </a:solidFill>
              </a:rPr>
              <a:t>非流水线方式下</a:t>
            </a:r>
            <a:r>
              <a:rPr lang="en-US" altLang="zh-CN" sz="4000" b="1" dirty="0" smtClean="0"/>
              <a:t>RISC</a:t>
            </a:r>
            <a:r>
              <a:rPr lang="zh-CN" altLang="en-US" sz="4000" b="1" dirty="0" smtClean="0"/>
              <a:t>指令系统的实现</a:t>
            </a:r>
            <a:endParaRPr lang="zh-CN" altLang="en-US" sz="4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5ED7024-E659-4A10-AA9A-9BBF4A5D674C}" type="slidenum">
              <a:rPr lang="en-US" altLang="zh-CN"/>
            </a:fld>
            <a:endParaRPr lang="en-US" altLang="zh-CN"/>
          </a:p>
        </p:txBody>
      </p:sp>
      <p:sp>
        <p:nvSpPr>
          <p:cNvPr id="7173" name="Rectangle 5"/>
          <p:cNvSpPr>
            <a:spLocks noGrp="1" noChangeArrowheads="1"/>
          </p:cNvSpPr>
          <p:nvPr>
            <p:ph type="subTitle" idx="1"/>
          </p:nvPr>
        </p:nvSpPr>
        <p:spPr>
          <a:xfrm>
            <a:off x="457200" y="1752600"/>
            <a:ext cx="7901014" cy="4038600"/>
          </a:xfrm>
        </p:spPr>
        <p:txBody>
          <a:bodyPr>
            <a:normAutofit lnSpcReduction="10000"/>
          </a:bodyPr>
          <a:lstStyle/>
          <a:p>
            <a:pPr algn="l">
              <a:lnSpc>
                <a:spcPct val="150000"/>
              </a:lnSpc>
            </a:pPr>
            <a:r>
              <a:rPr lang="zh-CN" altLang="en-US" b="1" dirty="0" smtClean="0">
                <a:solidFill>
                  <a:srgbClr val="C00000"/>
                </a:solidFill>
                <a:latin typeface="Comic Sans MS" panose="030F0702030302020204" pitchFamily="66" charset="0"/>
              </a:rPr>
              <a:t>一、流水线</a:t>
            </a:r>
            <a:endParaRPr lang="en-US" altLang="zh-CN" b="1" dirty="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二、</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指令系统特点</a:t>
            </a:r>
            <a:endParaRPr lang="en-US" altLang="zh-CN" b="1" dirty="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三、非流水线方式下</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指令系统的实现</a:t>
            </a:r>
            <a:endParaRPr lang="en-US" altLang="zh-CN" b="1" dirty="0" smtClean="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四、经典</a:t>
            </a:r>
            <a:r>
              <a:rPr lang="en-US" altLang="zh-CN" b="1" dirty="0" smtClean="0">
                <a:solidFill>
                  <a:srgbClr val="C00000"/>
                </a:solidFill>
                <a:latin typeface="Comic Sans MS" panose="030F0702030302020204" pitchFamily="66" charset="0"/>
              </a:rPr>
              <a:t>5</a:t>
            </a:r>
            <a:r>
              <a:rPr lang="zh-CN" altLang="en-US" b="1" dirty="0" smtClean="0">
                <a:solidFill>
                  <a:srgbClr val="C00000"/>
                </a:solidFill>
                <a:latin typeface="Comic Sans MS" panose="030F0702030302020204" pitchFamily="66" charset="0"/>
              </a:rPr>
              <a:t>段流水线</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处理器</a:t>
            </a:r>
            <a:endParaRPr lang="en-US" altLang="zh-CN" b="1" dirty="0" smtClean="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五、流水线的基本性能</a:t>
            </a:r>
            <a:endParaRPr lang="en-US" altLang="zh-CN" b="1" dirty="0">
              <a:solidFill>
                <a:srgbClr val="C00000"/>
              </a:solidFill>
              <a:latin typeface="Comic Sans MS" panose="030F0702030302020204" pitchFamily="66" charset="0"/>
            </a:endParaRPr>
          </a:p>
        </p:txBody>
      </p:sp>
      <p:sp>
        <p:nvSpPr>
          <p:cNvPr id="7" name="矩形 6"/>
          <p:cNvSpPr/>
          <p:nvPr/>
        </p:nvSpPr>
        <p:spPr>
          <a:xfrm>
            <a:off x="1643042" y="571480"/>
            <a:ext cx="5918608" cy="972574"/>
          </a:xfrm>
          <a:prstGeom prst="rect">
            <a:avLst/>
          </a:prstGeom>
        </p:spPr>
        <p:txBody>
          <a:bodyPr wrap="none">
            <a:spAutoFit/>
          </a:bodyPr>
          <a:lstStyle/>
          <a:p>
            <a:pPr>
              <a:lnSpc>
                <a:spcPct val="130000"/>
              </a:lnSpc>
            </a:pPr>
            <a:r>
              <a:rPr lang="en-US" altLang="zh-CN" sz="4400" b="1" dirty="0" smtClean="0">
                <a:latin typeface="黑体" panose="02010609060101010101" pitchFamily="2" charset="-122"/>
              </a:rPr>
              <a:t>A.1	 </a:t>
            </a:r>
            <a:r>
              <a:rPr lang="zh-CN" altLang="en-US" sz="4400" b="1" dirty="0" smtClean="0">
                <a:latin typeface="黑体" panose="02010609060101010101" pitchFamily="2" charset="-122"/>
              </a:rPr>
              <a:t>流水线的基本概念</a:t>
            </a:r>
            <a:endParaRPr lang="zh-CN" altLang="en-US" sz="4400" b="1" dirty="0">
              <a:latin typeface="黑体" panose="0201060906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14290"/>
            <a:ext cx="8786842" cy="1143000"/>
          </a:xfrm>
        </p:spPr>
        <p:txBody>
          <a:bodyPr>
            <a:normAutofit fontScale="90000"/>
          </a:bodyPr>
          <a:lstStyle/>
          <a:p>
            <a:r>
              <a:rPr lang="zh-CN" altLang="en-US" b="1" dirty="0" smtClean="0">
                <a:latin typeface="Comic Sans MS" panose="030F0702030302020204" pitchFamily="66" charset="0"/>
              </a:rPr>
              <a:t>三、</a:t>
            </a:r>
            <a:r>
              <a:rPr lang="zh-CN" altLang="en-US" sz="4000" b="1" dirty="0" smtClean="0">
                <a:solidFill>
                  <a:srgbClr val="C00000"/>
                </a:solidFill>
              </a:rPr>
              <a:t>非流水线方式下</a:t>
            </a:r>
            <a:r>
              <a:rPr lang="en-US" altLang="zh-CN" sz="4000" b="1" dirty="0" smtClean="0"/>
              <a:t>RISC</a:t>
            </a:r>
            <a:r>
              <a:rPr lang="zh-CN" altLang="en-US" sz="4000" b="1" dirty="0" smtClean="0"/>
              <a:t>指令系统的实现</a:t>
            </a:r>
            <a:endParaRPr lang="zh-CN" altLang="en-US" sz="4000" dirty="0"/>
          </a:p>
        </p:txBody>
      </p:sp>
      <p:sp>
        <p:nvSpPr>
          <p:cNvPr id="3" name="内容占位符 2"/>
          <p:cNvSpPr>
            <a:spLocks noGrp="1"/>
          </p:cNvSpPr>
          <p:nvPr>
            <p:ph idx="1"/>
          </p:nvPr>
        </p:nvSpPr>
        <p:spPr>
          <a:xfrm>
            <a:off x="428596" y="1357298"/>
            <a:ext cx="8229600" cy="4525963"/>
          </a:xfrm>
        </p:spPr>
        <p:txBody>
          <a:bodyPr/>
          <a:lstStyle/>
          <a:p>
            <a:pPr>
              <a:lnSpc>
                <a:spcPts val="3700"/>
              </a:lnSpc>
              <a:buNone/>
            </a:pPr>
            <a:r>
              <a:rPr lang="zh-CN" altLang="en-US" sz="2800" b="1" dirty="0" smtClean="0"/>
              <a:t>      假定指令系统是</a:t>
            </a:r>
            <a:r>
              <a:rPr lang="en-US" altLang="zh-CN" sz="2800" b="1" dirty="0" smtClean="0"/>
              <a:t>MIPS</a:t>
            </a:r>
            <a:r>
              <a:rPr lang="zh-CN" altLang="en-US" sz="2800" b="1" dirty="0" smtClean="0"/>
              <a:t>的一个定点子集：</a:t>
            </a:r>
            <a:r>
              <a:rPr lang="en-US" altLang="zh-CN" sz="2800" b="1" dirty="0" smtClean="0">
                <a:solidFill>
                  <a:srgbClr val="0070C0"/>
                </a:solidFill>
              </a:rPr>
              <a:t>load/store</a:t>
            </a:r>
            <a:r>
              <a:rPr lang="zh-CN" altLang="en-US" sz="2800" b="1" dirty="0" smtClean="0">
                <a:solidFill>
                  <a:srgbClr val="0070C0"/>
                </a:solidFill>
              </a:rPr>
              <a:t>指令，</a:t>
            </a:r>
            <a:r>
              <a:rPr lang="en-US" altLang="zh-CN" sz="2800" b="1" dirty="0" smtClean="0">
                <a:solidFill>
                  <a:srgbClr val="0070C0"/>
                </a:solidFill>
              </a:rPr>
              <a:t>ALU</a:t>
            </a:r>
            <a:r>
              <a:rPr lang="zh-CN" altLang="en-US" sz="2800" b="1" dirty="0" smtClean="0">
                <a:solidFill>
                  <a:srgbClr val="0070C0"/>
                </a:solidFill>
              </a:rPr>
              <a:t>指令，转移指令。</a:t>
            </a:r>
            <a:endParaRPr lang="en-US" altLang="zh-CN" sz="2800" b="1" dirty="0" smtClean="0">
              <a:solidFill>
                <a:srgbClr val="0070C0"/>
              </a:solidFill>
            </a:endParaRPr>
          </a:p>
          <a:p>
            <a:pPr>
              <a:lnSpc>
                <a:spcPts val="3700"/>
              </a:lnSpc>
              <a:buNone/>
            </a:pPr>
            <a:r>
              <a:rPr lang="zh-CN" altLang="en-US" sz="2800" b="1" dirty="0" smtClean="0"/>
              <a:t>    一条指令的执行过程最多需要</a:t>
            </a:r>
            <a:r>
              <a:rPr lang="en-US" altLang="zh-CN" sz="2800" b="1" dirty="0" smtClean="0"/>
              <a:t>5</a:t>
            </a:r>
            <a:r>
              <a:rPr lang="zh-CN" altLang="en-US" sz="2800" b="1" dirty="0" smtClean="0"/>
              <a:t>个时钟周期：</a:t>
            </a:r>
            <a:endParaRPr lang="zh-CN" altLang="en-US" sz="2800" b="1" dirty="0"/>
          </a:p>
        </p:txBody>
      </p:sp>
      <p:sp>
        <p:nvSpPr>
          <p:cNvPr id="4" name="Rectangle 112"/>
          <p:cNvSpPr>
            <a:spLocks noChangeArrowheads="1"/>
          </p:cNvSpPr>
          <p:nvPr/>
        </p:nvSpPr>
        <p:spPr bwMode="auto">
          <a:xfrm>
            <a:off x="928662" y="4714884"/>
            <a:ext cx="6318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endParaRPr lang="en-US" altLang="zh-CN" sz="1600"/>
          </a:p>
        </p:txBody>
      </p:sp>
      <p:sp>
        <p:nvSpPr>
          <p:cNvPr id="5" name="Rectangle 113"/>
          <p:cNvSpPr>
            <a:spLocks noChangeArrowheads="1"/>
          </p:cNvSpPr>
          <p:nvPr/>
        </p:nvSpPr>
        <p:spPr bwMode="auto">
          <a:xfrm>
            <a:off x="4738662" y="4714884"/>
            <a:ext cx="644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endParaRPr lang="en-US" altLang="zh-CN" sz="1600"/>
          </a:p>
        </p:txBody>
      </p:sp>
      <p:sp>
        <p:nvSpPr>
          <p:cNvPr id="6" name="Line 114"/>
          <p:cNvSpPr>
            <a:spLocks noChangeShapeType="1"/>
          </p:cNvSpPr>
          <p:nvPr/>
        </p:nvSpPr>
        <p:spPr bwMode="auto">
          <a:xfrm flipV="1">
            <a:off x="4759300" y="4111634"/>
            <a:ext cx="0" cy="9398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137"/>
          <p:cNvSpPr>
            <a:spLocks noChangeShapeType="1"/>
          </p:cNvSpPr>
          <p:nvPr/>
        </p:nvSpPr>
        <p:spPr bwMode="auto">
          <a:xfrm flipV="1">
            <a:off x="7807300" y="4098934"/>
            <a:ext cx="0" cy="9398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60"/>
          <p:cNvSpPr>
            <a:spLocks noChangeArrowheads="1"/>
          </p:cNvSpPr>
          <p:nvPr/>
        </p:nvSpPr>
        <p:spPr bwMode="auto">
          <a:xfrm>
            <a:off x="7786662" y="4714884"/>
            <a:ext cx="7683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R-type</a:t>
            </a:r>
            <a:endParaRPr lang="en-US" altLang="zh-CN" sz="1600"/>
          </a:p>
        </p:txBody>
      </p:sp>
      <p:sp>
        <p:nvSpPr>
          <p:cNvPr id="9" name="Line 188"/>
          <p:cNvSpPr>
            <a:spLocks noChangeShapeType="1"/>
          </p:cNvSpPr>
          <p:nvPr/>
        </p:nvSpPr>
        <p:spPr bwMode="auto">
          <a:xfrm flipV="1">
            <a:off x="949300" y="4645034"/>
            <a:ext cx="0" cy="3810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 name="Group 257"/>
          <p:cNvGrpSpPr/>
          <p:nvPr/>
        </p:nvGrpSpPr>
        <p:grpSpPr bwMode="auto">
          <a:xfrm>
            <a:off x="395262" y="3641734"/>
            <a:ext cx="8542338" cy="1225550"/>
            <a:chOff x="192" y="2226"/>
            <a:chExt cx="5381" cy="772"/>
          </a:xfrm>
        </p:grpSpPr>
        <p:grpSp>
          <p:nvGrpSpPr>
            <p:cNvPr id="11" name="Group 258"/>
            <p:cNvGrpSpPr/>
            <p:nvPr/>
          </p:nvGrpSpPr>
          <p:grpSpPr bwMode="auto">
            <a:xfrm>
              <a:off x="541" y="2226"/>
              <a:ext cx="2400" cy="544"/>
              <a:chOff x="541" y="2112"/>
              <a:chExt cx="2400" cy="544"/>
            </a:xfrm>
          </p:grpSpPr>
          <p:sp>
            <p:nvSpPr>
              <p:cNvPr id="75" name="Line 259"/>
              <p:cNvSpPr>
                <a:spLocks noChangeShapeType="1"/>
              </p:cNvSpPr>
              <p:nvPr/>
            </p:nvSpPr>
            <p:spPr bwMode="auto">
              <a:xfrm flipV="1">
                <a:off x="541" y="2120"/>
                <a:ext cx="0" cy="536"/>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260"/>
              <p:cNvSpPr>
                <a:spLocks noChangeShapeType="1"/>
              </p:cNvSpPr>
              <p:nvPr/>
            </p:nvSpPr>
            <p:spPr bwMode="auto">
              <a:xfrm flipV="1">
                <a:off x="2941" y="2112"/>
                <a:ext cx="0" cy="544"/>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 name="Group 261"/>
            <p:cNvGrpSpPr/>
            <p:nvPr/>
          </p:nvGrpSpPr>
          <p:grpSpPr bwMode="auto">
            <a:xfrm>
              <a:off x="192" y="2544"/>
              <a:ext cx="5381" cy="454"/>
              <a:chOff x="192" y="2444"/>
              <a:chExt cx="5381" cy="454"/>
            </a:xfrm>
          </p:grpSpPr>
          <p:sp>
            <p:nvSpPr>
              <p:cNvPr id="13" name="Rectangle 262"/>
              <p:cNvSpPr>
                <a:spLocks noChangeArrowheads="1"/>
              </p:cNvSpPr>
              <p:nvPr/>
            </p:nvSpPr>
            <p:spPr bwMode="auto">
              <a:xfrm>
                <a:off x="192" y="2688"/>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endParaRPr lang="en-US" altLang="zh-CN" sz="1600"/>
              </a:p>
            </p:txBody>
          </p:sp>
          <p:sp>
            <p:nvSpPr>
              <p:cNvPr id="14" name="Line 263"/>
              <p:cNvSpPr>
                <a:spLocks noChangeShapeType="1"/>
              </p:cNvSpPr>
              <p:nvPr/>
            </p:nvSpPr>
            <p:spPr bwMode="auto">
              <a:xfrm>
                <a:off x="5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64"/>
              <p:cNvSpPr>
                <a:spLocks noChangeShapeType="1"/>
              </p:cNvSpPr>
              <p:nvPr/>
            </p:nvSpPr>
            <p:spPr bwMode="auto">
              <a:xfrm>
                <a:off x="5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65"/>
              <p:cNvSpPr>
                <a:spLocks noChangeShapeType="1"/>
              </p:cNvSpPr>
              <p:nvPr/>
            </p:nvSpPr>
            <p:spPr bwMode="auto">
              <a:xfrm flipV="1">
                <a:off x="7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66"/>
              <p:cNvSpPr>
                <a:spLocks noChangeShapeType="1"/>
              </p:cNvSpPr>
              <p:nvPr/>
            </p:nvSpPr>
            <p:spPr bwMode="auto">
              <a:xfrm>
                <a:off x="7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267"/>
              <p:cNvSpPr>
                <a:spLocks noChangeShapeType="1"/>
              </p:cNvSpPr>
              <p:nvPr/>
            </p:nvSpPr>
            <p:spPr bwMode="auto">
              <a:xfrm>
                <a:off x="10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68"/>
              <p:cNvSpPr>
                <a:spLocks noChangeShapeType="1"/>
              </p:cNvSpPr>
              <p:nvPr/>
            </p:nvSpPr>
            <p:spPr bwMode="auto">
              <a:xfrm>
                <a:off x="3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269"/>
              <p:cNvSpPr>
                <a:spLocks noChangeArrowheads="1"/>
              </p:cNvSpPr>
              <p:nvPr/>
            </p:nvSpPr>
            <p:spPr bwMode="auto">
              <a:xfrm>
                <a:off x="52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endParaRPr lang="en-US" altLang="zh-CN" sz="1600"/>
              </a:p>
            </p:txBody>
          </p:sp>
          <p:sp>
            <p:nvSpPr>
              <p:cNvPr id="21" name="Line 270"/>
              <p:cNvSpPr>
                <a:spLocks noChangeShapeType="1"/>
              </p:cNvSpPr>
              <p:nvPr/>
            </p:nvSpPr>
            <p:spPr bwMode="auto">
              <a:xfrm>
                <a:off x="10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71"/>
              <p:cNvSpPr>
                <a:spLocks noChangeShapeType="1"/>
              </p:cNvSpPr>
              <p:nvPr/>
            </p:nvSpPr>
            <p:spPr bwMode="auto">
              <a:xfrm flipV="1">
                <a:off x="12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72"/>
              <p:cNvSpPr>
                <a:spLocks noChangeShapeType="1"/>
              </p:cNvSpPr>
              <p:nvPr/>
            </p:nvSpPr>
            <p:spPr bwMode="auto">
              <a:xfrm>
                <a:off x="12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73"/>
              <p:cNvSpPr>
                <a:spLocks noChangeShapeType="1"/>
              </p:cNvSpPr>
              <p:nvPr/>
            </p:nvSpPr>
            <p:spPr bwMode="auto">
              <a:xfrm>
                <a:off x="15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4"/>
              <p:cNvSpPr>
                <a:spLocks noChangeShapeType="1"/>
              </p:cNvSpPr>
              <p:nvPr/>
            </p:nvSpPr>
            <p:spPr bwMode="auto">
              <a:xfrm flipV="1">
                <a:off x="10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275"/>
              <p:cNvSpPr>
                <a:spLocks noChangeArrowheads="1"/>
              </p:cNvSpPr>
              <p:nvPr/>
            </p:nvSpPr>
            <p:spPr bwMode="auto">
              <a:xfrm>
                <a:off x="100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endParaRPr lang="en-US" altLang="zh-CN" sz="1600"/>
              </a:p>
            </p:txBody>
          </p:sp>
          <p:sp>
            <p:nvSpPr>
              <p:cNvPr id="27" name="Line 276"/>
              <p:cNvSpPr>
                <a:spLocks noChangeShapeType="1"/>
              </p:cNvSpPr>
              <p:nvPr/>
            </p:nvSpPr>
            <p:spPr bwMode="auto">
              <a:xfrm>
                <a:off x="15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77"/>
              <p:cNvSpPr>
                <a:spLocks noChangeShapeType="1"/>
              </p:cNvSpPr>
              <p:nvPr/>
            </p:nvSpPr>
            <p:spPr bwMode="auto">
              <a:xfrm flipV="1">
                <a:off x="17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8"/>
              <p:cNvSpPr>
                <a:spLocks noChangeShapeType="1"/>
              </p:cNvSpPr>
              <p:nvPr/>
            </p:nvSpPr>
            <p:spPr bwMode="auto">
              <a:xfrm>
                <a:off x="17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79"/>
              <p:cNvSpPr>
                <a:spLocks noChangeShapeType="1"/>
              </p:cNvSpPr>
              <p:nvPr/>
            </p:nvSpPr>
            <p:spPr bwMode="auto">
              <a:xfrm>
                <a:off x="19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80"/>
              <p:cNvSpPr>
                <a:spLocks noChangeShapeType="1"/>
              </p:cNvSpPr>
              <p:nvPr/>
            </p:nvSpPr>
            <p:spPr bwMode="auto">
              <a:xfrm flipV="1">
                <a:off x="15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281"/>
              <p:cNvSpPr>
                <a:spLocks noChangeArrowheads="1"/>
              </p:cNvSpPr>
              <p:nvPr/>
            </p:nvSpPr>
            <p:spPr bwMode="auto">
              <a:xfrm>
                <a:off x="148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3</a:t>
                </a:r>
                <a:endParaRPr lang="en-US" altLang="zh-CN" sz="1600"/>
              </a:p>
            </p:txBody>
          </p:sp>
          <p:sp>
            <p:nvSpPr>
              <p:cNvPr id="33" name="Line 282"/>
              <p:cNvSpPr>
                <a:spLocks noChangeShapeType="1"/>
              </p:cNvSpPr>
              <p:nvPr/>
            </p:nvSpPr>
            <p:spPr bwMode="auto">
              <a:xfrm>
                <a:off x="19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83"/>
              <p:cNvSpPr>
                <a:spLocks noChangeShapeType="1"/>
              </p:cNvSpPr>
              <p:nvPr/>
            </p:nvSpPr>
            <p:spPr bwMode="auto">
              <a:xfrm flipV="1">
                <a:off x="22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84"/>
              <p:cNvSpPr>
                <a:spLocks noChangeShapeType="1"/>
              </p:cNvSpPr>
              <p:nvPr/>
            </p:nvSpPr>
            <p:spPr bwMode="auto">
              <a:xfrm>
                <a:off x="22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85"/>
              <p:cNvSpPr>
                <a:spLocks noChangeShapeType="1"/>
              </p:cNvSpPr>
              <p:nvPr/>
            </p:nvSpPr>
            <p:spPr bwMode="auto">
              <a:xfrm>
                <a:off x="24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86"/>
              <p:cNvSpPr>
                <a:spLocks noChangeShapeType="1"/>
              </p:cNvSpPr>
              <p:nvPr/>
            </p:nvSpPr>
            <p:spPr bwMode="auto">
              <a:xfrm flipV="1">
                <a:off x="19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287"/>
              <p:cNvSpPr>
                <a:spLocks noChangeArrowheads="1"/>
              </p:cNvSpPr>
              <p:nvPr/>
            </p:nvSpPr>
            <p:spPr bwMode="auto">
              <a:xfrm>
                <a:off x="196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4</a:t>
                </a:r>
                <a:endParaRPr lang="en-US" altLang="zh-CN" sz="1600"/>
              </a:p>
            </p:txBody>
          </p:sp>
          <p:sp>
            <p:nvSpPr>
              <p:cNvPr id="39" name="Line 288"/>
              <p:cNvSpPr>
                <a:spLocks noChangeShapeType="1"/>
              </p:cNvSpPr>
              <p:nvPr/>
            </p:nvSpPr>
            <p:spPr bwMode="auto">
              <a:xfrm>
                <a:off x="24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9"/>
              <p:cNvSpPr>
                <a:spLocks noChangeShapeType="1"/>
              </p:cNvSpPr>
              <p:nvPr/>
            </p:nvSpPr>
            <p:spPr bwMode="auto">
              <a:xfrm flipV="1">
                <a:off x="27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0"/>
              <p:cNvSpPr>
                <a:spLocks noChangeShapeType="1"/>
              </p:cNvSpPr>
              <p:nvPr/>
            </p:nvSpPr>
            <p:spPr bwMode="auto">
              <a:xfrm>
                <a:off x="27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291"/>
              <p:cNvSpPr>
                <a:spLocks noChangeShapeType="1"/>
              </p:cNvSpPr>
              <p:nvPr/>
            </p:nvSpPr>
            <p:spPr bwMode="auto">
              <a:xfrm>
                <a:off x="29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292"/>
              <p:cNvSpPr>
                <a:spLocks noChangeShapeType="1"/>
              </p:cNvSpPr>
              <p:nvPr/>
            </p:nvSpPr>
            <p:spPr bwMode="auto">
              <a:xfrm flipV="1">
                <a:off x="24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93"/>
              <p:cNvSpPr>
                <a:spLocks noChangeArrowheads="1"/>
              </p:cNvSpPr>
              <p:nvPr/>
            </p:nvSpPr>
            <p:spPr bwMode="auto">
              <a:xfrm>
                <a:off x="244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5</a:t>
                </a:r>
                <a:endParaRPr lang="en-US" altLang="zh-CN" sz="1600"/>
              </a:p>
            </p:txBody>
          </p:sp>
          <p:sp>
            <p:nvSpPr>
              <p:cNvPr id="45" name="Line 294"/>
              <p:cNvSpPr>
                <a:spLocks noChangeShapeType="1"/>
              </p:cNvSpPr>
              <p:nvPr/>
            </p:nvSpPr>
            <p:spPr bwMode="auto">
              <a:xfrm>
                <a:off x="29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295"/>
              <p:cNvSpPr>
                <a:spLocks noChangeShapeType="1"/>
              </p:cNvSpPr>
              <p:nvPr/>
            </p:nvSpPr>
            <p:spPr bwMode="auto">
              <a:xfrm flipV="1">
                <a:off x="31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296"/>
              <p:cNvSpPr>
                <a:spLocks noChangeShapeType="1"/>
              </p:cNvSpPr>
              <p:nvPr/>
            </p:nvSpPr>
            <p:spPr bwMode="auto">
              <a:xfrm>
                <a:off x="31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97"/>
              <p:cNvSpPr>
                <a:spLocks noChangeShapeType="1"/>
              </p:cNvSpPr>
              <p:nvPr/>
            </p:nvSpPr>
            <p:spPr bwMode="auto">
              <a:xfrm>
                <a:off x="34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Rectangle 298"/>
              <p:cNvSpPr>
                <a:spLocks noChangeArrowheads="1"/>
              </p:cNvSpPr>
              <p:nvPr/>
            </p:nvSpPr>
            <p:spPr bwMode="auto">
              <a:xfrm>
                <a:off x="292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dirty="0"/>
                  <a:t>Cycle 6</a:t>
                </a:r>
                <a:endParaRPr lang="en-US" altLang="zh-CN" sz="1600" dirty="0"/>
              </a:p>
            </p:txBody>
          </p:sp>
          <p:sp>
            <p:nvSpPr>
              <p:cNvPr id="50" name="Line 299"/>
              <p:cNvSpPr>
                <a:spLocks noChangeShapeType="1"/>
              </p:cNvSpPr>
              <p:nvPr/>
            </p:nvSpPr>
            <p:spPr bwMode="auto">
              <a:xfrm>
                <a:off x="34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00"/>
              <p:cNvSpPr>
                <a:spLocks noChangeShapeType="1"/>
              </p:cNvSpPr>
              <p:nvPr/>
            </p:nvSpPr>
            <p:spPr bwMode="auto">
              <a:xfrm flipV="1">
                <a:off x="36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01"/>
              <p:cNvSpPr>
                <a:spLocks noChangeShapeType="1"/>
              </p:cNvSpPr>
              <p:nvPr/>
            </p:nvSpPr>
            <p:spPr bwMode="auto">
              <a:xfrm>
                <a:off x="36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302"/>
              <p:cNvSpPr>
                <a:spLocks noChangeShapeType="1"/>
              </p:cNvSpPr>
              <p:nvPr/>
            </p:nvSpPr>
            <p:spPr bwMode="auto">
              <a:xfrm>
                <a:off x="39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303"/>
              <p:cNvSpPr>
                <a:spLocks noChangeShapeType="1"/>
              </p:cNvSpPr>
              <p:nvPr/>
            </p:nvSpPr>
            <p:spPr bwMode="auto">
              <a:xfrm flipV="1">
                <a:off x="34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Rectangle 304"/>
              <p:cNvSpPr>
                <a:spLocks noChangeArrowheads="1"/>
              </p:cNvSpPr>
              <p:nvPr/>
            </p:nvSpPr>
            <p:spPr bwMode="auto">
              <a:xfrm>
                <a:off x="340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7</a:t>
                </a:r>
                <a:endParaRPr lang="en-US" altLang="zh-CN" sz="1600"/>
              </a:p>
            </p:txBody>
          </p:sp>
          <p:sp>
            <p:nvSpPr>
              <p:cNvPr id="56" name="Line 305"/>
              <p:cNvSpPr>
                <a:spLocks noChangeShapeType="1"/>
              </p:cNvSpPr>
              <p:nvPr/>
            </p:nvSpPr>
            <p:spPr bwMode="auto">
              <a:xfrm>
                <a:off x="39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06"/>
              <p:cNvSpPr>
                <a:spLocks noChangeShapeType="1"/>
              </p:cNvSpPr>
              <p:nvPr/>
            </p:nvSpPr>
            <p:spPr bwMode="auto">
              <a:xfrm flipV="1">
                <a:off x="41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07"/>
              <p:cNvSpPr>
                <a:spLocks noChangeShapeType="1"/>
              </p:cNvSpPr>
              <p:nvPr/>
            </p:nvSpPr>
            <p:spPr bwMode="auto">
              <a:xfrm>
                <a:off x="41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08"/>
              <p:cNvSpPr>
                <a:spLocks noChangeShapeType="1"/>
              </p:cNvSpPr>
              <p:nvPr/>
            </p:nvSpPr>
            <p:spPr bwMode="auto">
              <a:xfrm>
                <a:off x="43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09"/>
              <p:cNvSpPr>
                <a:spLocks noChangeShapeType="1"/>
              </p:cNvSpPr>
              <p:nvPr/>
            </p:nvSpPr>
            <p:spPr bwMode="auto">
              <a:xfrm flipV="1">
                <a:off x="39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Rectangle 310"/>
              <p:cNvSpPr>
                <a:spLocks noChangeArrowheads="1"/>
              </p:cNvSpPr>
              <p:nvPr/>
            </p:nvSpPr>
            <p:spPr bwMode="auto">
              <a:xfrm>
                <a:off x="388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8</a:t>
                </a:r>
                <a:endParaRPr lang="en-US" altLang="zh-CN" sz="1600"/>
              </a:p>
            </p:txBody>
          </p:sp>
          <p:sp>
            <p:nvSpPr>
              <p:cNvPr id="62" name="Line 311"/>
              <p:cNvSpPr>
                <a:spLocks noChangeShapeType="1"/>
              </p:cNvSpPr>
              <p:nvPr/>
            </p:nvSpPr>
            <p:spPr bwMode="auto">
              <a:xfrm>
                <a:off x="43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312"/>
              <p:cNvSpPr>
                <a:spLocks noChangeShapeType="1"/>
              </p:cNvSpPr>
              <p:nvPr/>
            </p:nvSpPr>
            <p:spPr bwMode="auto">
              <a:xfrm flipV="1">
                <a:off x="46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313"/>
              <p:cNvSpPr>
                <a:spLocks noChangeShapeType="1"/>
              </p:cNvSpPr>
              <p:nvPr/>
            </p:nvSpPr>
            <p:spPr bwMode="auto">
              <a:xfrm>
                <a:off x="46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314"/>
              <p:cNvSpPr>
                <a:spLocks noChangeShapeType="1"/>
              </p:cNvSpPr>
              <p:nvPr/>
            </p:nvSpPr>
            <p:spPr bwMode="auto">
              <a:xfrm>
                <a:off x="48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315"/>
              <p:cNvSpPr>
                <a:spLocks noChangeShapeType="1"/>
              </p:cNvSpPr>
              <p:nvPr/>
            </p:nvSpPr>
            <p:spPr bwMode="auto">
              <a:xfrm flipV="1">
                <a:off x="43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Rectangle 316"/>
              <p:cNvSpPr>
                <a:spLocks noChangeArrowheads="1"/>
              </p:cNvSpPr>
              <p:nvPr/>
            </p:nvSpPr>
            <p:spPr bwMode="auto">
              <a:xfrm>
                <a:off x="436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9</a:t>
                </a:r>
                <a:endParaRPr lang="en-US" altLang="zh-CN" sz="1600"/>
              </a:p>
            </p:txBody>
          </p:sp>
          <p:sp>
            <p:nvSpPr>
              <p:cNvPr id="68" name="Line 317"/>
              <p:cNvSpPr>
                <a:spLocks noChangeShapeType="1"/>
              </p:cNvSpPr>
              <p:nvPr/>
            </p:nvSpPr>
            <p:spPr bwMode="auto">
              <a:xfrm>
                <a:off x="48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318"/>
              <p:cNvSpPr>
                <a:spLocks noChangeShapeType="1"/>
              </p:cNvSpPr>
              <p:nvPr/>
            </p:nvSpPr>
            <p:spPr bwMode="auto">
              <a:xfrm flipV="1">
                <a:off x="51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319"/>
              <p:cNvSpPr>
                <a:spLocks noChangeShapeType="1"/>
              </p:cNvSpPr>
              <p:nvPr/>
            </p:nvSpPr>
            <p:spPr bwMode="auto">
              <a:xfrm>
                <a:off x="51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320"/>
              <p:cNvSpPr>
                <a:spLocks noChangeShapeType="1"/>
              </p:cNvSpPr>
              <p:nvPr/>
            </p:nvSpPr>
            <p:spPr bwMode="auto">
              <a:xfrm>
                <a:off x="53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321"/>
              <p:cNvSpPr>
                <a:spLocks noChangeShapeType="1"/>
              </p:cNvSpPr>
              <p:nvPr/>
            </p:nvSpPr>
            <p:spPr bwMode="auto">
              <a:xfrm flipV="1">
                <a:off x="48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Rectangle 322"/>
              <p:cNvSpPr>
                <a:spLocks noChangeArrowheads="1"/>
              </p:cNvSpPr>
              <p:nvPr/>
            </p:nvSpPr>
            <p:spPr bwMode="auto">
              <a:xfrm>
                <a:off x="4800" y="2448"/>
                <a:ext cx="58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10</a:t>
                </a:r>
                <a:endParaRPr lang="en-US" altLang="zh-CN" sz="1600"/>
              </a:p>
            </p:txBody>
          </p:sp>
          <p:sp>
            <p:nvSpPr>
              <p:cNvPr id="74" name="Line 323"/>
              <p:cNvSpPr>
                <a:spLocks noChangeShapeType="1"/>
              </p:cNvSpPr>
              <p:nvPr/>
            </p:nvSpPr>
            <p:spPr bwMode="auto">
              <a:xfrm>
                <a:off x="53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7" name="Rectangle 324"/>
          <p:cNvSpPr>
            <a:spLocks noChangeArrowheads="1"/>
          </p:cNvSpPr>
          <p:nvPr/>
        </p:nvSpPr>
        <p:spPr bwMode="auto">
          <a:xfrm>
            <a:off x="357158" y="3143248"/>
            <a:ext cx="5181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1800" i="1" u="sng" dirty="0" err="1">
                <a:solidFill>
                  <a:srgbClr val="FF0000"/>
                </a:solidFill>
                <a:latin typeface="Arial" panose="020B0604020202020204" pitchFamily="34" charset="0"/>
              </a:rPr>
              <a:t>Multip</a:t>
            </a:r>
            <a:r>
              <a:rPr lang="en-US" altLang="zh-CN" sz="1800" i="1" u="sng" dirty="0">
                <a:solidFill>
                  <a:srgbClr val="FF0000"/>
                </a:solidFill>
                <a:latin typeface="Arial" panose="020B0604020202020204" pitchFamily="34" charset="0"/>
              </a:rPr>
              <a:t>-Cycle Implementation:</a:t>
            </a:r>
            <a:r>
              <a:rPr lang="en-US" altLang="zh-CN" sz="1800" i="1" dirty="0">
                <a:solidFill>
                  <a:srgbClr val="FF0000"/>
                </a:solidFill>
                <a:latin typeface="Arial" panose="020B0604020202020204" pitchFamily="34" charset="0"/>
              </a:rPr>
              <a:t>     </a:t>
            </a:r>
            <a:r>
              <a:rPr lang="en-US" altLang="zh-CN" sz="1800" dirty="0">
                <a:solidFill>
                  <a:srgbClr val="FF3300"/>
                </a:solidFill>
                <a:latin typeface="Comic Sans MS" panose="030F0702030302020204" pitchFamily="66" charset="0"/>
              </a:rPr>
              <a:t>CPI=5,   </a:t>
            </a:r>
            <a:r>
              <a:rPr lang="en-US" altLang="zh-CN" sz="1800" i="1" u="sng" dirty="0">
                <a:solidFill>
                  <a:schemeClr val="accent2"/>
                </a:solidFill>
                <a:latin typeface="Arial" panose="020B0604020202020204" pitchFamily="34" charset="0"/>
              </a:rPr>
              <a:t> </a:t>
            </a:r>
            <a:endParaRPr lang="en-US" altLang="zh-CN" sz="1800" i="1" u="sng" dirty="0">
              <a:solidFill>
                <a:srgbClr val="000099"/>
              </a:solidFill>
              <a:latin typeface="Arial" panose="020B0604020202020204" pitchFamily="34" charset="0"/>
            </a:endParaRPr>
          </a:p>
        </p:txBody>
      </p:sp>
      <p:grpSp>
        <p:nvGrpSpPr>
          <p:cNvPr id="78" name="Group 411"/>
          <p:cNvGrpSpPr/>
          <p:nvPr/>
        </p:nvGrpSpPr>
        <p:grpSpPr bwMode="auto">
          <a:xfrm>
            <a:off x="960412" y="5013334"/>
            <a:ext cx="7602538" cy="333375"/>
            <a:chOff x="548" y="1824"/>
            <a:chExt cx="4789" cy="210"/>
          </a:xfrm>
        </p:grpSpPr>
        <p:grpSp>
          <p:nvGrpSpPr>
            <p:cNvPr id="79" name="Group 379"/>
            <p:cNvGrpSpPr/>
            <p:nvPr/>
          </p:nvGrpSpPr>
          <p:grpSpPr bwMode="auto">
            <a:xfrm>
              <a:off x="548" y="1824"/>
              <a:ext cx="2384" cy="210"/>
              <a:chOff x="1496" y="3836"/>
              <a:chExt cx="2384" cy="210"/>
            </a:xfrm>
          </p:grpSpPr>
          <p:grpSp>
            <p:nvGrpSpPr>
              <p:cNvPr id="96" name="Group 380"/>
              <p:cNvGrpSpPr/>
              <p:nvPr/>
            </p:nvGrpSpPr>
            <p:grpSpPr bwMode="auto">
              <a:xfrm>
                <a:off x="1496" y="3836"/>
                <a:ext cx="464" cy="210"/>
                <a:chOff x="1496" y="3836"/>
                <a:chExt cx="464" cy="210"/>
              </a:xfrm>
            </p:grpSpPr>
            <p:sp>
              <p:nvSpPr>
                <p:cNvPr id="109" name="Rectangle 381"/>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Rectangle 382"/>
                <p:cNvSpPr>
                  <a:spLocks noChangeArrowheads="1"/>
                </p:cNvSpPr>
                <p:nvPr/>
              </p:nvSpPr>
              <p:spPr bwMode="auto">
                <a:xfrm>
                  <a:off x="1523" y="3836"/>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97" name="Group 383"/>
              <p:cNvGrpSpPr/>
              <p:nvPr/>
            </p:nvGrpSpPr>
            <p:grpSpPr bwMode="auto">
              <a:xfrm>
                <a:off x="1976" y="3836"/>
                <a:ext cx="464" cy="210"/>
                <a:chOff x="1976" y="3836"/>
                <a:chExt cx="464" cy="210"/>
              </a:xfrm>
            </p:grpSpPr>
            <p:sp>
              <p:nvSpPr>
                <p:cNvPr id="107" name="Rectangle 384"/>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Rectangle 385"/>
                <p:cNvSpPr>
                  <a:spLocks noChangeArrowheads="1"/>
                </p:cNvSpPr>
                <p:nvPr/>
              </p:nvSpPr>
              <p:spPr bwMode="auto">
                <a:xfrm>
                  <a:off x="2051" y="3836"/>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98" name="Group 386"/>
              <p:cNvGrpSpPr/>
              <p:nvPr/>
            </p:nvGrpSpPr>
            <p:grpSpPr bwMode="auto">
              <a:xfrm>
                <a:off x="2456" y="3836"/>
                <a:ext cx="464" cy="210"/>
                <a:chOff x="2456" y="3836"/>
                <a:chExt cx="464" cy="210"/>
              </a:xfrm>
            </p:grpSpPr>
            <p:sp>
              <p:nvSpPr>
                <p:cNvPr id="105" name="Rectangle 387"/>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Rectangle 388"/>
                <p:cNvSpPr>
                  <a:spLocks noChangeArrowheads="1"/>
                </p:cNvSpPr>
                <p:nvPr/>
              </p:nvSpPr>
              <p:spPr bwMode="auto">
                <a:xfrm>
                  <a:off x="2483" y="3836"/>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99" name="Group 389"/>
              <p:cNvGrpSpPr/>
              <p:nvPr/>
            </p:nvGrpSpPr>
            <p:grpSpPr bwMode="auto">
              <a:xfrm>
                <a:off x="2936" y="3836"/>
                <a:ext cx="468" cy="210"/>
                <a:chOff x="2936" y="3836"/>
                <a:chExt cx="468" cy="210"/>
              </a:xfrm>
            </p:grpSpPr>
            <p:sp>
              <p:nvSpPr>
                <p:cNvPr id="103" name="Rectangle 390"/>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Rectangle 391"/>
                <p:cNvSpPr>
                  <a:spLocks noChangeArrowheads="1"/>
                </p:cNvSpPr>
                <p:nvPr/>
              </p:nvSpPr>
              <p:spPr bwMode="auto">
                <a:xfrm>
                  <a:off x="2963" y="3836"/>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100" name="Group 392"/>
              <p:cNvGrpSpPr/>
              <p:nvPr/>
            </p:nvGrpSpPr>
            <p:grpSpPr bwMode="auto">
              <a:xfrm>
                <a:off x="3416" y="3836"/>
                <a:ext cx="464" cy="210"/>
                <a:chOff x="3416" y="3836"/>
                <a:chExt cx="464" cy="210"/>
              </a:xfrm>
            </p:grpSpPr>
            <p:sp>
              <p:nvSpPr>
                <p:cNvPr id="101" name="Rectangle 393"/>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Rectangle 394"/>
                <p:cNvSpPr>
                  <a:spLocks noChangeArrowheads="1"/>
                </p:cNvSpPr>
                <p:nvPr/>
              </p:nvSpPr>
              <p:spPr bwMode="auto">
                <a:xfrm>
                  <a:off x="3491" y="3836"/>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grpSp>
          <p:nvGrpSpPr>
            <p:cNvPr id="80" name="Group 395"/>
            <p:cNvGrpSpPr/>
            <p:nvPr/>
          </p:nvGrpSpPr>
          <p:grpSpPr bwMode="auto">
            <a:xfrm>
              <a:off x="2953" y="1824"/>
              <a:ext cx="2384" cy="210"/>
              <a:chOff x="1496" y="3836"/>
              <a:chExt cx="2384" cy="210"/>
            </a:xfrm>
          </p:grpSpPr>
          <p:grpSp>
            <p:nvGrpSpPr>
              <p:cNvPr id="81" name="Group 396"/>
              <p:cNvGrpSpPr/>
              <p:nvPr/>
            </p:nvGrpSpPr>
            <p:grpSpPr bwMode="auto">
              <a:xfrm>
                <a:off x="1496" y="3836"/>
                <a:ext cx="464" cy="210"/>
                <a:chOff x="1496" y="3836"/>
                <a:chExt cx="464" cy="210"/>
              </a:xfrm>
            </p:grpSpPr>
            <p:sp>
              <p:nvSpPr>
                <p:cNvPr id="94" name="Rectangle 397"/>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Rectangle 398"/>
                <p:cNvSpPr>
                  <a:spLocks noChangeArrowheads="1"/>
                </p:cNvSpPr>
                <p:nvPr/>
              </p:nvSpPr>
              <p:spPr bwMode="auto">
                <a:xfrm>
                  <a:off x="1523" y="3836"/>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82" name="Group 399"/>
              <p:cNvGrpSpPr/>
              <p:nvPr/>
            </p:nvGrpSpPr>
            <p:grpSpPr bwMode="auto">
              <a:xfrm>
                <a:off x="1976" y="3836"/>
                <a:ext cx="464" cy="210"/>
                <a:chOff x="1976" y="3836"/>
                <a:chExt cx="464" cy="210"/>
              </a:xfrm>
            </p:grpSpPr>
            <p:sp>
              <p:nvSpPr>
                <p:cNvPr id="92" name="Rectangle 400"/>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Rectangle 401"/>
                <p:cNvSpPr>
                  <a:spLocks noChangeArrowheads="1"/>
                </p:cNvSpPr>
                <p:nvPr/>
              </p:nvSpPr>
              <p:spPr bwMode="auto">
                <a:xfrm>
                  <a:off x="2051" y="3836"/>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83" name="Group 402"/>
              <p:cNvGrpSpPr/>
              <p:nvPr/>
            </p:nvGrpSpPr>
            <p:grpSpPr bwMode="auto">
              <a:xfrm>
                <a:off x="2456" y="3836"/>
                <a:ext cx="464" cy="210"/>
                <a:chOff x="2456" y="3836"/>
                <a:chExt cx="464" cy="210"/>
              </a:xfrm>
            </p:grpSpPr>
            <p:sp>
              <p:nvSpPr>
                <p:cNvPr id="90" name="Rectangle 403"/>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Rectangle 404"/>
                <p:cNvSpPr>
                  <a:spLocks noChangeArrowheads="1"/>
                </p:cNvSpPr>
                <p:nvPr/>
              </p:nvSpPr>
              <p:spPr bwMode="auto">
                <a:xfrm>
                  <a:off x="2483" y="3836"/>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84" name="Group 405"/>
              <p:cNvGrpSpPr/>
              <p:nvPr/>
            </p:nvGrpSpPr>
            <p:grpSpPr bwMode="auto">
              <a:xfrm>
                <a:off x="2936" y="3836"/>
                <a:ext cx="468" cy="210"/>
                <a:chOff x="2936" y="3836"/>
                <a:chExt cx="468" cy="210"/>
              </a:xfrm>
            </p:grpSpPr>
            <p:sp>
              <p:nvSpPr>
                <p:cNvPr id="88" name="Rectangle 406"/>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Rectangle 407"/>
                <p:cNvSpPr>
                  <a:spLocks noChangeArrowheads="1"/>
                </p:cNvSpPr>
                <p:nvPr/>
              </p:nvSpPr>
              <p:spPr bwMode="auto">
                <a:xfrm>
                  <a:off x="2963" y="3836"/>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85" name="Group 408"/>
              <p:cNvGrpSpPr/>
              <p:nvPr/>
            </p:nvGrpSpPr>
            <p:grpSpPr bwMode="auto">
              <a:xfrm>
                <a:off x="3416" y="3836"/>
                <a:ext cx="464" cy="210"/>
                <a:chOff x="3416" y="3836"/>
                <a:chExt cx="464" cy="210"/>
              </a:xfrm>
            </p:grpSpPr>
            <p:sp>
              <p:nvSpPr>
                <p:cNvPr id="86" name="Rectangle 409"/>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410"/>
                <p:cNvSpPr>
                  <a:spLocks noChangeArrowheads="1"/>
                </p:cNvSpPr>
                <p:nvPr/>
              </p:nvSpPr>
              <p:spPr bwMode="auto">
                <a:xfrm>
                  <a:off x="3491" y="3836"/>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grpSp>
      <p:sp>
        <p:nvSpPr>
          <p:cNvPr id="111" name="TextBox 110"/>
          <p:cNvSpPr txBox="1"/>
          <p:nvPr/>
        </p:nvSpPr>
        <p:spPr>
          <a:xfrm>
            <a:off x="1571604" y="6143644"/>
            <a:ext cx="6858048" cy="523220"/>
          </a:xfrm>
          <a:prstGeom prst="rect">
            <a:avLst/>
          </a:prstGeom>
          <a:noFill/>
        </p:spPr>
        <p:txBody>
          <a:bodyPr wrap="square" rtlCol="0">
            <a:spAutoFit/>
          </a:bodyPr>
          <a:lstStyle/>
          <a:p>
            <a:r>
              <a:rPr lang="zh-CN" altLang="en-US" sz="2800" b="1" i="1" dirty="0" smtClean="0">
                <a:solidFill>
                  <a:srgbClr val="7030A0"/>
                </a:solidFill>
              </a:rPr>
              <a:t>（非流水线单周期指令系统实现不介绍）</a:t>
            </a:r>
            <a:endParaRPr lang="zh-CN" altLang="en-US" sz="2800" b="1" i="1" dirty="0">
              <a:solidFill>
                <a:srgbClr val="7030A0"/>
              </a:solidFill>
            </a:endParaRPr>
          </a:p>
        </p:txBody>
      </p:sp>
      <p:sp>
        <p:nvSpPr>
          <p:cNvPr id="112" name="灯片编号占位符 11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352C348B-F6C7-4585-885E-C30847DA5D5F}" type="slidenum">
              <a:rPr lang="en-US" altLang="zh-CN"/>
            </a:fld>
            <a:endParaRPr lang="en-US" altLang="zh-CN"/>
          </a:p>
        </p:txBody>
      </p:sp>
      <p:sp>
        <p:nvSpPr>
          <p:cNvPr id="35842" name="Rectangle 2"/>
          <p:cNvSpPr>
            <a:spLocks noGrp="1" noChangeArrowheads="1"/>
          </p:cNvSpPr>
          <p:nvPr>
            <p:ph type="title"/>
          </p:nvPr>
        </p:nvSpPr>
        <p:spPr/>
        <p:txBody>
          <a:bodyPr/>
          <a:lstStyle/>
          <a:p>
            <a:r>
              <a:rPr lang="en-US" altLang="zh-CN"/>
              <a:t>Multi-cycle implementation</a:t>
            </a:r>
            <a:endParaRPr lang="en-US" altLang="zh-CN"/>
          </a:p>
        </p:txBody>
      </p:sp>
      <p:pic>
        <p:nvPicPr>
          <p:cNvPr id="35847" name="Picture 7" descr="E:\English_arch\611\chap3_1.files\chap3_1-2new.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371600"/>
            <a:ext cx="8534400"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250815" y="62230"/>
            <a:ext cx="3867785" cy="2278380"/>
          </a:xfrm>
          <a:prstGeom prst="rect">
            <a:avLst/>
          </a:prstGeom>
        </p:spPr>
      </p:pic>
      <p:sp>
        <p:nvSpPr>
          <p:cNvPr id="5" name="灯片编号占位符 4"/>
          <p:cNvSpPr>
            <a:spLocks noGrp="1"/>
          </p:cNvSpPr>
          <p:nvPr>
            <p:ph type="sldNum" sz="quarter" idx="11"/>
          </p:nvPr>
        </p:nvSpPr>
        <p:spPr/>
        <p:txBody>
          <a:bodyPr/>
          <a:lstStyle/>
          <a:p>
            <a:fld id="{E48E9B5D-EA94-4146-9C19-5CCA116D0503}" type="slidenum">
              <a:rPr lang="en-US" altLang="zh-CN"/>
            </a:fld>
            <a:endParaRPr lang="en-US" altLang="zh-CN"/>
          </a:p>
        </p:txBody>
      </p:sp>
      <p:sp>
        <p:nvSpPr>
          <p:cNvPr id="34819" name="Rectangle 1027"/>
          <p:cNvSpPr>
            <a:spLocks noGrp="1" noChangeArrowheads="1"/>
          </p:cNvSpPr>
          <p:nvPr>
            <p:ph type="body" idx="1"/>
          </p:nvPr>
        </p:nvSpPr>
        <p:spPr>
          <a:xfrm>
            <a:off x="285720" y="714356"/>
            <a:ext cx="8534400" cy="5143536"/>
          </a:xfrm>
        </p:spPr>
        <p:txBody>
          <a:bodyPr>
            <a:normAutofit fontScale="92500"/>
          </a:bodyPr>
          <a:lstStyle/>
          <a:p>
            <a:pPr>
              <a:lnSpc>
                <a:spcPct val="160000"/>
              </a:lnSpc>
            </a:pPr>
            <a:r>
              <a:rPr lang="en-US" altLang="zh-CN" b="1" dirty="0" smtClean="0">
                <a:latin typeface="Comic Sans MS" panose="030F0702030302020204" pitchFamily="66" charset="0"/>
              </a:rPr>
              <a:t>5</a:t>
            </a:r>
            <a:r>
              <a:rPr lang="zh-CN" altLang="en-US" b="1" dirty="0" smtClean="0">
                <a:latin typeface="Comic Sans MS" panose="030F0702030302020204" pitchFamily="66" charset="0"/>
              </a:rPr>
              <a:t>个周期</a:t>
            </a:r>
            <a:endParaRPr lang="en-US" altLang="zh-CN" b="1" dirty="0">
              <a:latin typeface="Comic Sans MS" panose="030F0702030302020204" pitchFamily="66" charset="0"/>
            </a:endParaRPr>
          </a:p>
          <a:p>
            <a:pPr lvl="1">
              <a:lnSpc>
                <a:spcPct val="160000"/>
              </a:lnSpc>
            </a:pPr>
            <a:r>
              <a:rPr lang="en-US" altLang="zh-CN" b="1" dirty="0">
                <a:solidFill>
                  <a:srgbClr val="FF3300"/>
                </a:solidFill>
                <a:latin typeface="Comic Sans MS" panose="030F0702030302020204" pitchFamily="66" charset="0"/>
              </a:rPr>
              <a:t>IF</a:t>
            </a:r>
            <a:r>
              <a:rPr lang="en-US" altLang="zh-CN" b="1" dirty="0">
                <a:latin typeface="Comic Sans MS" panose="030F0702030302020204" pitchFamily="66" charset="0"/>
              </a:rPr>
              <a:t>: Instruction fetch cycle</a:t>
            </a:r>
            <a:endParaRPr lang="en-US" altLang="zh-CN" b="1" dirty="0">
              <a:latin typeface="Comic Sans MS" panose="030F0702030302020204" pitchFamily="66" charset="0"/>
            </a:endParaRPr>
          </a:p>
          <a:p>
            <a:pPr lvl="2">
              <a:lnSpc>
                <a:spcPct val="160000"/>
              </a:lnSpc>
            </a:pPr>
            <a:r>
              <a:rPr lang="zh-CN" altLang="en-US" sz="2000" b="1" dirty="0" smtClean="0">
                <a:latin typeface="Comic Sans MS" panose="030F0702030302020204" pitchFamily="66" charset="0"/>
              </a:rPr>
              <a:t>按照</a:t>
            </a:r>
            <a:r>
              <a:rPr lang="en-US" altLang="zh-CN" sz="2000" b="1" dirty="0" smtClean="0">
                <a:latin typeface="Comic Sans MS" panose="030F0702030302020204" pitchFamily="66" charset="0"/>
              </a:rPr>
              <a:t> </a:t>
            </a:r>
            <a:r>
              <a:rPr lang="en-US" altLang="zh-CN" sz="2000" b="1" dirty="0">
                <a:latin typeface="Comic Sans MS" panose="030F0702030302020204" pitchFamily="66" charset="0"/>
              </a:rPr>
              <a:t>PC </a:t>
            </a:r>
            <a:r>
              <a:rPr lang="zh-CN" altLang="en-US" sz="2000" b="1" dirty="0" smtClean="0">
                <a:latin typeface="Comic Sans MS" panose="030F0702030302020204" pitchFamily="66" charset="0"/>
              </a:rPr>
              <a:t>内容访问指令存储器，取出指令</a:t>
            </a:r>
            <a:endParaRPr lang="en-US" altLang="zh-CN" sz="2000" b="1" dirty="0">
              <a:latin typeface="Comic Sans MS" panose="030F0702030302020204" pitchFamily="66" charset="0"/>
            </a:endParaRPr>
          </a:p>
          <a:p>
            <a:pPr lvl="2">
              <a:lnSpc>
                <a:spcPct val="160000"/>
              </a:lnSpc>
            </a:pPr>
            <a:r>
              <a:rPr lang="en-US" altLang="zh-CN" sz="2000" b="1" dirty="0" smtClean="0">
                <a:latin typeface="Comic Sans MS" panose="030F0702030302020204" pitchFamily="66" charset="0"/>
              </a:rPr>
              <a:t>PC+4</a:t>
            </a:r>
            <a:r>
              <a:rPr lang="en-US" altLang="zh-CN" sz="2000" b="1" dirty="0" smtClean="0">
                <a:latin typeface="宋体" panose="02010600030101010101" pitchFamily="2" charset="-122"/>
              </a:rPr>
              <a:t>→</a:t>
            </a:r>
            <a:r>
              <a:rPr lang="en-US" altLang="zh-CN" sz="2000" b="1" dirty="0" smtClean="0">
                <a:latin typeface="Comic Sans MS" panose="030F0702030302020204" pitchFamily="66" charset="0"/>
              </a:rPr>
              <a:t>NPC</a:t>
            </a:r>
            <a:r>
              <a:rPr lang="zh-CN" altLang="en-US" sz="2000" b="1" dirty="0" smtClean="0">
                <a:latin typeface="Comic Sans MS" panose="030F0702030302020204" pitchFamily="66" charset="0"/>
              </a:rPr>
              <a:t>，以获取下一条指令地址</a:t>
            </a:r>
            <a:endParaRPr lang="en-US" altLang="zh-CN" sz="2000" b="1" dirty="0">
              <a:latin typeface="Comic Sans MS" panose="030F0702030302020204" pitchFamily="66" charset="0"/>
            </a:endParaRPr>
          </a:p>
          <a:p>
            <a:pPr lvl="1">
              <a:lnSpc>
                <a:spcPct val="160000"/>
              </a:lnSpc>
            </a:pPr>
            <a:r>
              <a:rPr lang="en-US" altLang="zh-CN" b="1" dirty="0">
                <a:solidFill>
                  <a:srgbClr val="FF3300"/>
                </a:solidFill>
                <a:latin typeface="Comic Sans MS" panose="030F0702030302020204" pitchFamily="66" charset="0"/>
              </a:rPr>
              <a:t>ID</a:t>
            </a:r>
            <a:r>
              <a:rPr lang="en-US" altLang="zh-CN" b="1" dirty="0">
                <a:latin typeface="Comic Sans MS" panose="030F0702030302020204" pitchFamily="66" charset="0"/>
              </a:rPr>
              <a:t>: Instruction decode/ register fetch cycle</a:t>
            </a:r>
            <a:endParaRPr lang="en-US" altLang="zh-CN" b="1" dirty="0">
              <a:latin typeface="Comic Sans MS" panose="030F0702030302020204" pitchFamily="66" charset="0"/>
            </a:endParaRPr>
          </a:p>
          <a:p>
            <a:pPr lvl="2">
              <a:lnSpc>
                <a:spcPct val="160000"/>
              </a:lnSpc>
            </a:pPr>
            <a:r>
              <a:rPr lang="zh-CN" altLang="en-US" sz="2000" b="1" dirty="0" smtClean="0">
                <a:latin typeface="Comic Sans MS" panose="030F0702030302020204" pitchFamily="66" charset="0"/>
              </a:rPr>
              <a:t>指令译码</a:t>
            </a:r>
            <a:endParaRPr lang="en-US" altLang="zh-CN" sz="2000" b="1" dirty="0" smtClean="0">
              <a:latin typeface="Comic Sans MS" panose="030F0702030302020204" pitchFamily="66" charset="0"/>
            </a:endParaRPr>
          </a:p>
          <a:p>
            <a:pPr lvl="2">
              <a:lnSpc>
                <a:spcPct val="160000"/>
              </a:lnSpc>
            </a:pPr>
            <a:r>
              <a:rPr lang="zh-CN" altLang="en-US" sz="2000" b="1" dirty="0" smtClean="0">
                <a:latin typeface="Comic Sans MS" panose="030F0702030302020204" pitchFamily="66" charset="0"/>
              </a:rPr>
              <a:t>读寄存器</a:t>
            </a:r>
            <a:endParaRPr lang="en-US" altLang="zh-CN" sz="2000" b="1" dirty="0" smtClean="0">
              <a:latin typeface="Comic Sans MS" panose="030F0702030302020204" pitchFamily="66" charset="0"/>
            </a:endParaRPr>
          </a:p>
          <a:p>
            <a:pPr lvl="2">
              <a:lnSpc>
                <a:spcPct val="160000"/>
              </a:lnSpc>
            </a:pPr>
            <a:r>
              <a:rPr lang="zh-CN" altLang="en-US" sz="2000" b="1" dirty="0" smtClean="0">
                <a:latin typeface="Comic Sans MS" panose="030F0702030302020204" pitchFamily="66" charset="0"/>
              </a:rPr>
              <a:t>如果需要，符号扩展指令中的位移量</a:t>
            </a:r>
            <a:endParaRPr lang="en-US" altLang="zh-CN" dirty="0">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250815" y="62230"/>
            <a:ext cx="3867785" cy="2278380"/>
          </a:xfrm>
          <a:prstGeom prst="rect">
            <a:avLst/>
          </a:prstGeom>
        </p:spPr>
      </p:pic>
      <p:sp>
        <p:nvSpPr>
          <p:cNvPr id="5" name="灯片编号占位符 4"/>
          <p:cNvSpPr>
            <a:spLocks noGrp="1"/>
          </p:cNvSpPr>
          <p:nvPr>
            <p:ph type="sldNum" sz="quarter" idx="11"/>
          </p:nvPr>
        </p:nvSpPr>
        <p:spPr/>
        <p:txBody>
          <a:bodyPr/>
          <a:lstStyle/>
          <a:p>
            <a:fld id="{A93959B9-64A6-446F-8D23-ED50764932D0}" type="slidenum">
              <a:rPr lang="en-US" altLang="zh-CN"/>
            </a:fld>
            <a:endParaRPr lang="en-US" altLang="zh-CN"/>
          </a:p>
        </p:txBody>
      </p:sp>
      <p:sp>
        <p:nvSpPr>
          <p:cNvPr id="104451" name="Rectangle 3"/>
          <p:cNvSpPr>
            <a:spLocks noGrp="1" noChangeArrowheads="1"/>
          </p:cNvSpPr>
          <p:nvPr>
            <p:ph type="body" idx="1"/>
          </p:nvPr>
        </p:nvSpPr>
        <p:spPr>
          <a:xfrm>
            <a:off x="-1905" y="2165350"/>
            <a:ext cx="8229600" cy="5913120"/>
          </a:xfrm>
        </p:spPr>
        <p:txBody>
          <a:bodyPr>
            <a:normAutofit/>
          </a:bodyPr>
          <a:lstStyle/>
          <a:p>
            <a:pPr lvl="1">
              <a:lnSpc>
                <a:spcPts val="3500"/>
              </a:lnSpc>
            </a:pPr>
            <a:r>
              <a:rPr lang="en-US" altLang="zh-CN" dirty="0">
                <a:solidFill>
                  <a:srgbClr val="FF3300"/>
                </a:solidFill>
                <a:latin typeface="Comic Sans MS" panose="030F0702030302020204" pitchFamily="66" charset="0"/>
              </a:rPr>
              <a:t>EX</a:t>
            </a:r>
            <a:r>
              <a:rPr lang="en-US" altLang="zh-CN" dirty="0">
                <a:latin typeface="Comic Sans MS" panose="030F0702030302020204" pitchFamily="66" charset="0"/>
              </a:rPr>
              <a:t>: Execution/ effective address cycle </a:t>
            </a:r>
            <a:endParaRPr lang="en-US" altLang="zh-CN" dirty="0">
              <a:latin typeface="Comic Sans MS" panose="030F0702030302020204" pitchFamily="66" charset="0"/>
            </a:endParaRPr>
          </a:p>
          <a:p>
            <a:pPr lvl="2">
              <a:lnSpc>
                <a:spcPts val="3500"/>
              </a:lnSpc>
            </a:pPr>
            <a:r>
              <a:rPr lang="en-US" altLang="zh-CN" sz="2000" b="1" dirty="0" smtClean="0">
                <a:latin typeface="Comic Sans MS" panose="030F0702030302020204" pitchFamily="66" charset="0"/>
              </a:rPr>
              <a:t>Load/Store:</a:t>
            </a:r>
            <a:r>
              <a:rPr lang="en-US" altLang="zh-CN" sz="2000" dirty="0" smtClean="0">
                <a:latin typeface="Comic Sans MS" panose="030F0702030302020204" pitchFamily="66" charset="0"/>
              </a:rPr>
              <a:t> </a:t>
            </a:r>
            <a:r>
              <a:rPr lang="zh-CN" altLang="en-US" sz="2000" b="1" dirty="0" smtClean="0">
                <a:latin typeface="Comic Sans MS" panose="030F0702030302020204" pitchFamily="66" charset="0"/>
              </a:rPr>
              <a:t>计算数据存储器有效地址</a:t>
            </a:r>
            <a:endParaRPr lang="en-US" altLang="zh-CN" sz="2000" b="1" dirty="0">
              <a:latin typeface="Comic Sans MS" panose="030F0702030302020204" pitchFamily="66" charset="0"/>
            </a:endParaRPr>
          </a:p>
          <a:p>
            <a:pPr lvl="2">
              <a:lnSpc>
                <a:spcPts val="3500"/>
              </a:lnSpc>
            </a:pPr>
            <a:r>
              <a:rPr lang="en-US" altLang="zh-CN" sz="2000" b="1" dirty="0">
                <a:latin typeface="Comic Sans MS" panose="030F0702030302020204" pitchFamily="66" charset="0"/>
              </a:rPr>
              <a:t>R-R/ R-I  ALU:</a:t>
            </a:r>
            <a:r>
              <a:rPr lang="en-US" altLang="zh-CN" sz="2000" dirty="0">
                <a:latin typeface="Comic Sans MS" panose="030F0702030302020204" pitchFamily="66" charset="0"/>
              </a:rPr>
              <a:t> </a:t>
            </a:r>
            <a:r>
              <a:rPr lang="zh-CN" altLang="en-US" sz="2000" b="1" dirty="0" smtClean="0">
                <a:latin typeface="Comic Sans MS" panose="030F0702030302020204" pitchFamily="66" charset="0"/>
              </a:rPr>
              <a:t>执行运算操作</a:t>
            </a:r>
            <a:endParaRPr lang="en-US" altLang="zh-CN" sz="2000" b="1" dirty="0">
              <a:latin typeface="Comic Sans MS" panose="030F0702030302020204" pitchFamily="66" charset="0"/>
            </a:endParaRPr>
          </a:p>
          <a:p>
            <a:pPr lvl="2">
              <a:lnSpc>
                <a:spcPts val="3500"/>
              </a:lnSpc>
            </a:pPr>
            <a:r>
              <a:rPr lang="en-US" altLang="zh-CN" sz="2000" b="1" dirty="0">
                <a:latin typeface="Comic Sans MS" panose="030F0702030302020204" pitchFamily="66" charset="0"/>
              </a:rPr>
              <a:t>Branch:</a:t>
            </a:r>
            <a:r>
              <a:rPr lang="en-US" altLang="zh-CN" sz="2000" dirty="0">
                <a:latin typeface="Comic Sans MS" panose="030F0702030302020204" pitchFamily="66" charset="0"/>
              </a:rPr>
              <a:t> </a:t>
            </a:r>
            <a:r>
              <a:rPr lang="zh-CN" altLang="en-US" sz="2000" b="1" dirty="0" smtClean="0">
                <a:latin typeface="Comic Sans MS" panose="030F0702030302020204" pitchFamily="66" charset="0"/>
              </a:rPr>
              <a:t>做相等测试，如果相等计算目标地址送</a:t>
            </a:r>
            <a:r>
              <a:rPr lang="en-US" altLang="zh-CN" sz="2000" b="1" dirty="0" smtClean="0">
                <a:latin typeface="Comic Sans MS" panose="030F0702030302020204" pitchFamily="66" charset="0"/>
              </a:rPr>
              <a:t>PC</a:t>
            </a:r>
            <a:endParaRPr lang="en-US" altLang="zh-CN" sz="2000" b="1" dirty="0">
              <a:latin typeface="Comic Sans MS" panose="030F0702030302020204" pitchFamily="66" charset="0"/>
            </a:endParaRPr>
          </a:p>
          <a:p>
            <a:pPr lvl="1">
              <a:lnSpc>
                <a:spcPts val="3500"/>
              </a:lnSpc>
            </a:pPr>
            <a:r>
              <a:rPr lang="en-US" altLang="zh-CN" dirty="0">
                <a:solidFill>
                  <a:srgbClr val="FF3300"/>
                </a:solidFill>
                <a:latin typeface="Comic Sans MS" panose="030F0702030302020204" pitchFamily="66" charset="0"/>
              </a:rPr>
              <a:t>MEM</a:t>
            </a:r>
            <a:r>
              <a:rPr lang="en-US" altLang="zh-CN" dirty="0">
                <a:latin typeface="Comic Sans MS" panose="030F0702030302020204" pitchFamily="66" charset="0"/>
              </a:rPr>
              <a:t>: Memory access</a:t>
            </a:r>
            <a:endParaRPr lang="en-US" altLang="zh-CN" dirty="0">
              <a:latin typeface="Comic Sans MS" panose="030F0702030302020204" pitchFamily="66" charset="0"/>
            </a:endParaRPr>
          </a:p>
          <a:p>
            <a:pPr lvl="2">
              <a:lnSpc>
                <a:spcPts val="3500"/>
              </a:lnSpc>
            </a:pPr>
            <a:r>
              <a:rPr lang="en-US" altLang="zh-CN" sz="2000" b="1" dirty="0">
                <a:latin typeface="Comic Sans MS" panose="030F0702030302020204" pitchFamily="66" charset="0"/>
              </a:rPr>
              <a:t>Load:</a:t>
            </a:r>
            <a:r>
              <a:rPr lang="en-US" altLang="zh-CN" dirty="0">
                <a:latin typeface="Comic Sans MS" panose="030F0702030302020204" pitchFamily="66" charset="0"/>
              </a:rPr>
              <a:t> </a:t>
            </a:r>
            <a:r>
              <a:rPr lang="zh-CN" altLang="en-US" sz="2000" b="1" dirty="0" smtClean="0">
                <a:latin typeface="Comic Sans MS" panose="030F0702030302020204" pitchFamily="66" charset="0"/>
              </a:rPr>
              <a:t>送有效地址到数据存储器，取数据</a:t>
            </a:r>
            <a:endParaRPr lang="en-US" altLang="zh-CN" sz="2000" b="1" dirty="0">
              <a:latin typeface="Comic Sans MS" panose="030F0702030302020204" pitchFamily="66" charset="0"/>
            </a:endParaRPr>
          </a:p>
          <a:p>
            <a:pPr lvl="2">
              <a:lnSpc>
                <a:spcPts val="3500"/>
              </a:lnSpc>
            </a:pPr>
            <a:r>
              <a:rPr lang="en-US" altLang="zh-CN" sz="2000" b="1" dirty="0">
                <a:latin typeface="Comic Sans MS" panose="030F0702030302020204" pitchFamily="66" charset="0"/>
              </a:rPr>
              <a:t>Store:</a:t>
            </a:r>
            <a:r>
              <a:rPr lang="en-US" altLang="zh-CN" dirty="0">
                <a:latin typeface="Comic Sans MS" panose="030F0702030302020204" pitchFamily="66" charset="0"/>
              </a:rPr>
              <a:t> </a:t>
            </a:r>
            <a:r>
              <a:rPr lang="zh-CN" altLang="en-US" sz="2000" b="1" dirty="0" smtClean="0">
                <a:latin typeface="Comic Sans MS" panose="030F0702030302020204" pitchFamily="66" charset="0"/>
              </a:rPr>
              <a:t>写</a:t>
            </a:r>
            <a:r>
              <a:rPr lang="en-US" altLang="zh-CN" sz="2000" b="1" dirty="0" smtClean="0">
                <a:latin typeface="Comic Sans MS" panose="030F0702030302020204" pitchFamily="66" charset="0"/>
              </a:rPr>
              <a:t>ID</a:t>
            </a:r>
            <a:r>
              <a:rPr lang="zh-CN" altLang="en-US" sz="2000" b="1" dirty="0" smtClean="0">
                <a:latin typeface="Comic Sans MS" panose="030F0702030302020204" pitchFamily="66" charset="0"/>
              </a:rPr>
              <a:t>读出数据到有效地址单元中</a:t>
            </a:r>
            <a:r>
              <a:rPr lang="en-US" altLang="zh-CN" sz="2000" b="1" dirty="0" smtClean="0">
                <a:latin typeface="Comic Sans MS" panose="030F0702030302020204" pitchFamily="66" charset="0"/>
              </a:rPr>
              <a:t>   </a:t>
            </a:r>
            <a:endParaRPr lang="en-US" altLang="zh-CN" sz="2000" b="1" dirty="0">
              <a:latin typeface="Comic Sans MS" panose="030F0702030302020204" pitchFamily="66" charset="0"/>
            </a:endParaRPr>
          </a:p>
          <a:p>
            <a:pPr lvl="1">
              <a:lnSpc>
                <a:spcPts val="3500"/>
              </a:lnSpc>
            </a:pPr>
            <a:r>
              <a:rPr lang="en-US" altLang="zh-CN" dirty="0">
                <a:solidFill>
                  <a:srgbClr val="FF3300"/>
                </a:solidFill>
                <a:latin typeface="Comic Sans MS" panose="030F0702030302020204" pitchFamily="66" charset="0"/>
              </a:rPr>
              <a:t>WB</a:t>
            </a:r>
            <a:r>
              <a:rPr lang="en-US" altLang="zh-CN" dirty="0">
                <a:latin typeface="Comic Sans MS" panose="030F0702030302020204" pitchFamily="66" charset="0"/>
              </a:rPr>
              <a:t>: Write-back cycle</a:t>
            </a:r>
            <a:endParaRPr lang="en-US" altLang="zh-CN" dirty="0">
              <a:latin typeface="Comic Sans MS" panose="030F0702030302020204" pitchFamily="66" charset="0"/>
            </a:endParaRPr>
          </a:p>
          <a:p>
            <a:pPr lvl="2">
              <a:lnSpc>
                <a:spcPts val="3500"/>
              </a:lnSpc>
            </a:pPr>
            <a:r>
              <a:rPr lang="en-US" altLang="zh-CN" sz="2000" b="1" dirty="0">
                <a:latin typeface="Comic Sans MS" panose="030F0702030302020204" pitchFamily="66" charset="0"/>
              </a:rPr>
              <a:t>Load or ALU: </a:t>
            </a:r>
            <a:r>
              <a:rPr lang="zh-CN" altLang="en-US" sz="2000" b="1" dirty="0" smtClean="0">
                <a:latin typeface="Comic Sans MS" panose="030F0702030302020204" pitchFamily="66" charset="0"/>
              </a:rPr>
              <a:t>写结果到寄存器堆</a:t>
            </a:r>
            <a:r>
              <a:rPr lang="en-US" altLang="zh-CN" dirty="0" smtClean="0">
                <a:latin typeface="Comic Sans MS" panose="030F0702030302020204" pitchFamily="66" charset="0"/>
              </a:rPr>
              <a:t> </a:t>
            </a:r>
            <a:endParaRPr lang="en-US" altLang="zh-CN" dirty="0">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4B8CD1A-B0DB-45D1-B3CB-956FFC10B530}" type="slidenum">
              <a:rPr lang="en-US" altLang="zh-CN"/>
            </a:fld>
            <a:endParaRPr lang="en-US" altLang="zh-CN"/>
          </a:p>
        </p:txBody>
      </p:sp>
      <p:sp>
        <p:nvSpPr>
          <p:cNvPr id="36866" name="Rectangle 2"/>
          <p:cNvSpPr>
            <a:spLocks noGrp="1" noChangeArrowheads="1"/>
          </p:cNvSpPr>
          <p:nvPr>
            <p:ph type="title"/>
          </p:nvPr>
        </p:nvSpPr>
        <p:spPr>
          <a:xfrm>
            <a:off x="1219200" y="228600"/>
            <a:ext cx="7696200" cy="990600"/>
          </a:xfrm>
        </p:spPr>
        <p:txBody>
          <a:bodyPr>
            <a:normAutofit fontScale="90000"/>
          </a:bodyPr>
          <a:lstStyle/>
          <a:p>
            <a:pPr algn="l"/>
            <a:r>
              <a:rPr lang="en-US" altLang="zh-CN" dirty="0"/>
              <a:t>About Multi-cycle implementation</a:t>
            </a:r>
            <a:endParaRPr lang="en-US" altLang="zh-CN" dirty="0"/>
          </a:p>
        </p:txBody>
      </p:sp>
      <p:sp>
        <p:nvSpPr>
          <p:cNvPr id="36867" name="Rectangle 3"/>
          <p:cNvSpPr>
            <a:spLocks noGrp="1" noChangeArrowheads="1"/>
          </p:cNvSpPr>
          <p:nvPr>
            <p:ph type="body" idx="1"/>
          </p:nvPr>
        </p:nvSpPr>
        <p:spPr>
          <a:xfrm>
            <a:off x="304800" y="1447800"/>
            <a:ext cx="8534400" cy="4953000"/>
          </a:xfrm>
        </p:spPr>
        <p:txBody>
          <a:bodyPr/>
          <a:lstStyle/>
          <a:p>
            <a:r>
              <a:rPr lang="zh-CN" altLang="en-US" b="1" dirty="0" smtClean="0">
                <a:latin typeface="Comic Sans MS" panose="030F0702030302020204" pitchFamily="66" charset="0"/>
              </a:rPr>
              <a:t>数据路径中的</a:t>
            </a:r>
            <a:r>
              <a:rPr lang="zh-CN" altLang="en-US" b="1" dirty="0" smtClean="0">
                <a:solidFill>
                  <a:srgbClr val="FF3300"/>
                </a:solidFill>
                <a:latin typeface="Comic Sans MS" panose="030F0702030302020204" pitchFamily="66" charset="0"/>
              </a:rPr>
              <a:t>暂存器</a:t>
            </a:r>
            <a:r>
              <a:rPr lang="zh-CN" altLang="en-US" b="1" dirty="0" smtClean="0">
                <a:latin typeface="Comic Sans MS" panose="030F0702030302020204" pitchFamily="66" charset="0"/>
              </a:rPr>
              <a:t>易于实现流水线</a:t>
            </a:r>
            <a:endParaRPr lang="en-US" altLang="zh-CN" b="1" dirty="0">
              <a:latin typeface="Comic Sans MS" panose="030F0702030302020204" pitchFamily="66" charset="0"/>
            </a:endParaRPr>
          </a:p>
          <a:p>
            <a:r>
              <a:rPr lang="zh-CN" altLang="en-US" b="1" dirty="0" smtClean="0">
                <a:latin typeface="Comic Sans MS" panose="030F0702030302020204" pitchFamily="66" charset="0"/>
              </a:rPr>
              <a:t>注意：</a:t>
            </a:r>
            <a:r>
              <a:rPr lang="en-US" altLang="zh-CN" b="1" dirty="0" smtClean="0">
                <a:latin typeface="Comic Sans MS" panose="030F0702030302020204" pitchFamily="66" charset="0"/>
              </a:rPr>
              <a:t>branch</a:t>
            </a:r>
            <a:r>
              <a:rPr lang="zh-CN" altLang="en-US" b="1" dirty="0" smtClean="0">
                <a:latin typeface="Comic Sans MS" panose="030F0702030302020204" pitchFamily="66" charset="0"/>
              </a:rPr>
              <a:t>和</a:t>
            </a:r>
            <a:r>
              <a:rPr lang="en-US" altLang="zh-CN" b="1" dirty="0" smtClean="0">
                <a:latin typeface="Comic Sans MS" panose="030F0702030302020204" pitchFamily="66" charset="0"/>
              </a:rPr>
              <a:t>Store</a:t>
            </a:r>
            <a:r>
              <a:rPr lang="zh-CN" altLang="en-US" b="1" dirty="0" smtClean="0">
                <a:latin typeface="Comic Sans MS" panose="030F0702030302020204" pitchFamily="66" charset="0"/>
              </a:rPr>
              <a:t>指令花费</a:t>
            </a:r>
            <a:r>
              <a:rPr lang="en-US" altLang="zh-CN" b="1" dirty="0" smtClean="0">
                <a:latin typeface="Comic Sans MS" panose="030F0702030302020204" pitchFamily="66" charset="0"/>
              </a:rPr>
              <a:t> </a:t>
            </a:r>
            <a:r>
              <a:rPr lang="en-US" altLang="zh-CN" b="1" dirty="0">
                <a:solidFill>
                  <a:srgbClr val="FF3300"/>
                </a:solidFill>
                <a:latin typeface="Comic Sans MS" panose="030F0702030302020204" pitchFamily="66" charset="0"/>
              </a:rPr>
              <a:t>4</a:t>
            </a:r>
            <a:r>
              <a:rPr lang="en-US" altLang="zh-CN" b="1" dirty="0">
                <a:latin typeface="Comic Sans MS" panose="030F0702030302020204" pitchFamily="66" charset="0"/>
              </a:rPr>
              <a:t> clock cycles. </a:t>
            </a:r>
            <a:endParaRPr lang="en-US" altLang="zh-CN" b="1" dirty="0">
              <a:latin typeface="Comic Sans MS" panose="030F0702030302020204" pitchFamily="66" charset="0"/>
            </a:endParaRPr>
          </a:p>
          <a:p>
            <a:pPr lvl="1"/>
            <a:r>
              <a:rPr lang="zh-CN" altLang="en-US" sz="2400" b="1" dirty="0" smtClean="0">
                <a:latin typeface="Comic Sans MS" panose="030F0702030302020204" pitchFamily="66" charset="0"/>
              </a:rPr>
              <a:t>假定</a:t>
            </a:r>
            <a:r>
              <a:rPr lang="en-US" altLang="zh-CN" sz="2400" b="1" dirty="0" smtClean="0">
                <a:latin typeface="Comic Sans MS" panose="030F0702030302020204" pitchFamily="66" charset="0"/>
              </a:rPr>
              <a:t> branch</a:t>
            </a:r>
            <a:r>
              <a:rPr lang="zh-CN" altLang="en-US" sz="2400" b="1" dirty="0" smtClean="0">
                <a:latin typeface="Comic Sans MS" panose="030F0702030302020204" pitchFamily="66" charset="0"/>
              </a:rPr>
              <a:t>执行频率</a:t>
            </a:r>
            <a:r>
              <a:rPr lang="en-US" altLang="zh-CN" sz="2400" b="1" dirty="0" smtClean="0">
                <a:latin typeface="Comic Sans MS" panose="030F0702030302020204" pitchFamily="66" charset="0"/>
              </a:rPr>
              <a:t> 12%</a:t>
            </a:r>
            <a:r>
              <a:rPr lang="zh-CN" altLang="en-US" sz="2400" b="1" dirty="0" smtClean="0">
                <a:latin typeface="Comic Sans MS" panose="030F0702030302020204" pitchFamily="66" charset="0"/>
              </a:rPr>
              <a:t>，</a:t>
            </a:r>
            <a:r>
              <a:rPr lang="en-US" altLang="zh-CN" sz="2400" b="1" dirty="0" smtClean="0">
                <a:latin typeface="Comic Sans MS" panose="030F0702030302020204" pitchFamily="66" charset="0"/>
              </a:rPr>
              <a:t> store </a:t>
            </a:r>
            <a:r>
              <a:rPr lang="zh-CN" altLang="en-US" sz="2400" b="1" dirty="0" smtClean="0">
                <a:latin typeface="Comic Sans MS" panose="030F0702030302020204" pitchFamily="66" charset="0"/>
              </a:rPr>
              <a:t>执行频率</a:t>
            </a:r>
            <a:r>
              <a:rPr lang="en-US" altLang="zh-CN" sz="2400" b="1" dirty="0" smtClean="0">
                <a:latin typeface="Comic Sans MS" panose="030F0702030302020204" pitchFamily="66" charset="0"/>
              </a:rPr>
              <a:t>10</a:t>
            </a:r>
            <a:r>
              <a:rPr lang="en-US" altLang="zh-CN" sz="2400" b="1" dirty="0">
                <a:latin typeface="Comic Sans MS" panose="030F0702030302020204" pitchFamily="66" charset="0"/>
              </a:rPr>
              <a:t>%, CPI </a:t>
            </a:r>
            <a:r>
              <a:rPr lang="zh-CN" altLang="en-US" sz="2400" b="1" dirty="0" smtClean="0">
                <a:latin typeface="Comic Sans MS" panose="030F0702030302020204" pitchFamily="66" charset="0"/>
              </a:rPr>
              <a:t>是</a:t>
            </a:r>
            <a:r>
              <a:rPr lang="en-US" altLang="zh-CN" sz="2400" b="1" dirty="0" smtClean="0">
                <a:latin typeface="Comic Sans MS" panose="030F0702030302020204" pitchFamily="66" charset="0"/>
              </a:rPr>
              <a:t> </a:t>
            </a:r>
            <a:r>
              <a:rPr lang="en-US" altLang="zh-CN" sz="2400" b="1" dirty="0">
                <a:solidFill>
                  <a:srgbClr val="FF3300"/>
                </a:solidFill>
                <a:latin typeface="Comic Sans MS" panose="030F0702030302020204" pitchFamily="66" charset="0"/>
              </a:rPr>
              <a:t>4.78</a:t>
            </a:r>
            <a:r>
              <a:rPr lang="zh-CN" altLang="en-US" sz="2400" b="1" dirty="0">
                <a:solidFill>
                  <a:srgbClr val="FF3300"/>
                </a:solidFill>
                <a:latin typeface="Comic Sans MS" panose="030F0702030302020204" pitchFamily="66" charset="0"/>
              </a:rPr>
              <a:t>（</a:t>
            </a:r>
            <a:r>
              <a:rPr lang="en-US" altLang="zh-CN" sz="2400" b="1" dirty="0">
                <a:solidFill>
                  <a:srgbClr val="FF3300"/>
                </a:solidFill>
                <a:latin typeface="Comic Sans MS" panose="030F0702030302020204" pitchFamily="66" charset="0"/>
              </a:rPr>
              <a:t>=12%*4+10%*4+78%*5</a:t>
            </a:r>
            <a:r>
              <a:rPr lang="zh-CN" altLang="en-US" sz="2400" b="1" dirty="0">
                <a:solidFill>
                  <a:srgbClr val="FF3300"/>
                </a:solidFill>
                <a:latin typeface="Comic Sans MS" panose="030F0702030302020204" pitchFamily="66" charset="0"/>
              </a:rPr>
              <a:t>）</a:t>
            </a:r>
            <a:r>
              <a:rPr lang="en-US" altLang="zh-CN" sz="2400" b="1" dirty="0">
                <a:latin typeface="Comic Sans MS" panose="030F0702030302020204" pitchFamily="66" charset="0"/>
              </a:rPr>
              <a:t>.</a:t>
            </a:r>
            <a:r>
              <a:rPr lang="en-US" altLang="zh-CN" sz="2400" b="1" dirty="0"/>
              <a:t> </a:t>
            </a:r>
            <a:endParaRPr lang="en-US" altLang="zh-CN" sz="2400" b="1" dirty="0"/>
          </a:p>
          <a:p>
            <a:r>
              <a:rPr lang="zh-CN" altLang="en-US" b="1" dirty="0" smtClean="0">
                <a:latin typeface="Comic Sans MS" panose="030F0702030302020204" pitchFamily="66" charset="0"/>
              </a:rPr>
              <a:t>这种实现是</a:t>
            </a:r>
            <a:r>
              <a:rPr lang="zh-CN" altLang="en-US" b="1" dirty="0" smtClean="0">
                <a:solidFill>
                  <a:srgbClr val="FF3300"/>
                </a:solidFill>
                <a:latin typeface="Comic Sans MS" panose="030F0702030302020204" pitchFamily="66" charset="0"/>
              </a:rPr>
              <a:t>没有优化的</a:t>
            </a:r>
            <a:r>
              <a:rPr lang="en-US" altLang="zh-CN" b="1" dirty="0" smtClean="0">
                <a:latin typeface="Comic Sans MS" panose="030F0702030302020204" pitchFamily="66" charset="0"/>
              </a:rPr>
              <a:t>. </a:t>
            </a:r>
            <a:endParaRPr lang="en-US" altLang="zh-CN" sz="3600" b="1" dirty="0"/>
          </a:p>
        </p:txBody>
      </p:sp>
      <p:pic>
        <p:nvPicPr>
          <p:cNvPr id="3" name="图片 2"/>
          <p:cNvPicPr>
            <a:picLocks noChangeAspect="1"/>
          </p:cNvPicPr>
          <p:nvPr/>
        </p:nvPicPr>
        <p:blipFill>
          <a:blip r:embed="rId1"/>
          <a:stretch>
            <a:fillRect/>
          </a:stretch>
        </p:blipFill>
        <p:spPr>
          <a:xfrm>
            <a:off x="1457325" y="4711065"/>
            <a:ext cx="6852285" cy="2018665"/>
          </a:xfrm>
          <a:prstGeom prst="rect">
            <a:avLst/>
          </a:prstGeom>
        </p:spPr>
      </p:pic>
      <p:pic>
        <p:nvPicPr>
          <p:cNvPr id="4" name="图片 3"/>
          <p:cNvPicPr>
            <a:picLocks noChangeAspect="1"/>
          </p:cNvPicPr>
          <p:nvPr/>
        </p:nvPicPr>
        <p:blipFill>
          <a:blip r:embed="rId2"/>
          <a:stretch>
            <a:fillRect/>
          </a:stretch>
        </p:blipFill>
        <p:spPr>
          <a:xfrm>
            <a:off x="6105525" y="3901440"/>
            <a:ext cx="2575560" cy="151765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CB9A9EB-7242-423E-947B-4CEC9D470C26}" type="slidenum">
              <a:rPr lang="en-US" altLang="zh-CN"/>
            </a:fld>
            <a:endParaRPr lang="en-US" altLang="zh-CN"/>
          </a:p>
        </p:txBody>
      </p:sp>
      <p:sp>
        <p:nvSpPr>
          <p:cNvPr id="48130" name="Rectangle 2"/>
          <p:cNvSpPr>
            <a:spLocks noGrp="1" noChangeArrowheads="1"/>
          </p:cNvSpPr>
          <p:nvPr>
            <p:ph type="title"/>
          </p:nvPr>
        </p:nvSpPr>
        <p:spPr>
          <a:xfrm>
            <a:off x="571472" y="357166"/>
            <a:ext cx="8001000" cy="990600"/>
          </a:xfrm>
        </p:spPr>
        <p:txBody>
          <a:bodyPr>
            <a:normAutofit/>
          </a:bodyPr>
          <a:lstStyle/>
          <a:p>
            <a:r>
              <a:rPr lang="zh-CN" altLang="en-US" sz="4000" b="1" dirty="0" smtClean="0">
                <a:solidFill>
                  <a:srgbClr val="C00000"/>
                </a:solidFill>
              </a:rPr>
              <a:t>怎样改进多周期实现的性能？</a:t>
            </a:r>
            <a:endParaRPr lang="en-US" altLang="zh-CN" sz="4000" b="1" dirty="0">
              <a:solidFill>
                <a:srgbClr val="C00000"/>
              </a:solidFill>
            </a:endParaRPr>
          </a:p>
        </p:txBody>
      </p:sp>
      <p:sp>
        <p:nvSpPr>
          <p:cNvPr id="48131" name="Rectangle 3"/>
          <p:cNvSpPr>
            <a:spLocks noGrp="1" noChangeArrowheads="1"/>
          </p:cNvSpPr>
          <p:nvPr>
            <p:ph type="body" idx="1"/>
          </p:nvPr>
        </p:nvSpPr>
        <p:spPr>
          <a:xfrm>
            <a:off x="214282" y="1428736"/>
            <a:ext cx="8686800" cy="4900634"/>
          </a:xfrm>
        </p:spPr>
        <p:txBody>
          <a:bodyPr>
            <a:normAutofit lnSpcReduction="20000"/>
          </a:bodyPr>
          <a:lstStyle/>
          <a:p>
            <a:pPr>
              <a:lnSpc>
                <a:spcPct val="150000"/>
              </a:lnSpc>
            </a:pPr>
            <a:r>
              <a:rPr lang="zh-CN" altLang="en-US" sz="2600" b="1" dirty="0" smtClean="0">
                <a:latin typeface="Comic Sans MS" panose="030F0702030302020204" pitchFamily="66" charset="0"/>
              </a:rPr>
              <a:t>优化：对于</a:t>
            </a:r>
            <a:r>
              <a:rPr lang="en-US" altLang="zh-CN" sz="2600" b="1" dirty="0" smtClean="0">
                <a:solidFill>
                  <a:srgbClr val="FF3300"/>
                </a:solidFill>
                <a:latin typeface="Comic Sans MS" panose="030F0702030302020204" pitchFamily="66" charset="0"/>
              </a:rPr>
              <a:t>branch</a:t>
            </a:r>
            <a:r>
              <a:rPr lang="en-US" altLang="zh-CN" sz="2600" b="1" dirty="0">
                <a:latin typeface="Comic Sans MS" panose="030F0702030302020204" pitchFamily="66" charset="0"/>
              </a:rPr>
              <a:t>, </a:t>
            </a:r>
            <a:r>
              <a:rPr lang="zh-CN" altLang="en-US" sz="2600" b="1" dirty="0" smtClean="0">
                <a:latin typeface="Comic Sans MS" panose="030F0702030302020204" pitchFamily="66" charset="0"/>
              </a:rPr>
              <a:t>将相等测试和计算可能的转移目标地址提前到</a:t>
            </a:r>
            <a:r>
              <a:rPr lang="en-US" altLang="zh-CN" sz="2600" b="1" dirty="0" smtClean="0">
                <a:solidFill>
                  <a:srgbClr val="FF3300"/>
                </a:solidFill>
                <a:latin typeface="Comic Sans MS" panose="030F0702030302020204" pitchFamily="66" charset="0"/>
              </a:rPr>
              <a:t>ID</a:t>
            </a:r>
            <a:r>
              <a:rPr lang="zh-CN" altLang="en-US" sz="2600" b="1" dirty="0" smtClean="0">
                <a:solidFill>
                  <a:srgbClr val="FF3300"/>
                </a:solidFill>
                <a:latin typeface="Comic Sans MS" panose="030F0702030302020204" pitchFamily="66" charset="0"/>
              </a:rPr>
              <a:t>（</a:t>
            </a:r>
            <a:r>
              <a:rPr lang="en-US" altLang="zh-CN" sz="2600" b="1" dirty="0" smtClean="0">
                <a:latin typeface="Comic Sans MS" panose="030F0702030302020204" pitchFamily="66" charset="0"/>
                <a:sym typeface="+mn-ea"/>
              </a:rPr>
              <a:t>branch</a:t>
            </a:r>
            <a:r>
              <a:rPr lang="zh-CN" altLang="en-US" sz="2600" b="1" dirty="0" smtClean="0">
                <a:latin typeface="Comic Sans MS" panose="030F0702030302020204" pitchFamily="66" charset="0"/>
                <a:sym typeface="+mn-ea"/>
              </a:rPr>
              <a:t>占</a:t>
            </a:r>
            <a:r>
              <a:rPr lang="en-US" altLang="zh-CN" sz="2600" b="1" dirty="0" smtClean="0">
                <a:solidFill>
                  <a:srgbClr val="FF3300"/>
                </a:solidFill>
                <a:latin typeface="Comic Sans MS" panose="030F0702030302020204" pitchFamily="66" charset="0"/>
                <a:sym typeface="+mn-ea"/>
              </a:rPr>
              <a:t>2</a:t>
            </a:r>
            <a:r>
              <a:rPr lang="en-US" altLang="zh-CN" sz="2600" b="1" dirty="0" smtClean="0">
                <a:latin typeface="Comic Sans MS" panose="030F0702030302020204" pitchFamily="66" charset="0"/>
                <a:sym typeface="+mn-ea"/>
              </a:rPr>
              <a:t> </a:t>
            </a:r>
            <a:r>
              <a:rPr lang="en-US" altLang="zh-CN" sz="2600" b="1" dirty="0">
                <a:latin typeface="Comic Sans MS" panose="030F0702030302020204" pitchFamily="66" charset="0"/>
                <a:sym typeface="+mn-ea"/>
              </a:rPr>
              <a:t>cycles</a:t>
            </a:r>
            <a:r>
              <a:rPr lang="zh-CN" altLang="en-US" sz="2600" b="1" dirty="0">
                <a:latin typeface="Comic Sans MS" panose="030F0702030302020204" pitchFamily="66" charset="0"/>
                <a:sym typeface="+mn-ea"/>
              </a:rPr>
              <a:t>）</a:t>
            </a:r>
            <a:r>
              <a:rPr lang="en-US" altLang="zh-CN" sz="2600" b="1" dirty="0">
                <a:latin typeface="Comic Sans MS" panose="030F0702030302020204" pitchFamily="66" charset="0"/>
              </a:rPr>
              <a:t>. </a:t>
            </a:r>
            <a:endParaRPr lang="en-US" altLang="zh-CN" sz="2600" b="1" dirty="0">
              <a:latin typeface="Comic Sans MS" panose="030F0702030302020204" pitchFamily="66" charset="0"/>
            </a:endParaRPr>
          </a:p>
          <a:p>
            <a:pPr>
              <a:lnSpc>
                <a:spcPct val="150000"/>
              </a:lnSpc>
            </a:pPr>
            <a:r>
              <a:rPr lang="zh-CN" altLang="en-US" sz="2600" b="1" dirty="0" smtClean="0">
                <a:latin typeface="Comic Sans MS" panose="030F0702030302020204" pitchFamily="66" charset="0"/>
              </a:rPr>
              <a:t>完成</a:t>
            </a:r>
            <a:r>
              <a:rPr lang="en-US" altLang="zh-CN" sz="2600" b="1" dirty="0" smtClean="0">
                <a:latin typeface="Comic Sans MS" panose="030F0702030302020204" pitchFamily="66" charset="0"/>
              </a:rPr>
              <a:t> </a:t>
            </a:r>
            <a:r>
              <a:rPr lang="en-US" altLang="zh-CN" sz="2600" b="1" dirty="0">
                <a:latin typeface="Comic Sans MS" panose="030F0702030302020204" pitchFamily="66" charset="0"/>
              </a:rPr>
              <a:t>ALU </a:t>
            </a:r>
            <a:r>
              <a:rPr lang="zh-CN" altLang="en-US" sz="2600" b="1" dirty="0" smtClean="0">
                <a:latin typeface="Comic Sans MS" panose="030F0702030302020204" pitchFamily="66" charset="0"/>
              </a:rPr>
              <a:t>指令在</a:t>
            </a:r>
            <a:r>
              <a:rPr lang="en-US" altLang="zh-CN" sz="2600" b="1" dirty="0" smtClean="0">
                <a:latin typeface="Comic Sans MS" panose="030F0702030302020204" pitchFamily="66" charset="0"/>
              </a:rPr>
              <a:t>MEM </a:t>
            </a:r>
            <a:r>
              <a:rPr lang="en-US" altLang="zh-CN" sz="2600" b="1" dirty="0">
                <a:latin typeface="Comic Sans MS" panose="030F0702030302020204" pitchFamily="66" charset="0"/>
              </a:rPr>
              <a:t>cycle </a:t>
            </a:r>
            <a:endParaRPr lang="en-US" altLang="zh-CN" sz="2600" b="1" dirty="0">
              <a:latin typeface="Comic Sans MS" panose="030F0702030302020204" pitchFamily="66" charset="0"/>
            </a:endParaRPr>
          </a:p>
          <a:p>
            <a:pPr>
              <a:lnSpc>
                <a:spcPct val="150000"/>
              </a:lnSpc>
            </a:pPr>
            <a:endParaRPr lang="en-US" altLang="zh-CN" sz="2600" b="1" dirty="0">
              <a:latin typeface="Comic Sans MS" panose="030F0702030302020204" pitchFamily="66" charset="0"/>
            </a:endParaRPr>
          </a:p>
          <a:p>
            <a:pPr>
              <a:lnSpc>
                <a:spcPct val="150000"/>
              </a:lnSpc>
            </a:pPr>
            <a:r>
              <a:rPr lang="en-US" altLang="zh-CN" sz="2600" b="1" dirty="0" smtClean="0">
                <a:latin typeface="Comic Sans MS" panose="030F0702030302020204" pitchFamily="66" charset="0"/>
              </a:rPr>
              <a:t>branch </a:t>
            </a:r>
            <a:r>
              <a:rPr lang="zh-CN" altLang="en-US" sz="2600" b="1" dirty="0" smtClean="0">
                <a:latin typeface="Comic Sans MS" panose="030F0702030302020204" pitchFamily="66" charset="0"/>
              </a:rPr>
              <a:t>指令占</a:t>
            </a:r>
            <a:r>
              <a:rPr lang="en-US" altLang="zh-CN" sz="2600" b="1" dirty="0" smtClean="0">
                <a:solidFill>
                  <a:srgbClr val="FF3300"/>
                </a:solidFill>
                <a:latin typeface="Comic Sans MS" panose="030F0702030302020204" pitchFamily="66" charset="0"/>
              </a:rPr>
              <a:t>2</a:t>
            </a:r>
            <a:r>
              <a:rPr lang="en-US" altLang="zh-CN" sz="2600" b="1" dirty="0" smtClean="0">
                <a:latin typeface="Comic Sans MS" panose="030F0702030302020204" pitchFamily="66" charset="0"/>
              </a:rPr>
              <a:t> </a:t>
            </a:r>
            <a:r>
              <a:rPr lang="en-US" altLang="zh-CN" sz="2600" b="1" dirty="0">
                <a:latin typeface="Comic Sans MS" panose="030F0702030302020204" pitchFamily="66" charset="0"/>
              </a:rPr>
              <a:t>cycles, store </a:t>
            </a:r>
            <a:r>
              <a:rPr lang="zh-CN" altLang="en-US" sz="2600" b="1" dirty="0" smtClean="0">
                <a:latin typeface="Comic Sans MS" panose="030F0702030302020204" pitchFamily="66" charset="0"/>
              </a:rPr>
              <a:t>和</a:t>
            </a:r>
            <a:r>
              <a:rPr lang="en-US" altLang="zh-CN" sz="2600" b="1" dirty="0" smtClean="0">
                <a:latin typeface="Comic Sans MS" panose="030F0702030302020204" pitchFamily="66" charset="0"/>
              </a:rPr>
              <a:t> </a:t>
            </a:r>
            <a:r>
              <a:rPr lang="en-US" altLang="zh-CN" sz="2600" b="1" dirty="0">
                <a:latin typeface="Comic Sans MS" panose="030F0702030302020204" pitchFamily="66" charset="0"/>
              </a:rPr>
              <a:t>ALU </a:t>
            </a:r>
            <a:r>
              <a:rPr lang="zh-CN" altLang="en-US" sz="2600" b="1" dirty="0" smtClean="0">
                <a:latin typeface="Comic Sans MS" panose="030F0702030302020204" pitchFamily="66" charset="0"/>
              </a:rPr>
              <a:t>指令占</a:t>
            </a:r>
            <a:r>
              <a:rPr lang="en-US" altLang="zh-CN" sz="2600" b="1" dirty="0" smtClean="0">
                <a:latin typeface="Comic Sans MS" panose="030F0702030302020204" pitchFamily="66" charset="0"/>
              </a:rPr>
              <a:t> </a:t>
            </a:r>
            <a:r>
              <a:rPr lang="en-US" altLang="zh-CN" sz="2600" b="1" dirty="0" smtClean="0">
                <a:solidFill>
                  <a:srgbClr val="FF3300"/>
                </a:solidFill>
                <a:latin typeface="Comic Sans MS" panose="030F0702030302020204" pitchFamily="66" charset="0"/>
              </a:rPr>
              <a:t>4</a:t>
            </a:r>
            <a:r>
              <a:rPr lang="en-US" altLang="zh-CN" sz="2600" b="1" dirty="0" smtClean="0">
                <a:latin typeface="Comic Sans MS" panose="030F0702030302020204" pitchFamily="66" charset="0"/>
              </a:rPr>
              <a:t> </a:t>
            </a:r>
            <a:r>
              <a:rPr lang="en-US" altLang="zh-CN" sz="2600" b="1" dirty="0">
                <a:latin typeface="Comic Sans MS" panose="030F0702030302020204" pitchFamily="66" charset="0"/>
              </a:rPr>
              <a:t>cycles, </a:t>
            </a:r>
            <a:r>
              <a:rPr lang="zh-CN" altLang="en-US" sz="2600" b="1" dirty="0" smtClean="0">
                <a:latin typeface="Comic Sans MS" panose="030F0702030302020204" pitchFamily="66" charset="0"/>
              </a:rPr>
              <a:t>只有</a:t>
            </a:r>
            <a:r>
              <a:rPr lang="en-US" altLang="zh-CN" sz="2600" b="1" dirty="0" smtClean="0">
                <a:latin typeface="Comic Sans MS" panose="030F0702030302020204" pitchFamily="66" charset="0"/>
              </a:rPr>
              <a:t>load </a:t>
            </a:r>
            <a:r>
              <a:rPr lang="zh-CN" altLang="en-US" sz="2600" b="1" dirty="0" smtClean="0">
                <a:latin typeface="Comic Sans MS" panose="030F0702030302020204" pitchFamily="66" charset="0"/>
              </a:rPr>
              <a:t>指令占</a:t>
            </a:r>
            <a:r>
              <a:rPr lang="en-US" altLang="zh-CN" sz="2600" b="1" dirty="0" smtClean="0">
                <a:latin typeface="Comic Sans MS" panose="030F0702030302020204" pitchFamily="66" charset="0"/>
              </a:rPr>
              <a:t> </a:t>
            </a:r>
            <a:r>
              <a:rPr lang="en-US" altLang="zh-CN" sz="2600" b="1" dirty="0">
                <a:latin typeface="Comic Sans MS" panose="030F0702030302020204" pitchFamily="66" charset="0"/>
              </a:rPr>
              <a:t>5 cycles.  </a:t>
            </a:r>
            <a:endParaRPr lang="en-US" altLang="zh-CN" sz="2600" b="1" dirty="0">
              <a:latin typeface="Comic Sans MS" panose="030F0702030302020204" pitchFamily="66" charset="0"/>
            </a:endParaRPr>
          </a:p>
          <a:p>
            <a:pPr>
              <a:lnSpc>
                <a:spcPct val="150000"/>
              </a:lnSpc>
            </a:pPr>
            <a:r>
              <a:rPr lang="zh-CN" altLang="zh-CN" sz="2600" b="1" dirty="0">
                <a:solidFill>
                  <a:srgbClr val="FF0000"/>
                </a:solidFill>
                <a:latin typeface="Comic Sans MS" panose="030F0702030302020204" pitchFamily="66" charset="0"/>
              </a:rPr>
              <a:t>优化后：</a:t>
            </a:r>
            <a:r>
              <a:rPr lang="en-US" altLang="zh-CN" sz="2600" b="1" dirty="0">
                <a:solidFill>
                  <a:srgbClr val="FF0000"/>
                </a:solidFill>
                <a:latin typeface="Comic Sans MS" panose="030F0702030302020204" pitchFamily="66" charset="0"/>
              </a:rPr>
              <a:t>CPI </a:t>
            </a:r>
            <a:r>
              <a:rPr lang="zh-CN" altLang="en-US" sz="2600" b="1" dirty="0" smtClean="0">
                <a:solidFill>
                  <a:srgbClr val="FF0000"/>
                </a:solidFill>
                <a:latin typeface="Comic Sans MS" panose="030F0702030302020204" pitchFamily="66" charset="0"/>
              </a:rPr>
              <a:t>降到</a:t>
            </a:r>
            <a:r>
              <a:rPr lang="en-US" altLang="zh-CN" sz="2600" b="1" dirty="0" smtClean="0">
                <a:solidFill>
                  <a:srgbClr val="FF3300"/>
                </a:solidFill>
                <a:latin typeface="Comic Sans MS" panose="030F0702030302020204" pitchFamily="66" charset="0"/>
              </a:rPr>
              <a:t>4.07</a:t>
            </a:r>
            <a:r>
              <a:rPr lang="en-US" altLang="zh-CN" sz="2600" b="1" dirty="0" smtClean="0">
                <a:latin typeface="Comic Sans MS" panose="030F0702030302020204" pitchFamily="66" charset="0"/>
              </a:rPr>
              <a:t> </a:t>
            </a:r>
            <a:r>
              <a:rPr lang="zh-CN" altLang="en-US" sz="2600" b="1" dirty="0" smtClean="0">
                <a:latin typeface="Comic Sans MS" panose="030F0702030302020204" pitchFamily="66" charset="0"/>
              </a:rPr>
              <a:t>，假定</a:t>
            </a:r>
            <a:r>
              <a:rPr lang="en-US" altLang="zh-CN" sz="2600" b="1" dirty="0" smtClean="0">
                <a:latin typeface="Comic Sans MS" panose="030F0702030302020204" pitchFamily="66" charset="0"/>
              </a:rPr>
              <a:t>ALU</a:t>
            </a:r>
            <a:r>
              <a:rPr lang="zh-CN" altLang="en-US" sz="2600" b="1" dirty="0" smtClean="0">
                <a:latin typeface="Comic Sans MS" panose="030F0702030302020204" pitchFamily="66" charset="0"/>
              </a:rPr>
              <a:t>指令操作频率</a:t>
            </a:r>
            <a:r>
              <a:rPr lang="en-US" altLang="zh-CN" sz="2600" b="1" dirty="0" smtClean="0">
                <a:latin typeface="Comic Sans MS" panose="030F0702030302020204" pitchFamily="66" charset="0"/>
              </a:rPr>
              <a:t>47%</a:t>
            </a:r>
            <a:endParaRPr lang="en-US" altLang="zh-CN" sz="2600" b="1" dirty="0">
              <a:latin typeface="Comic Sans MS" panose="030F0702030302020204" pitchFamily="66" charset="0"/>
            </a:endParaRPr>
          </a:p>
          <a:p>
            <a:pPr>
              <a:lnSpc>
                <a:spcPct val="150000"/>
              </a:lnSpc>
              <a:buFontTx/>
              <a:buNone/>
            </a:pPr>
            <a:r>
              <a:rPr lang="en-US" altLang="zh-CN" sz="2600" b="1" dirty="0">
                <a:latin typeface="Comic Sans MS" panose="030F0702030302020204" pitchFamily="66" charset="0"/>
              </a:rPr>
              <a:t>    </a:t>
            </a:r>
            <a:r>
              <a:rPr lang="en-US" altLang="zh-CN" sz="2600" b="1" dirty="0" smtClean="0">
                <a:latin typeface="Comic Sans MS" panose="030F0702030302020204" pitchFamily="66" charset="0"/>
              </a:rPr>
              <a:t>2×12</a:t>
            </a:r>
            <a:r>
              <a:rPr lang="zh-CN" altLang="en-US" sz="2600" b="1" dirty="0">
                <a:latin typeface="Comic Sans MS" panose="030F0702030302020204" pitchFamily="66" charset="0"/>
              </a:rPr>
              <a:t>％ ＋</a:t>
            </a:r>
            <a:r>
              <a:rPr lang="en-US" altLang="zh-CN" sz="2600" b="1" dirty="0">
                <a:latin typeface="Comic Sans MS" panose="030F0702030302020204" pitchFamily="66" charset="0"/>
              </a:rPr>
              <a:t>4×</a:t>
            </a:r>
            <a:r>
              <a:rPr lang="zh-CN" altLang="en-US" sz="2600" b="1" dirty="0">
                <a:latin typeface="Comic Sans MS" panose="030F0702030302020204" pitchFamily="66" charset="0"/>
              </a:rPr>
              <a:t>（</a:t>
            </a:r>
            <a:r>
              <a:rPr lang="en-US" altLang="zh-CN" sz="2600" b="1" dirty="0">
                <a:latin typeface="Comic Sans MS" panose="030F0702030302020204" pitchFamily="66" charset="0"/>
              </a:rPr>
              <a:t>10</a:t>
            </a:r>
            <a:r>
              <a:rPr lang="zh-CN" altLang="en-US" sz="2600" b="1" dirty="0">
                <a:latin typeface="Comic Sans MS" panose="030F0702030302020204" pitchFamily="66" charset="0"/>
              </a:rPr>
              <a:t>％＋</a:t>
            </a:r>
            <a:r>
              <a:rPr lang="en-US" altLang="zh-CN" sz="2600" b="1" dirty="0">
                <a:latin typeface="Comic Sans MS" panose="030F0702030302020204" pitchFamily="66" charset="0"/>
              </a:rPr>
              <a:t>47</a:t>
            </a:r>
            <a:r>
              <a:rPr lang="zh-CN" altLang="en-US" sz="2600" b="1" dirty="0">
                <a:latin typeface="Comic Sans MS" panose="030F0702030302020204" pitchFamily="66" charset="0"/>
              </a:rPr>
              <a:t>％）＋ </a:t>
            </a:r>
            <a:r>
              <a:rPr lang="en-US" altLang="zh-CN" sz="2600" b="1" dirty="0">
                <a:latin typeface="Comic Sans MS" panose="030F0702030302020204" pitchFamily="66" charset="0"/>
              </a:rPr>
              <a:t>31%×5</a:t>
            </a:r>
            <a:r>
              <a:rPr lang="zh-CN" altLang="en-US" sz="2600" b="1" dirty="0">
                <a:latin typeface="Comic Sans MS" panose="030F0702030302020204" pitchFamily="66" charset="0"/>
              </a:rPr>
              <a:t>＝</a:t>
            </a:r>
            <a:r>
              <a:rPr lang="en-US" altLang="zh-CN" sz="2600" b="1" dirty="0">
                <a:latin typeface="Comic Sans MS" panose="030F0702030302020204" pitchFamily="66" charset="0"/>
              </a:rPr>
              <a:t>4.07</a:t>
            </a:r>
            <a:endParaRPr lang="en-US" altLang="zh-CN" b="1" dirty="0"/>
          </a:p>
        </p:txBody>
      </p:sp>
      <p:pic>
        <p:nvPicPr>
          <p:cNvPr id="3" name="图片 2"/>
          <p:cNvPicPr>
            <a:picLocks noChangeAspect="1"/>
          </p:cNvPicPr>
          <p:nvPr/>
        </p:nvPicPr>
        <p:blipFill>
          <a:blip r:embed="rId1"/>
          <a:stretch>
            <a:fillRect/>
          </a:stretch>
        </p:blipFill>
        <p:spPr>
          <a:xfrm>
            <a:off x="5961380" y="1995805"/>
            <a:ext cx="2985135" cy="1706245"/>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CFB46156-9764-4598-8127-606F88ECBB9D}" type="slidenum">
              <a:rPr lang="en-US" altLang="zh-CN"/>
            </a:fld>
            <a:endParaRPr lang="en-US" altLang="zh-CN"/>
          </a:p>
        </p:txBody>
      </p:sp>
      <p:sp>
        <p:nvSpPr>
          <p:cNvPr id="49154" name="Rectangle 2"/>
          <p:cNvSpPr>
            <a:spLocks noGrp="1" noChangeArrowheads="1"/>
          </p:cNvSpPr>
          <p:nvPr>
            <p:ph type="title"/>
          </p:nvPr>
        </p:nvSpPr>
        <p:spPr/>
        <p:txBody>
          <a:bodyPr>
            <a:normAutofit fontScale="90000"/>
          </a:bodyPr>
          <a:lstStyle/>
          <a:p>
            <a:r>
              <a:rPr kumimoji="0" lang="en-US" altLang="zh-CN" b="0"/>
              <a:t>Optimized Multi-cycle implementation</a:t>
            </a:r>
            <a:endParaRPr kumimoji="0" lang="en-US" altLang="zh-CN" b="0"/>
          </a:p>
        </p:txBody>
      </p:sp>
      <p:grpSp>
        <p:nvGrpSpPr>
          <p:cNvPr id="2" name="Group 7"/>
          <p:cNvGrpSpPr/>
          <p:nvPr/>
        </p:nvGrpSpPr>
        <p:grpSpPr bwMode="auto">
          <a:xfrm>
            <a:off x="0" y="1323975"/>
            <a:ext cx="9144000" cy="5157788"/>
            <a:chOff x="0" y="834"/>
            <a:chExt cx="5760" cy="3249"/>
          </a:xfrm>
        </p:grpSpPr>
        <p:graphicFrame>
          <p:nvGraphicFramePr>
            <p:cNvPr id="49156" name="Object 4"/>
            <p:cNvGraphicFramePr>
              <a:graphicFrameLocks noChangeAspect="1"/>
            </p:cNvGraphicFramePr>
            <p:nvPr/>
          </p:nvGraphicFramePr>
          <p:xfrm>
            <a:off x="0" y="834"/>
            <a:ext cx="5760" cy="2958"/>
          </p:xfrm>
          <a:graphic>
            <a:graphicData uri="http://schemas.openxmlformats.org/presentationml/2006/ole">
              <mc:AlternateContent xmlns:mc="http://schemas.openxmlformats.org/markup-compatibility/2006">
                <mc:Choice xmlns:v="urn:schemas-microsoft-com:vml" Requires="v">
                  <p:oleObj spid="_x0000_s2049" name="Picture" r:id="rId1" imgW="4972050" imgH="2847975" progId="Word.Picture.8">
                    <p:embed/>
                  </p:oleObj>
                </mc:Choice>
                <mc:Fallback>
                  <p:oleObj name="Picture" r:id="rId1" imgW="4972050" imgH="2847975" progId="Word.Picture.8">
                    <p:embed/>
                    <p:pic>
                      <p:nvPicPr>
                        <p:cNvPr id="0" name="图片 2048"/>
                        <p:cNvPicPr>
                          <a:picLocks noChangeAspect="1"/>
                        </p:cNvPicPr>
                        <p:nvPr/>
                      </p:nvPicPr>
                      <p:blipFill>
                        <a:blip r:embed="rId2"/>
                        <a:stretch>
                          <a:fillRect/>
                        </a:stretch>
                      </p:blipFill>
                      <p:spPr>
                        <a:xfrm>
                          <a:off x="0" y="834"/>
                          <a:ext cx="5760" cy="2958"/>
                        </a:xfrm>
                        <a:prstGeom prst="rect">
                          <a:avLst/>
                        </a:prstGeom>
                        <a:noFill/>
                        <a:ln w="9525">
                          <a:noFill/>
                          <a:miter/>
                        </a:ln>
                      </p:spPr>
                    </p:pic>
                  </p:oleObj>
                </mc:Fallback>
              </mc:AlternateContent>
            </a:graphicData>
          </a:graphic>
        </p:graphicFrame>
        <p:sp>
          <p:nvSpPr>
            <p:cNvPr id="49157" name="Rectangle 5"/>
            <p:cNvSpPr>
              <a:spLocks noChangeArrowheads="1"/>
            </p:cNvSpPr>
            <p:nvPr/>
          </p:nvSpPr>
          <p:spPr bwMode="auto">
            <a:xfrm>
              <a:off x="384" y="3840"/>
              <a:ext cx="240" cy="240"/>
            </a:xfrm>
            <a:prstGeom prst="rect">
              <a:avLst/>
            </a:prstGeom>
            <a:noFill/>
            <a:ln w="28575">
              <a:solidFill>
                <a:srgbClr val="FF0000"/>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9158" name="Text Box 6"/>
            <p:cNvSpPr txBox="1">
              <a:spLocks noChangeArrowheads="1"/>
            </p:cNvSpPr>
            <p:nvPr/>
          </p:nvSpPr>
          <p:spPr bwMode="auto">
            <a:xfrm>
              <a:off x="576" y="3795"/>
              <a:ext cx="267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b="0">
                  <a:latin typeface="Comic Sans MS" panose="030F0702030302020204" pitchFamily="66" charset="0"/>
                </a:rPr>
                <a:t>Temporary storage locations</a:t>
              </a:r>
              <a:endParaRPr lang="en-US" altLang="zh-CN" b="0"/>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0F572FC-E55F-4CA5-8953-0DB4755019AE}" type="slidenum">
              <a:rPr lang="en-US" altLang="zh-CN"/>
            </a:fld>
            <a:endParaRPr lang="en-US" altLang="zh-CN"/>
          </a:p>
        </p:txBody>
      </p:sp>
      <p:sp>
        <p:nvSpPr>
          <p:cNvPr id="51202" name="Rectangle 2"/>
          <p:cNvSpPr>
            <a:spLocks noGrp="1" noChangeArrowheads="1"/>
          </p:cNvSpPr>
          <p:nvPr>
            <p:ph type="title"/>
          </p:nvPr>
        </p:nvSpPr>
        <p:spPr/>
        <p:txBody>
          <a:bodyPr>
            <a:normAutofit/>
          </a:bodyPr>
          <a:lstStyle/>
          <a:p>
            <a:r>
              <a:rPr lang="zh-CN" altLang="en-US" b="1" dirty="0" smtClean="0"/>
              <a:t>改进硬件冗余</a:t>
            </a:r>
            <a:endParaRPr lang="en-US" altLang="zh-CN" b="1" dirty="0"/>
          </a:p>
        </p:txBody>
      </p:sp>
      <p:sp>
        <p:nvSpPr>
          <p:cNvPr id="51203" name="Rectangle 3"/>
          <p:cNvSpPr>
            <a:spLocks noGrp="1" noChangeArrowheads="1"/>
          </p:cNvSpPr>
          <p:nvPr>
            <p:ph type="body" idx="1"/>
          </p:nvPr>
        </p:nvSpPr>
        <p:spPr>
          <a:xfrm>
            <a:off x="304800" y="1600200"/>
            <a:ext cx="8534400" cy="4648200"/>
          </a:xfrm>
        </p:spPr>
        <p:txBody>
          <a:bodyPr/>
          <a:lstStyle/>
          <a:p>
            <a:pPr>
              <a:lnSpc>
                <a:spcPct val="150000"/>
              </a:lnSpc>
            </a:pPr>
            <a:r>
              <a:rPr lang="en-US" altLang="zh-CN" b="1" dirty="0">
                <a:solidFill>
                  <a:srgbClr val="C00000"/>
                </a:solidFill>
                <a:latin typeface="Comic Sans MS" panose="030F0702030302020204" pitchFamily="66" charset="0"/>
              </a:rPr>
              <a:t>ALU </a:t>
            </a:r>
            <a:r>
              <a:rPr lang="zh-CN" altLang="en-US" b="1" dirty="0" smtClean="0">
                <a:solidFill>
                  <a:srgbClr val="C00000"/>
                </a:solidFill>
                <a:latin typeface="Comic Sans MS" panose="030F0702030302020204" pitchFamily="66" charset="0"/>
              </a:rPr>
              <a:t>可以共享</a:t>
            </a:r>
            <a:r>
              <a:rPr lang="en-US" altLang="zh-CN" b="1" dirty="0" smtClean="0">
                <a:solidFill>
                  <a:srgbClr val="C00000"/>
                </a:solidFill>
                <a:latin typeface="Comic Sans MS" panose="030F0702030302020204" pitchFamily="66" charset="0"/>
              </a:rPr>
              <a:t> </a:t>
            </a:r>
            <a:endParaRPr lang="en-US" altLang="zh-CN" b="1" dirty="0">
              <a:solidFill>
                <a:srgbClr val="C00000"/>
              </a:solidFill>
              <a:latin typeface="Comic Sans MS" panose="030F0702030302020204" pitchFamily="66" charset="0"/>
            </a:endParaRPr>
          </a:p>
          <a:p>
            <a:pPr>
              <a:lnSpc>
                <a:spcPct val="150000"/>
              </a:lnSpc>
            </a:pPr>
            <a:endParaRPr lang="en-US" altLang="zh-CN" b="1" dirty="0">
              <a:latin typeface="Comic Sans MS" panose="030F0702030302020204" pitchFamily="66" charset="0"/>
            </a:endParaRPr>
          </a:p>
          <a:p>
            <a:pPr>
              <a:lnSpc>
                <a:spcPct val="150000"/>
              </a:lnSpc>
            </a:pPr>
            <a:r>
              <a:rPr lang="zh-CN" altLang="en-US" b="1" dirty="0" smtClean="0">
                <a:solidFill>
                  <a:srgbClr val="C00000"/>
                </a:solidFill>
                <a:latin typeface="Comic Sans MS" panose="030F0702030302020204" pitchFamily="66" charset="0"/>
              </a:rPr>
              <a:t>数据和指令存储器可以合并</a:t>
            </a:r>
            <a:r>
              <a:rPr lang="zh-CN" altLang="en-US" b="1" dirty="0" smtClean="0">
                <a:latin typeface="Comic Sans MS" panose="030F0702030302020204" pitchFamily="66" charset="0"/>
              </a:rPr>
              <a:t>，因为访问发生在不同的时钟周期</a:t>
            </a:r>
            <a:endParaRPr lang="en-US" altLang="zh-CN" b="1" dirty="0">
              <a:latin typeface="Comic Sans MS" panose="030F0702030302020204" pitchFamily="66"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5ED7024-E659-4A10-AA9A-9BBF4A5D674C}" type="slidenum">
              <a:rPr lang="en-US" altLang="zh-CN"/>
            </a:fld>
            <a:endParaRPr lang="en-US" altLang="zh-CN"/>
          </a:p>
        </p:txBody>
      </p:sp>
      <p:sp>
        <p:nvSpPr>
          <p:cNvPr id="7173" name="Rectangle 5"/>
          <p:cNvSpPr>
            <a:spLocks noGrp="1" noChangeArrowheads="1"/>
          </p:cNvSpPr>
          <p:nvPr>
            <p:ph type="subTitle" idx="1"/>
          </p:nvPr>
        </p:nvSpPr>
        <p:spPr>
          <a:xfrm>
            <a:off x="457200" y="1752600"/>
            <a:ext cx="7901014" cy="4038600"/>
          </a:xfrm>
        </p:spPr>
        <p:txBody>
          <a:bodyPr>
            <a:normAutofit lnSpcReduction="10000"/>
          </a:bodyPr>
          <a:lstStyle/>
          <a:p>
            <a:pPr algn="l">
              <a:lnSpc>
                <a:spcPct val="150000"/>
              </a:lnSpc>
            </a:pPr>
            <a:r>
              <a:rPr lang="zh-CN" altLang="en-US" b="1" dirty="0" smtClean="0">
                <a:solidFill>
                  <a:srgbClr val="C00000"/>
                </a:solidFill>
                <a:latin typeface="Comic Sans MS" panose="030F0702030302020204" pitchFamily="66" charset="0"/>
              </a:rPr>
              <a:t>一、流水线</a:t>
            </a:r>
            <a:endParaRPr lang="en-US" altLang="zh-CN" b="1" dirty="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二、</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指令系统特点</a:t>
            </a:r>
            <a:endParaRPr lang="en-US" altLang="zh-CN" b="1" dirty="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三、非流水线方式下</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指令系统的实现</a:t>
            </a:r>
            <a:endParaRPr lang="en-US" altLang="zh-CN" b="1" dirty="0" smtClean="0">
              <a:solidFill>
                <a:srgbClr val="C00000"/>
              </a:solidFill>
              <a:latin typeface="Comic Sans MS" panose="030F0702030302020204" pitchFamily="66" charset="0"/>
            </a:endParaRPr>
          </a:p>
          <a:p>
            <a:pPr algn="l">
              <a:lnSpc>
                <a:spcPct val="150000"/>
              </a:lnSpc>
            </a:pPr>
            <a:r>
              <a:rPr lang="zh-CN" altLang="en-US" b="1" dirty="0" smtClean="0">
                <a:solidFill>
                  <a:srgbClr val="0070C0"/>
                </a:solidFill>
                <a:latin typeface="Comic Sans MS" panose="030F0702030302020204" pitchFamily="66" charset="0"/>
              </a:rPr>
              <a:t>四、经典</a:t>
            </a:r>
            <a:r>
              <a:rPr lang="en-US" altLang="zh-CN" b="1" dirty="0" smtClean="0">
                <a:solidFill>
                  <a:srgbClr val="0070C0"/>
                </a:solidFill>
                <a:latin typeface="Comic Sans MS" panose="030F0702030302020204" pitchFamily="66" charset="0"/>
              </a:rPr>
              <a:t>5</a:t>
            </a:r>
            <a:r>
              <a:rPr lang="zh-CN" altLang="en-US" b="1" dirty="0" smtClean="0">
                <a:solidFill>
                  <a:srgbClr val="0070C0"/>
                </a:solidFill>
                <a:latin typeface="Comic Sans MS" panose="030F0702030302020204" pitchFamily="66" charset="0"/>
              </a:rPr>
              <a:t>段流水线</a:t>
            </a:r>
            <a:r>
              <a:rPr lang="en-US" altLang="zh-CN" b="1" dirty="0" smtClean="0">
                <a:solidFill>
                  <a:srgbClr val="0070C0"/>
                </a:solidFill>
                <a:latin typeface="Comic Sans MS" panose="030F0702030302020204" pitchFamily="66" charset="0"/>
              </a:rPr>
              <a:t>RISC</a:t>
            </a:r>
            <a:r>
              <a:rPr lang="zh-CN" altLang="en-US" b="1" dirty="0" smtClean="0">
                <a:solidFill>
                  <a:srgbClr val="0070C0"/>
                </a:solidFill>
                <a:latin typeface="Comic Sans MS" panose="030F0702030302020204" pitchFamily="66" charset="0"/>
              </a:rPr>
              <a:t>处理器</a:t>
            </a:r>
            <a:endParaRPr lang="zh-CN" altLang="en-US" b="1" dirty="0" smtClean="0">
              <a:solidFill>
                <a:srgbClr val="0070C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五、流水线的基本性能</a:t>
            </a:r>
            <a:endParaRPr lang="en-US" altLang="zh-CN" b="1" dirty="0">
              <a:solidFill>
                <a:srgbClr val="C00000"/>
              </a:solidFill>
              <a:latin typeface="Comic Sans MS" panose="030F0702030302020204" pitchFamily="66" charset="0"/>
            </a:endParaRPr>
          </a:p>
        </p:txBody>
      </p:sp>
      <p:sp>
        <p:nvSpPr>
          <p:cNvPr id="7" name="矩形 6"/>
          <p:cNvSpPr/>
          <p:nvPr/>
        </p:nvSpPr>
        <p:spPr>
          <a:xfrm>
            <a:off x="1643042" y="571480"/>
            <a:ext cx="5918608" cy="972574"/>
          </a:xfrm>
          <a:prstGeom prst="rect">
            <a:avLst/>
          </a:prstGeom>
        </p:spPr>
        <p:txBody>
          <a:bodyPr wrap="none">
            <a:spAutoFit/>
          </a:bodyPr>
          <a:lstStyle/>
          <a:p>
            <a:pPr>
              <a:lnSpc>
                <a:spcPct val="130000"/>
              </a:lnSpc>
            </a:pPr>
            <a:r>
              <a:rPr lang="en-US" altLang="zh-CN" sz="4400" b="1" dirty="0" smtClean="0">
                <a:latin typeface="黑体" panose="02010609060101010101" pitchFamily="2" charset="-122"/>
              </a:rPr>
              <a:t>A.1	 </a:t>
            </a:r>
            <a:r>
              <a:rPr lang="zh-CN" altLang="en-US" sz="4400" b="1" dirty="0" smtClean="0">
                <a:latin typeface="黑体" panose="02010609060101010101" pitchFamily="2" charset="-122"/>
              </a:rPr>
              <a:t>流水线的基本概念</a:t>
            </a:r>
            <a:endParaRPr lang="zh-CN" altLang="en-US" sz="4400" b="1" dirty="0">
              <a:latin typeface="黑体" panose="02010609060101010101" pitchFamily="2"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27D79262-DCE0-460A-964C-8B14A7439EB8}" type="slidenum">
              <a:rPr lang="en-US" altLang="zh-CN"/>
            </a:fld>
            <a:endParaRPr lang="en-US" altLang="zh-CN"/>
          </a:p>
        </p:txBody>
      </p:sp>
      <p:sp>
        <p:nvSpPr>
          <p:cNvPr id="45058" name="Rectangle 2"/>
          <p:cNvSpPr>
            <a:spLocks noGrp="1" noChangeArrowheads="1"/>
          </p:cNvSpPr>
          <p:nvPr>
            <p:ph type="title"/>
          </p:nvPr>
        </p:nvSpPr>
        <p:spPr/>
        <p:txBody>
          <a:bodyPr>
            <a:normAutofit/>
          </a:bodyPr>
          <a:lstStyle/>
          <a:p>
            <a:r>
              <a:rPr lang="zh-CN" altLang="en-US" b="1" dirty="0" smtClean="0"/>
              <a:t>四、</a:t>
            </a:r>
            <a:r>
              <a:rPr lang="zh-CN" altLang="en-US" b="1" dirty="0" smtClean="0">
                <a:latin typeface="Comic Sans MS" panose="030F0702030302020204" pitchFamily="66" charset="0"/>
              </a:rPr>
              <a:t>经典</a:t>
            </a:r>
            <a:r>
              <a:rPr lang="en-US" altLang="zh-CN" b="1" dirty="0" smtClean="0">
                <a:latin typeface="Comic Sans MS" panose="030F0702030302020204" pitchFamily="66" charset="0"/>
              </a:rPr>
              <a:t>5</a:t>
            </a:r>
            <a:r>
              <a:rPr lang="zh-CN" altLang="en-US" b="1" dirty="0" smtClean="0">
                <a:latin typeface="Comic Sans MS" panose="030F0702030302020204" pitchFamily="66" charset="0"/>
              </a:rPr>
              <a:t>段流水线</a:t>
            </a:r>
            <a:r>
              <a:rPr lang="en-US" altLang="zh-CN" b="1" dirty="0" smtClean="0">
                <a:latin typeface="Comic Sans MS" panose="030F0702030302020204" pitchFamily="66" charset="0"/>
              </a:rPr>
              <a:t>RISC</a:t>
            </a:r>
            <a:r>
              <a:rPr lang="zh-CN" altLang="en-US" b="1" dirty="0" smtClean="0">
                <a:latin typeface="Comic Sans MS" panose="030F0702030302020204" pitchFamily="66" charset="0"/>
              </a:rPr>
              <a:t>处理器</a:t>
            </a:r>
            <a:endParaRPr lang="en-US" altLang="zh-CN" b="1" dirty="0"/>
          </a:p>
        </p:txBody>
      </p:sp>
      <p:sp>
        <p:nvSpPr>
          <p:cNvPr id="45059" name="Rectangle 3"/>
          <p:cNvSpPr>
            <a:spLocks noGrp="1" noChangeArrowheads="1"/>
          </p:cNvSpPr>
          <p:nvPr>
            <p:ph type="body" idx="1"/>
          </p:nvPr>
        </p:nvSpPr>
        <p:spPr>
          <a:xfrm>
            <a:off x="533400" y="1371600"/>
            <a:ext cx="8382000" cy="5029200"/>
          </a:xfrm>
        </p:spPr>
        <p:txBody>
          <a:bodyPr>
            <a:normAutofit/>
          </a:bodyPr>
          <a:lstStyle/>
          <a:p>
            <a:pPr>
              <a:lnSpc>
                <a:spcPct val="150000"/>
              </a:lnSpc>
            </a:pPr>
            <a:r>
              <a:rPr lang="en-US" altLang="zh-CN" sz="2400" b="1" dirty="0" smtClean="0">
                <a:solidFill>
                  <a:srgbClr val="C00000"/>
                </a:solidFill>
                <a:latin typeface="Comic Sans MS" panose="030F0702030302020204" pitchFamily="66" charset="0"/>
              </a:rPr>
              <a:t>5</a:t>
            </a:r>
            <a:r>
              <a:rPr lang="zh-CN" altLang="en-US" sz="2400" b="1" dirty="0" smtClean="0">
                <a:solidFill>
                  <a:srgbClr val="C00000"/>
                </a:solidFill>
                <a:latin typeface="Comic Sans MS" panose="030F0702030302020204" pitchFamily="66" charset="0"/>
              </a:rPr>
              <a:t>个段</a:t>
            </a:r>
            <a:r>
              <a:rPr lang="zh-CN" altLang="en-US" sz="2400" b="1" dirty="0" smtClean="0">
                <a:latin typeface="Comic Sans MS" panose="030F0702030302020204" pitchFamily="66" charset="0"/>
              </a:rPr>
              <a:t>构成了一个</a:t>
            </a:r>
            <a:r>
              <a:rPr lang="zh-CN" altLang="en-US" sz="2400" b="1" dirty="0" smtClean="0">
                <a:solidFill>
                  <a:srgbClr val="C00000"/>
                </a:solidFill>
                <a:latin typeface="Comic Sans MS" panose="030F0702030302020204" pitchFamily="66" charset="0"/>
              </a:rPr>
              <a:t>指令流水线</a:t>
            </a:r>
            <a:r>
              <a:rPr lang="zh-CN" altLang="en-US" sz="2400" b="1" dirty="0" smtClean="0">
                <a:latin typeface="Comic Sans MS" panose="030F0702030302020204" pitchFamily="66" charset="0"/>
              </a:rPr>
              <a:t>，一条指令经过每个段。</a:t>
            </a:r>
            <a:r>
              <a:rPr lang="en-US" altLang="zh-CN" sz="2400" b="1" dirty="0" smtClean="0">
                <a:latin typeface="Comic Sans MS" panose="030F0702030302020204" pitchFamily="66" charset="0"/>
              </a:rPr>
              <a:t> </a:t>
            </a:r>
            <a:endParaRPr lang="en-US" altLang="zh-CN" sz="2400" b="1" dirty="0">
              <a:latin typeface="Comic Sans MS" panose="030F0702030302020204" pitchFamily="66" charset="0"/>
            </a:endParaRPr>
          </a:p>
          <a:p>
            <a:pPr>
              <a:lnSpc>
                <a:spcPct val="150000"/>
              </a:lnSpc>
            </a:pPr>
            <a:r>
              <a:rPr lang="en-US" altLang="zh-CN" sz="2400" b="1" dirty="0">
                <a:solidFill>
                  <a:srgbClr val="C00000"/>
                </a:solidFill>
                <a:latin typeface="Comic Sans MS" panose="030F0702030302020204" pitchFamily="66" charset="0"/>
              </a:rPr>
              <a:t>CPI </a:t>
            </a:r>
            <a:r>
              <a:rPr lang="zh-CN" altLang="en-US" sz="2400" b="1" dirty="0" smtClean="0">
                <a:solidFill>
                  <a:srgbClr val="C00000"/>
                </a:solidFill>
                <a:latin typeface="Comic Sans MS" panose="030F0702030302020204" pitchFamily="66" charset="0"/>
              </a:rPr>
              <a:t>减少到</a:t>
            </a:r>
            <a:r>
              <a:rPr lang="en-US" altLang="zh-CN" sz="2400" b="1" dirty="0" smtClean="0">
                <a:solidFill>
                  <a:srgbClr val="C00000"/>
                </a:solidFill>
                <a:latin typeface="Comic Sans MS" panose="030F0702030302020204" pitchFamily="66" charset="0"/>
              </a:rPr>
              <a:t>1</a:t>
            </a:r>
            <a:r>
              <a:rPr lang="zh-CN" altLang="en-US" sz="2400" b="1" dirty="0" smtClean="0">
                <a:latin typeface="Comic Sans MS" panose="030F0702030302020204" pitchFamily="66" charset="0"/>
              </a:rPr>
              <a:t>，因为每个时钟周期发射或完成一条指令。</a:t>
            </a:r>
            <a:endParaRPr lang="en-US" altLang="zh-CN" sz="2400" b="1" dirty="0">
              <a:latin typeface="Comic Sans MS" panose="030F0702030302020204" pitchFamily="66" charset="0"/>
            </a:endParaRPr>
          </a:p>
          <a:p>
            <a:pPr>
              <a:lnSpc>
                <a:spcPct val="150000"/>
              </a:lnSpc>
            </a:pPr>
            <a:r>
              <a:rPr lang="zh-CN" altLang="en-US" sz="2400" b="1" dirty="0" smtClean="0">
                <a:latin typeface="Comic Sans MS" panose="030F0702030302020204" pitchFamily="66" charset="0"/>
              </a:rPr>
              <a:t>在任意</a:t>
            </a:r>
            <a:r>
              <a:rPr lang="zh-CN" altLang="en-US" sz="2400" b="1" dirty="0" smtClean="0">
                <a:solidFill>
                  <a:srgbClr val="C00000"/>
                </a:solidFill>
                <a:latin typeface="Comic Sans MS" panose="030F0702030302020204" pitchFamily="66" charset="0"/>
              </a:rPr>
              <a:t>时钟周期</a:t>
            </a:r>
            <a:r>
              <a:rPr lang="zh-CN" altLang="en-US" sz="2400" b="1" dirty="0" smtClean="0">
                <a:latin typeface="Comic Sans MS" panose="030F0702030302020204" pitchFamily="66" charset="0"/>
              </a:rPr>
              <a:t>，在</a:t>
            </a:r>
            <a:r>
              <a:rPr lang="zh-CN" altLang="en-US" sz="2400" b="1" dirty="0" smtClean="0">
                <a:solidFill>
                  <a:srgbClr val="C00000"/>
                </a:solidFill>
                <a:latin typeface="Comic Sans MS" panose="030F0702030302020204" pitchFamily="66" charset="0"/>
              </a:rPr>
              <a:t>每个流水段正执行一条指令的部分</a:t>
            </a:r>
            <a:r>
              <a:rPr lang="zh-CN" altLang="en-US" sz="2400" b="1" dirty="0" smtClean="0">
                <a:latin typeface="Comic Sans MS" panose="030F0702030302020204" pitchFamily="66" charset="0"/>
              </a:rPr>
              <a:t>。</a:t>
            </a:r>
            <a:r>
              <a:rPr lang="en-US" altLang="zh-CN" sz="2400" b="1" dirty="0" smtClean="0">
                <a:latin typeface="Comic Sans MS" panose="030F0702030302020204" pitchFamily="66" charset="0"/>
              </a:rPr>
              <a:t> </a:t>
            </a:r>
            <a:endParaRPr lang="en-US" altLang="zh-CN" sz="2400" b="1" dirty="0">
              <a:latin typeface="Comic Sans MS" panose="030F0702030302020204" pitchFamily="66" charset="0"/>
            </a:endParaRPr>
          </a:p>
          <a:p>
            <a:endParaRPr lang="en-US" altLang="zh-CN" sz="2400" dirty="0">
              <a:latin typeface="Comic Sans MS" panose="030F0702030302020204" pitchFamily="66" charset="0"/>
            </a:endParaRPr>
          </a:p>
          <a:p>
            <a:endParaRPr lang="en-US" altLang="zh-CN" sz="2400" dirty="0">
              <a:latin typeface="Comic Sans MS" panose="030F0702030302020204" pitchFamily="66" charset="0"/>
            </a:endParaRPr>
          </a:p>
          <a:p>
            <a:endParaRPr lang="en-US" altLang="zh-CN" sz="2400" dirty="0">
              <a:latin typeface="Comic Sans MS" panose="030F0702030302020204" pitchFamily="66" charset="0"/>
            </a:endParaRPr>
          </a:p>
          <a:p>
            <a:endParaRPr lang="en-US" altLang="zh-CN" sz="2400" dirty="0">
              <a:latin typeface="Comic Sans MS" panose="030F0702030302020204" pitchFamily="66" charset="0"/>
            </a:endParaRPr>
          </a:p>
          <a:p>
            <a:endParaRPr lang="en-US" altLang="zh-CN" sz="2400" dirty="0">
              <a:latin typeface="Comic Sans MS" panose="030F0702030302020204" pitchFamily="66" charset="0"/>
            </a:endParaRPr>
          </a:p>
          <a:p>
            <a:r>
              <a:rPr lang="en-US" altLang="zh-CN" sz="2400" dirty="0">
                <a:solidFill>
                  <a:schemeClr val="tx2"/>
                </a:solidFill>
                <a:latin typeface="Comic Sans MS" panose="030F0702030302020204" pitchFamily="66" charset="0"/>
              </a:rPr>
              <a:t>Ideally, performance is increased</a:t>
            </a:r>
            <a:r>
              <a:rPr lang="en-US" altLang="zh-CN" sz="2400" dirty="0">
                <a:solidFill>
                  <a:srgbClr val="FF3300"/>
                </a:solidFill>
                <a:latin typeface="Comic Sans MS" panose="030F0702030302020204" pitchFamily="66" charset="0"/>
              </a:rPr>
              <a:t> five fold </a:t>
            </a:r>
            <a:r>
              <a:rPr lang="en-US" altLang="zh-CN" sz="2400" dirty="0">
                <a:solidFill>
                  <a:schemeClr val="tx2"/>
                </a:solidFill>
                <a:latin typeface="Comic Sans MS" panose="030F0702030302020204" pitchFamily="66" charset="0"/>
              </a:rPr>
              <a:t>!</a:t>
            </a:r>
            <a:r>
              <a:rPr lang="en-US" altLang="zh-CN" sz="2400" dirty="0">
                <a:latin typeface="Comic Sans MS" panose="030F0702030302020204" pitchFamily="66" charset="0"/>
              </a:rPr>
              <a:t>  </a:t>
            </a:r>
            <a:endParaRPr lang="en-US" altLang="zh-CN" sz="2800" dirty="0">
              <a:latin typeface="Comic Sans MS" panose="030F0702030302020204" pitchFamily="66" charset="0"/>
            </a:endParaRPr>
          </a:p>
        </p:txBody>
      </p:sp>
      <p:pic>
        <p:nvPicPr>
          <p:cNvPr id="45061" name="Picture 5" descr="E:\English_arch\611\chap3_1.files\chap3_1-3new.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3357562"/>
            <a:ext cx="7096148" cy="29289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
          <p:cNvSpPr txBox="1">
            <a:spLocks noChangeArrowheads="1"/>
          </p:cNvSpPr>
          <p:nvPr/>
        </p:nvSpPr>
        <p:spPr bwMode="auto">
          <a:xfrm>
            <a:off x="1835696" y="2424019"/>
            <a:ext cx="5731000" cy="2480310"/>
          </a:xfrm>
          <a:prstGeom prst="rect">
            <a:avLst/>
          </a:prstGeom>
          <a:noFill/>
          <a:ln w="9525">
            <a:noFill/>
            <a:miter lim="800000"/>
          </a:ln>
          <a:effectLst/>
        </p:spPr>
        <p:txBody>
          <a:bodyPr wrap="square">
            <a:spAutoFit/>
          </a:bodyPr>
          <a:lstStyle/>
          <a:p>
            <a:pPr algn="l" eaLnBrk="1" hangingPunct="1">
              <a:lnSpc>
                <a:spcPct val="150000"/>
              </a:lnSpc>
            </a:pPr>
            <a:r>
              <a:rPr lang="en-US" altLang="zh-CN" sz="2800" dirty="0" smtClean="0">
                <a:latin typeface="华文中宋" panose="02010600040101010101" pitchFamily="2" charset="-122"/>
                <a:ea typeface="华文中宋" panose="02010600040101010101" pitchFamily="2" charset="-122"/>
              </a:rPr>
              <a:t>1</a:t>
            </a:r>
            <a:r>
              <a:rPr lang="zh-CN" altLang="en-US" sz="2800" dirty="0" smtClean="0">
                <a:latin typeface="华文中宋" panose="02010600040101010101" pitchFamily="2" charset="-122"/>
                <a:ea typeface="华文中宋" panose="02010600040101010101" pitchFamily="2" charset="-122"/>
              </a:rPr>
              <a:t>、</a:t>
            </a:r>
            <a:r>
              <a:rPr lang="en-US" altLang="zh-CN" sz="2800" dirty="0" smtClean="0">
                <a:latin typeface="华文中宋" panose="02010600040101010101" pitchFamily="2" charset="-122"/>
                <a:ea typeface="华文中宋" panose="02010600040101010101" pitchFamily="2" charset="-122"/>
              </a:rPr>
              <a:t> </a:t>
            </a:r>
            <a:r>
              <a:rPr lang="zh-CN" altLang="en-US" sz="2800" dirty="0" smtClean="0">
                <a:latin typeface="华文中宋" panose="02010600040101010101" pitchFamily="2" charset="-122"/>
                <a:ea typeface="华文中宋" panose="02010600040101010101" pitchFamily="2" charset="-122"/>
              </a:rPr>
              <a:t>流水线</a:t>
            </a:r>
            <a:r>
              <a:rPr lang="zh-CN" altLang="en-US" sz="2800" dirty="0">
                <a:latin typeface="华文中宋" panose="02010600040101010101" pitchFamily="2" charset="-122"/>
                <a:ea typeface="华文中宋" panose="02010600040101010101" pitchFamily="2" charset="-122"/>
              </a:rPr>
              <a:t>的基本概念</a:t>
            </a:r>
            <a:endParaRPr lang="zh-CN" altLang="en-US" sz="2800" dirty="0">
              <a:latin typeface="华文中宋" panose="02010600040101010101" pitchFamily="2" charset="-122"/>
              <a:ea typeface="华文中宋" panose="02010600040101010101" pitchFamily="2" charset="-122"/>
            </a:endParaRPr>
          </a:p>
          <a:p>
            <a:pPr>
              <a:lnSpc>
                <a:spcPct val="150000"/>
              </a:lnSpc>
            </a:pPr>
            <a:r>
              <a:rPr lang="en-US" altLang="zh-CN" sz="2800" dirty="0" smtClean="0">
                <a:latin typeface="华文中宋" panose="02010600040101010101" pitchFamily="2" charset="-122"/>
                <a:ea typeface="华文中宋" panose="02010600040101010101" pitchFamily="2" charset="-122"/>
              </a:rPr>
              <a:t>2</a:t>
            </a:r>
            <a:r>
              <a:rPr lang="zh-CN" altLang="en-US" sz="2800" dirty="0" smtClean="0">
                <a:latin typeface="华文中宋" panose="02010600040101010101" pitchFamily="2" charset="-122"/>
                <a:ea typeface="华文中宋" panose="02010600040101010101" pitchFamily="2" charset="-122"/>
              </a:rPr>
              <a:t>、</a:t>
            </a:r>
            <a:r>
              <a:rPr lang="en-US" altLang="zh-CN" sz="2800" dirty="0" smtClean="0">
                <a:latin typeface="华文中宋" panose="02010600040101010101" pitchFamily="2" charset="-122"/>
                <a:ea typeface="华文中宋" panose="02010600040101010101" pitchFamily="2" charset="-122"/>
              </a:rPr>
              <a:t> </a:t>
            </a:r>
            <a:r>
              <a:rPr lang="zh-CN" altLang="en-US" sz="2800" dirty="0" smtClean="0">
                <a:latin typeface="华文中宋" panose="02010600040101010101" pitchFamily="2" charset="-122"/>
                <a:ea typeface="华文中宋" panose="02010600040101010101" pitchFamily="2" charset="-122"/>
              </a:rPr>
              <a:t>流水线</a:t>
            </a:r>
            <a:r>
              <a:rPr lang="zh-CN" altLang="en-US" sz="2800" dirty="0">
                <a:latin typeface="华文中宋" panose="02010600040101010101" pitchFamily="2" charset="-122"/>
                <a:ea typeface="华文中宋" panose="02010600040101010101" pitchFamily="2" charset="-122"/>
              </a:rPr>
              <a:t>的时空图及性能</a:t>
            </a:r>
            <a:r>
              <a:rPr lang="zh-CN" altLang="en-US" sz="2800" dirty="0" smtClean="0">
                <a:latin typeface="华文中宋" panose="02010600040101010101" pitchFamily="2" charset="-122"/>
                <a:ea typeface="华文中宋" panose="02010600040101010101" pitchFamily="2" charset="-122"/>
              </a:rPr>
              <a:t>分析</a:t>
            </a:r>
            <a:endParaRPr lang="zh-CN" altLang="en-US" sz="2800" dirty="0">
              <a:latin typeface="华文中宋" panose="02010600040101010101" pitchFamily="2" charset="-122"/>
              <a:ea typeface="华文中宋" panose="02010600040101010101" pitchFamily="2" charset="-122"/>
            </a:endParaRPr>
          </a:p>
          <a:p>
            <a:pPr>
              <a:lnSpc>
                <a:spcPct val="130000"/>
              </a:lnSpc>
            </a:pPr>
            <a:r>
              <a:rPr lang="en-US" altLang="zh-CN" sz="2800" dirty="0" smtClean="0">
                <a:latin typeface="华文中宋" panose="02010600040101010101" pitchFamily="2" charset="-122"/>
                <a:ea typeface="华文中宋" panose="02010600040101010101" pitchFamily="2" charset="-122"/>
              </a:rPr>
              <a:t>  </a:t>
            </a:r>
            <a:endParaRPr lang="zh-CN" altLang="en-US" sz="2800" dirty="0">
              <a:latin typeface="华文中宋" panose="02010600040101010101" pitchFamily="2" charset="-122"/>
              <a:ea typeface="华文中宋" panose="02010600040101010101" pitchFamily="2" charset="-122"/>
            </a:endParaRPr>
          </a:p>
          <a:p>
            <a:pPr algn="l" eaLnBrk="1" hangingPunct="1">
              <a:lnSpc>
                <a:spcPct val="130000"/>
              </a:lnSpc>
            </a:pPr>
            <a:endParaRPr lang="en-US" altLang="zh-CN" sz="2800" dirty="0">
              <a:latin typeface="华文中宋" panose="02010600040101010101" pitchFamily="2" charset="-122"/>
              <a:ea typeface="华文中宋" panose="02010600040101010101" pitchFamily="2" charset="-122"/>
            </a:endParaRPr>
          </a:p>
        </p:txBody>
      </p:sp>
      <p:sp>
        <p:nvSpPr>
          <p:cNvPr id="12" name="Title 8"/>
          <p:cNvSpPr>
            <a:spLocks noGrp="1"/>
          </p:cNvSpPr>
          <p:nvPr>
            <p:ph type="title"/>
          </p:nvPr>
        </p:nvSpPr>
        <p:spPr>
          <a:xfrm>
            <a:off x="499680" y="1310005"/>
            <a:ext cx="8403020" cy="685800"/>
          </a:xfrm>
        </p:spPr>
        <p:txBody>
          <a:bodyPr>
            <a:normAutofit/>
          </a:bodyPr>
          <a:lstStyle/>
          <a:p>
            <a:pPr lvl="0">
              <a:spcBef>
                <a:spcPts val="0"/>
              </a:spcBef>
            </a:pPr>
            <a:r>
              <a:rPr lang="zh-CN" altLang="zh-CN" sz="3600" dirty="0">
                <a:solidFill>
                  <a:srgbClr val="C00000"/>
                </a:solidFill>
                <a:latin typeface="华文中宋" panose="02010600040101010101" pitchFamily="2" charset="-122"/>
                <a:ea typeface="华文中宋" panose="02010600040101010101" pitchFamily="2" charset="-122"/>
              </a:rPr>
              <a:t>一、流水线</a:t>
            </a:r>
            <a:endParaRPr lang="zh-CN" altLang="zh-CN" sz="3600"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99">
        <p14:ripple/>
      </p:transition>
    </mc:Choice>
    <mc:Fallback>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p:cNvSpPr>
            <a:spLocks noGrp="1"/>
          </p:cNvSpPr>
          <p:nvPr>
            <p:ph type="sldNum" sz="quarter" idx="11"/>
          </p:nvPr>
        </p:nvSpPr>
        <p:spPr/>
        <p:txBody>
          <a:bodyPr/>
          <a:lstStyle/>
          <a:p>
            <a:fld id="{6419EF53-A9D2-498C-A683-9C09DA0EAD21}" type="slidenum">
              <a:rPr lang="en-US" altLang="zh-CN"/>
            </a:fld>
            <a:endParaRPr lang="en-US" altLang="zh-CN"/>
          </a:p>
        </p:txBody>
      </p:sp>
      <p:grpSp>
        <p:nvGrpSpPr>
          <p:cNvPr id="2" name="Group 17"/>
          <p:cNvGrpSpPr/>
          <p:nvPr/>
        </p:nvGrpSpPr>
        <p:grpSpPr bwMode="auto">
          <a:xfrm>
            <a:off x="381000" y="1524000"/>
            <a:ext cx="8305800" cy="4724400"/>
            <a:chOff x="240" y="960"/>
            <a:chExt cx="5232" cy="2976"/>
          </a:xfrm>
        </p:grpSpPr>
        <p:pic>
          <p:nvPicPr>
            <p:cNvPr id="47111" name="Picture 7" descr="E:\English_arch\611\chap3_4.files\chap3_4-5new.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960"/>
              <a:ext cx="5232" cy="278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6"/>
            <p:cNvGrpSpPr/>
            <p:nvPr/>
          </p:nvGrpSpPr>
          <p:grpSpPr bwMode="auto">
            <a:xfrm>
              <a:off x="3110" y="3002"/>
              <a:ext cx="2254" cy="934"/>
              <a:chOff x="3110" y="3002"/>
              <a:chExt cx="2254" cy="934"/>
            </a:xfrm>
          </p:grpSpPr>
          <p:sp>
            <p:nvSpPr>
              <p:cNvPr id="47117" name="Text Box 13"/>
              <p:cNvSpPr txBox="1">
                <a:spLocks noChangeArrowheads="1"/>
              </p:cNvSpPr>
              <p:nvPr/>
            </p:nvSpPr>
            <p:spPr bwMode="auto">
              <a:xfrm>
                <a:off x="3110" y="3002"/>
                <a:ext cx="52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a:solidFill>
                      <a:srgbClr val="339966"/>
                    </a:solidFill>
                  </a:rPr>
                  <a:t>store</a:t>
                </a:r>
                <a:endParaRPr lang="en-US" altLang="zh-CN" b="0"/>
              </a:p>
            </p:txBody>
          </p:sp>
          <p:sp>
            <p:nvSpPr>
              <p:cNvPr id="47118" name="Text Box 14"/>
              <p:cNvSpPr txBox="1">
                <a:spLocks noChangeArrowheads="1"/>
              </p:cNvSpPr>
              <p:nvPr/>
            </p:nvSpPr>
            <p:spPr bwMode="auto">
              <a:xfrm>
                <a:off x="4896" y="3648"/>
                <a:ext cx="4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a:solidFill>
                      <a:srgbClr val="339966"/>
                    </a:solidFill>
                  </a:rPr>
                  <a:t>load</a:t>
                </a:r>
                <a:endParaRPr lang="en-US" altLang="zh-CN" b="0"/>
              </a:p>
            </p:txBody>
          </p:sp>
        </p:grpSp>
      </p:grpSp>
      <p:sp>
        <p:nvSpPr>
          <p:cNvPr id="47106" name="Rectangle 2"/>
          <p:cNvSpPr>
            <a:spLocks noGrp="1" noChangeArrowheads="1"/>
          </p:cNvSpPr>
          <p:nvPr>
            <p:ph type="title"/>
          </p:nvPr>
        </p:nvSpPr>
        <p:spPr/>
        <p:txBody>
          <a:bodyPr/>
          <a:lstStyle/>
          <a:p>
            <a:r>
              <a:rPr lang="en-US" altLang="zh-CN" b="0"/>
              <a:t>5-stage Version of MIPS Datapath</a:t>
            </a:r>
            <a:endParaRPr lang="en-US" altLang="zh-CN" b="0">
              <a:solidFill>
                <a:srgbClr val="000000"/>
              </a:solidFill>
              <a:latin typeface="Arial" panose="020B0604020202020204" pitchFamily="34" charset="0"/>
            </a:endParaRPr>
          </a:p>
        </p:txBody>
      </p:sp>
      <p:grpSp>
        <p:nvGrpSpPr>
          <p:cNvPr id="4" name="Group 18"/>
          <p:cNvGrpSpPr/>
          <p:nvPr/>
        </p:nvGrpSpPr>
        <p:grpSpPr bwMode="auto">
          <a:xfrm>
            <a:off x="381000" y="5410200"/>
            <a:ext cx="3657600" cy="914400"/>
            <a:chOff x="240" y="3408"/>
            <a:chExt cx="2304" cy="576"/>
          </a:xfrm>
        </p:grpSpPr>
        <p:sp>
          <p:nvSpPr>
            <p:cNvPr id="47112" name="Text Box 8"/>
            <p:cNvSpPr txBox="1">
              <a:spLocks noChangeArrowheads="1"/>
            </p:cNvSpPr>
            <p:nvPr/>
          </p:nvSpPr>
          <p:spPr bwMode="auto">
            <a:xfrm>
              <a:off x="240" y="3408"/>
              <a:ext cx="838" cy="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8000" tIns="0" rIns="18000" bIns="0">
              <a:spAutoFit/>
            </a:bodyPr>
            <a:lstStyle/>
            <a:p>
              <a:pPr eaLnBrk="1" hangingPunct="1"/>
              <a:r>
                <a:rPr lang="en-US" altLang="zh-CN" sz="2000">
                  <a:solidFill>
                    <a:srgbClr val="FF00FF"/>
                  </a:solidFill>
                </a:rPr>
                <a:t>pipeline </a:t>
              </a:r>
              <a:endParaRPr lang="en-US" altLang="zh-CN" sz="2000">
                <a:solidFill>
                  <a:srgbClr val="FF00FF"/>
                </a:solidFill>
              </a:endParaRPr>
            </a:p>
            <a:p>
              <a:pPr eaLnBrk="1" hangingPunct="1"/>
              <a:r>
                <a:rPr lang="en-US" altLang="zh-CN" sz="2000">
                  <a:solidFill>
                    <a:srgbClr val="FF00FF"/>
                  </a:solidFill>
                </a:rPr>
                <a:t>registers or </a:t>
              </a:r>
              <a:endParaRPr lang="en-US" altLang="zh-CN">
                <a:solidFill>
                  <a:srgbClr val="FF00FF"/>
                </a:solidFill>
              </a:endParaRPr>
            </a:p>
            <a:p>
              <a:pPr eaLnBrk="1" hangingPunct="1"/>
              <a:r>
                <a:rPr lang="en-US" altLang="zh-CN" sz="2000">
                  <a:solidFill>
                    <a:srgbClr val="FF00FF"/>
                  </a:solidFill>
                </a:rPr>
                <a:t>latches</a:t>
              </a:r>
              <a:r>
                <a:rPr lang="en-US" altLang="zh-CN" sz="2000" b="0"/>
                <a:t>  </a:t>
              </a:r>
              <a:endParaRPr lang="en-US" altLang="zh-CN" sz="2000" b="0"/>
            </a:p>
          </p:txBody>
        </p:sp>
        <p:sp>
          <p:nvSpPr>
            <p:cNvPr id="47113" name="Line 9"/>
            <p:cNvSpPr>
              <a:spLocks noChangeShapeType="1"/>
            </p:cNvSpPr>
            <p:nvPr/>
          </p:nvSpPr>
          <p:spPr bwMode="auto">
            <a:xfrm flipV="1">
              <a:off x="912" y="3456"/>
              <a:ext cx="624" cy="192"/>
            </a:xfrm>
            <a:prstGeom prst="line">
              <a:avLst/>
            </a:prstGeom>
            <a:noFill/>
            <a:ln w="28575">
              <a:solidFill>
                <a:srgbClr val="FF00FF"/>
              </a:solidFill>
              <a:prstDash val="sysDot"/>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4" name="Line 10"/>
            <p:cNvSpPr>
              <a:spLocks noChangeShapeType="1"/>
            </p:cNvSpPr>
            <p:nvPr/>
          </p:nvSpPr>
          <p:spPr bwMode="auto">
            <a:xfrm flipV="1">
              <a:off x="1008" y="3456"/>
              <a:ext cx="1536" cy="240"/>
            </a:xfrm>
            <a:prstGeom prst="line">
              <a:avLst/>
            </a:prstGeom>
            <a:noFill/>
            <a:ln w="28575">
              <a:solidFill>
                <a:srgbClr val="FF00FF"/>
              </a:solidFill>
              <a:prstDash val="sysDot"/>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22C40A7-9B8F-45AF-B341-10876C3DC76A}" type="slidenum">
              <a:rPr lang="en-US" altLang="zh-CN"/>
            </a:fld>
            <a:endParaRPr lang="en-US" altLang="zh-CN"/>
          </a:p>
        </p:txBody>
      </p:sp>
      <p:sp>
        <p:nvSpPr>
          <p:cNvPr id="50178" name="Rectangle 2"/>
          <p:cNvSpPr>
            <a:spLocks noGrp="1" noChangeArrowheads="1"/>
          </p:cNvSpPr>
          <p:nvPr>
            <p:ph type="title"/>
          </p:nvPr>
        </p:nvSpPr>
        <p:spPr/>
        <p:txBody>
          <a:bodyPr>
            <a:normAutofit/>
          </a:bodyPr>
          <a:lstStyle/>
          <a:p>
            <a:r>
              <a:rPr lang="zh-CN" altLang="en-US" sz="4000" b="1" dirty="0" smtClean="0"/>
              <a:t>流水线怎样减少执行时间？</a:t>
            </a:r>
            <a:endParaRPr lang="en-US" altLang="zh-CN" sz="4000" b="1" dirty="0"/>
          </a:p>
        </p:txBody>
      </p:sp>
      <p:sp>
        <p:nvSpPr>
          <p:cNvPr id="50179" name="Rectangle 3"/>
          <p:cNvSpPr>
            <a:spLocks noGrp="1" noChangeArrowheads="1"/>
          </p:cNvSpPr>
          <p:nvPr>
            <p:ph type="body" idx="1"/>
          </p:nvPr>
        </p:nvSpPr>
        <p:spPr>
          <a:xfrm>
            <a:off x="214282" y="1500174"/>
            <a:ext cx="8543956" cy="4525963"/>
          </a:xfrm>
        </p:spPr>
        <p:txBody>
          <a:bodyPr/>
          <a:lstStyle/>
          <a:p>
            <a:pPr>
              <a:buFontTx/>
              <a:buNone/>
            </a:pPr>
            <a:r>
              <a:rPr lang="en-US" altLang="zh-CN" b="1" dirty="0"/>
              <a:t>   </a:t>
            </a:r>
            <a:r>
              <a:rPr lang="zh-CN" altLang="en-US" b="1" dirty="0" smtClean="0"/>
              <a:t>对比不同串行实现的机器：</a:t>
            </a:r>
            <a:endParaRPr lang="en-US" altLang="zh-CN" dirty="0">
              <a:latin typeface="Comic Sans MS" panose="030F0702030302020204" pitchFamily="66" charset="0"/>
            </a:endParaRPr>
          </a:p>
          <a:p>
            <a:r>
              <a:rPr lang="zh-CN" altLang="en-US" sz="2800" b="1" dirty="0" smtClean="0">
                <a:latin typeface="Comic Sans MS" panose="030F0702030302020204" pitchFamily="66" charset="0"/>
              </a:rPr>
              <a:t>每条指令执行用一个时钟周期的机器（单周期实现）</a:t>
            </a:r>
            <a:endParaRPr lang="en-US" altLang="zh-CN" sz="2800" b="1" dirty="0">
              <a:latin typeface="Comic Sans MS" panose="030F0702030302020204" pitchFamily="66" charset="0"/>
            </a:endParaRPr>
          </a:p>
          <a:p>
            <a:pPr lvl="1"/>
            <a:r>
              <a:rPr lang="zh-CN" altLang="en-US" sz="2400" b="1" dirty="0" smtClean="0">
                <a:latin typeface="Comic Sans MS" panose="030F0702030302020204" pitchFamily="66" charset="0"/>
              </a:rPr>
              <a:t>流水线减少</a:t>
            </a:r>
            <a:r>
              <a:rPr lang="zh-CN" altLang="en-US" sz="2400" b="1" dirty="0" smtClean="0">
                <a:solidFill>
                  <a:srgbClr val="FF0000"/>
                </a:solidFill>
                <a:latin typeface="Comic Sans MS" panose="030F0702030302020204" pitchFamily="66" charset="0"/>
              </a:rPr>
              <a:t>时钟周期的长度（时间）</a:t>
            </a:r>
            <a:r>
              <a:rPr lang="en-US" altLang="zh-CN" sz="2400" b="1" dirty="0" smtClean="0">
                <a:solidFill>
                  <a:srgbClr val="FF0000"/>
                </a:solidFill>
              </a:rPr>
              <a:t> </a:t>
            </a:r>
            <a:endParaRPr lang="en-US" altLang="zh-CN" sz="2400" b="1" dirty="0">
              <a:solidFill>
                <a:srgbClr val="FF0000"/>
              </a:solidFill>
            </a:endParaRPr>
          </a:p>
          <a:p>
            <a:pPr lvl="1"/>
            <a:endParaRPr lang="en-US" altLang="zh-CN" b="1" dirty="0">
              <a:latin typeface="Comic Sans MS" panose="030F0702030302020204" pitchFamily="66" charset="0"/>
            </a:endParaRPr>
          </a:p>
          <a:p>
            <a:r>
              <a:rPr lang="zh-CN" altLang="en-US" sz="2800" b="1" dirty="0" smtClean="0">
                <a:solidFill>
                  <a:srgbClr val="C00000"/>
                </a:solidFill>
                <a:latin typeface="Comic Sans MS" panose="030F0702030302020204" pitchFamily="66" charset="0"/>
              </a:rPr>
              <a:t>每条指令执行用多个时钟周期的机器（</a:t>
            </a:r>
            <a:r>
              <a:rPr lang="zh-CN" altLang="en-US" sz="2800" b="1" dirty="0" smtClean="0">
                <a:latin typeface="Comic Sans MS" panose="030F0702030302020204" pitchFamily="66" charset="0"/>
              </a:rPr>
              <a:t>多周期实现）</a:t>
            </a:r>
            <a:endParaRPr lang="en-US" altLang="zh-CN" b="1" dirty="0">
              <a:latin typeface="Comic Sans MS" panose="030F0702030302020204" pitchFamily="66" charset="0"/>
            </a:endParaRPr>
          </a:p>
          <a:p>
            <a:pPr lvl="1"/>
            <a:r>
              <a:rPr lang="zh-CN" altLang="en-US" sz="2400" b="1" dirty="0" smtClean="0">
                <a:latin typeface="Comic Sans MS" panose="030F0702030302020204" pitchFamily="66" charset="0"/>
              </a:rPr>
              <a:t>流水线减少</a:t>
            </a:r>
            <a:r>
              <a:rPr lang="en-US" altLang="zh-CN" sz="2400" b="1" dirty="0" smtClean="0">
                <a:solidFill>
                  <a:srgbClr val="FF3300"/>
                </a:solidFill>
                <a:latin typeface="Comic Sans MS" panose="030F0702030302020204" pitchFamily="66" charset="0"/>
              </a:rPr>
              <a:t>CPI</a:t>
            </a:r>
            <a:r>
              <a:rPr lang="en-US" altLang="zh-CN" sz="2400" b="1" dirty="0">
                <a:latin typeface="Comic Sans MS" panose="030F0702030302020204" pitchFamily="66" charset="0"/>
              </a:rPr>
              <a:t>. </a:t>
            </a:r>
            <a:endParaRPr lang="en-US" altLang="zh-CN" sz="2400" b="1" dirty="0">
              <a:latin typeface="Comic Sans MS" panose="030F0702030302020204" pitchFamily="66"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灯片编号占位符 4"/>
          <p:cNvSpPr>
            <a:spLocks noGrp="1"/>
          </p:cNvSpPr>
          <p:nvPr>
            <p:ph type="sldNum" sz="quarter" idx="11"/>
          </p:nvPr>
        </p:nvSpPr>
        <p:spPr/>
        <p:txBody>
          <a:bodyPr/>
          <a:lstStyle/>
          <a:p>
            <a:fld id="{26C3635C-9258-4C2C-9231-F21D72DE9BD9}" type="slidenum">
              <a:rPr lang="en-US" altLang="zh-CN"/>
            </a:fld>
            <a:endParaRPr lang="en-US" altLang="zh-CN"/>
          </a:p>
        </p:txBody>
      </p:sp>
      <p:sp>
        <p:nvSpPr>
          <p:cNvPr id="53250" name="Rectangle 2"/>
          <p:cNvSpPr>
            <a:spLocks noGrp="1" noChangeArrowheads="1"/>
          </p:cNvSpPr>
          <p:nvPr>
            <p:ph type="title"/>
          </p:nvPr>
        </p:nvSpPr>
        <p:spPr/>
        <p:txBody>
          <a:bodyPr>
            <a:normAutofit fontScale="90000"/>
          </a:bodyPr>
          <a:lstStyle/>
          <a:p>
            <a:r>
              <a:rPr lang="en-US" altLang="zh-CN"/>
              <a:t>Single-cycle implementation vs. pipelining</a:t>
            </a:r>
            <a:endParaRPr lang="en-US" altLang="zh-CN"/>
          </a:p>
        </p:txBody>
      </p:sp>
      <p:grpSp>
        <p:nvGrpSpPr>
          <p:cNvPr id="2" name="Group 193"/>
          <p:cNvGrpSpPr/>
          <p:nvPr/>
        </p:nvGrpSpPr>
        <p:grpSpPr bwMode="auto">
          <a:xfrm>
            <a:off x="304800" y="4876800"/>
            <a:ext cx="5894388" cy="1247775"/>
            <a:chOff x="192" y="2928"/>
            <a:chExt cx="3713" cy="786"/>
          </a:xfrm>
        </p:grpSpPr>
        <p:sp>
          <p:nvSpPr>
            <p:cNvPr id="53331" name="Rectangle 83"/>
            <p:cNvSpPr>
              <a:spLocks noChangeArrowheads="1"/>
            </p:cNvSpPr>
            <p:nvPr/>
          </p:nvSpPr>
          <p:spPr bwMode="auto">
            <a:xfrm>
              <a:off x="192" y="2928"/>
              <a:ext cx="39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endParaRPr lang="en-US" altLang="zh-CN" sz="1600"/>
            </a:p>
          </p:txBody>
        </p:sp>
        <p:grpSp>
          <p:nvGrpSpPr>
            <p:cNvPr id="3" name="Group 84"/>
            <p:cNvGrpSpPr/>
            <p:nvPr/>
          </p:nvGrpSpPr>
          <p:grpSpPr bwMode="auto">
            <a:xfrm>
              <a:off x="549" y="2928"/>
              <a:ext cx="2384" cy="210"/>
              <a:chOff x="488" y="3260"/>
              <a:chExt cx="2384" cy="210"/>
            </a:xfrm>
          </p:grpSpPr>
          <p:grpSp>
            <p:nvGrpSpPr>
              <p:cNvPr id="4" name="Group 85"/>
              <p:cNvGrpSpPr/>
              <p:nvPr/>
            </p:nvGrpSpPr>
            <p:grpSpPr bwMode="auto">
              <a:xfrm>
                <a:off x="488" y="3260"/>
                <a:ext cx="464" cy="210"/>
                <a:chOff x="488" y="3260"/>
                <a:chExt cx="464" cy="210"/>
              </a:xfrm>
            </p:grpSpPr>
            <p:sp>
              <p:nvSpPr>
                <p:cNvPr id="53334" name="Rectangle 86"/>
                <p:cNvSpPr>
                  <a:spLocks noChangeArrowheads="1"/>
                </p:cNvSpPr>
                <p:nvPr/>
              </p:nvSpPr>
              <p:spPr bwMode="auto">
                <a:xfrm>
                  <a:off x="48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35" name="Rectangle 87"/>
                <p:cNvSpPr>
                  <a:spLocks noChangeArrowheads="1"/>
                </p:cNvSpPr>
                <p:nvPr/>
              </p:nvSpPr>
              <p:spPr bwMode="auto">
                <a:xfrm>
                  <a:off x="515" y="3260"/>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5" name="Group 88"/>
              <p:cNvGrpSpPr/>
              <p:nvPr/>
            </p:nvGrpSpPr>
            <p:grpSpPr bwMode="auto">
              <a:xfrm>
                <a:off x="968" y="3260"/>
                <a:ext cx="464" cy="210"/>
                <a:chOff x="968" y="3260"/>
                <a:chExt cx="464" cy="210"/>
              </a:xfrm>
            </p:grpSpPr>
            <p:sp>
              <p:nvSpPr>
                <p:cNvPr id="53337" name="Rectangle 89"/>
                <p:cNvSpPr>
                  <a:spLocks noChangeArrowheads="1"/>
                </p:cNvSpPr>
                <p:nvPr/>
              </p:nvSpPr>
              <p:spPr bwMode="auto">
                <a:xfrm>
                  <a:off x="96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38" name="Rectangle 90"/>
                <p:cNvSpPr>
                  <a:spLocks noChangeArrowheads="1"/>
                </p:cNvSpPr>
                <p:nvPr/>
              </p:nvSpPr>
              <p:spPr bwMode="auto">
                <a:xfrm>
                  <a:off x="1043" y="3260"/>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6" name="Group 91"/>
              <p:cNvGrpSpPr/>
              <p:nvPr/>
            </p:nvGrpSpPr>
            <p:grpSpPr bwMode="auto">
              <a:xfrm>
                <a:off x="1448" y="3260"/>
                <a:ext cx="464" cy="210"/>
                <a:chOff x="1448" y="3260"/>
                <a:chExt cx="464" cy="210"/>
              </a:xfrm>
            </p:grpSpPr>
            <p:sp>
              <p:nvSpPr>
                <p:cNvPr id="53340" name="Rectangle 92"/>
                <p:cNvSpPr>
                  <a:spLocks noChangeArrowheads="1"/>
                </p:cNvSpPr>
                <p:nvPr/>
              </p:nvSpPr>
              <p:spPr bwMode="auto">
                <a:xfrm>
                  <a:off x="144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41" name="Rectangle 93"/>
                <p:cNvSpPr>
                  <a:spLocks noChangeArrowheads="1"/>
                </p:cNvSpPr>
                <p:nvPr/>
              </p:nvSpPr>
              <p:spPr bwMode="auto">
                <a:xfrm>
                  <a:off x="1475" y="3260"/>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7" name="Group 94"/>
              <p:cNvGrpSpPr/>
              <p:nvPr/>
            </p:nvGrpSpPr>
            <p:grpSpPr bwMode="auto">
              <a:xfrm>
                <a:off x="1928" y="3260"/>
                <a:ext cx="468" cy="210"/>
                <a:chOff x="1928" y="3260"/>
                <a:chExt cx="468" cy="210"/>
              </a:xfrm>
            </p:grpSpPr>
            <p:sp>
              <p:nvSpPr>
                <p:cNvPr id="53343" name="Rectangle 95"/>
                <p:cNvSpPr>
                  <a:spLocks noChangeArrowheads="1"/>
                </p:cNvSpPr>
                <p:nvPr/>
              </p:nvSpPr>
              <p:spPr bwMode="auto">
                <a:xfrm>
                  <a:off x="192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44" name="Rectangle 96"/>
                <p:cNvSpPr>
                  <a:spLocks noChangeArrowheads="1"/>
                </p:cNvSpPr>
                <p:nvPr/>
              </p:nvSpPr>
              <p:spPr bwMode="auto">
                <a:xfrm>
                  <a:off x="1955" y="3260"/>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8" name="Group 97"/>
              <p:cNvGrpSpPr/>
              <p:nvPr/>
            </p:nvGrpSpPr>
            <p:grpSpPr bwMode="auto">
              <a:xfrm>
                <a:off x="2408" y="3260"/>
                <a:ext cx="464" cy="210"/>
                <a:chOff x="2408" y="3260"/>
                <a:chExt cx="464" cy="210"/>
              </a:xfrm>
            </p:grpSpPr>
            <p:sp>
              <p:nvSpPr>
                <p:cNvPr id="53346" name="Rectangle 98"/>
                <p:cNvSpPr>
                  <a:spLocks noChangeArrowheads="1"/>
                </p:cNvSpPr>
                <p:nvPr/>
              </p:nvSpPr>
              <p:spPr bwMode="auto">
                <a:xfrm>
                  <a:off x="240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47" name="Rectangle 99"/>
                <p:cNvSpPr>
                  <a:spLocks noChangeArrowheads="1"/>
                </p:cNvSpPr>
                <p:nvPr/>
              </p:nvSpPr>
              <p:spPr bwMode="auto">
                <a:xfrm>
                  <a:off x="2483" y="3260"/>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grpSp>
          <p:nvGrpSpPr>
            <p:cNvPr id="9" name="Group 115"/>
            <p:cNvGrpSpPr/>
            <p:nvPr/>
          </p:nvGrpSpPr>
          <p:grpSpPr bwMode="auto">
            <a:xfrm>
              <a:off x="1029" y="3216"/>
              <a:ext cx="2384" cy="210"/>
              <a:chOff x="968" y="3548"/>
              <a:chExt cx="2384" cy="210"/>
            </a:xfrm>
          </p:grpSpPr>
          <p:grpSp>
            <p:nvGrpSpPr>
              <p:cNvPr id="10" name="Group 116"/>
              <p:cNvGrpSpPr/>
              <p:nvPr/>
            </p:nvGrpSpPr>
            <p:grpSpPr bwMode="auto">
              <a:xfrm>
                <a:off x="968" y="3548"/>
                <a:ext cx="464" cy="210"/>
                <a:chOff x="968" y="3548"/>
                <a:chExt cx="464" cy="210"/>
              </a:xfrm>
            </p:grpSpPr>
            <p:sp>
              <p:nvSpPr>
                <p:cNvPr id="53365" name="Rectangle 117"/>
                <p:cNvSpPr>
                  <a:spLocks noChangeArrowheads="1"/>
                </p:cNvSpPr>
                <p:nvPr/>
              </p:nvSpPr>
              <p:spPr bwMode="auto">
                <a:xfrm>
                  <a:off x="96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66" name="Rectangle 118"/>
                <p:cNvSpPr>
                  <a:spLocks noChangeArrowheads="1"/>
                </p:cNvSpPr>
                <p:nvPr/>
              </p:nvSpPr>
              <p:spPr bwMode="auto">
                <a:xfrm>
                  <a:off x="995" y="3548"/>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11" name="Group 119"/>
              <p:cNvGrpSpPr/>
              <p:nvPr/>
            </p:nvGrpSpPr>
            <p:grpSpPr bwMode="auto">
              <a:xfrm>
                <a:off x="1448" y="3548"/>
                <a:ext cx="464" cy="210"/>
                <a:chOff x="1448" y="3548"/>
                <a:chExt cx="464" cy="210"/>
              </a:xfrm>
            </p:grpSpPr>
            <p:sp>
              <p:nvSpPr>
                <p:cNvPr id="53368" name="Rectangle 120"/>
                <p:cNvSpPr>
                  <a:spLocks noChangeArrowheads="1"/>
                </p:cNvSpPr>
                <p:nvPr/>
              </p:nvSpPr>
              <p:spPr bwMode="auto">
                <a:xfrm>
                  <a:off x="144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69" name="Rectangle 121"/>
                <p:cNvSpPr>
                  <a:spLocks noChangeArrowheads="1"/>
                </p:cNvSpPr>
                <p:nvPr/>
              </p:nvSpPr>
              <p:spPr bwMode="auto">
                <a:xfrm>
                  <a:off x="1523" y="3548"/>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12" name="Group 122"/>
              <p:cNvGrpSpPr/>
              <p:nvPr/>
            </p:nvGrpSpPr>
            <p:grpSpPr bwMode="auto">
              <a:xfrm>
                <a:off x="1928" y="3548"/>
                <a:ext cx="464" cy="210"/>
                <a:chOff x="1928" y="3548"/>
                <a:chExt cx="464" cy="210"/>
              </a:xfrm>
            </p:grpSpPr>
            <p:sp>
              <p:nvSpPr>
                <p:cNvPr id="53371" name="Rectangle 123"/>
                <p:cNvSpPr>
                  <a:spLocks noChangeArrowheads="1"/>
                </p:cNvSpPr>
                <p:nvPr/>
              </p:nvSpPr>
              <p:spPr bwMode="auto">
                <a:xfrm>
                  <a:off x="192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72" name="Rectangle 124"/>
                <p:cNvSpPr>
                  <a:spLocks noChangeArrowheads="1"/>
                </p:cNvSpPr>
                <p:nvPr/>
              </p:nvSpPr>
              <p:spPr bwMode="auto">
                <a:xfrm>
                  <a:off x="1955" y="3548"/>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13" name="Group 125"/>
              <p:cNvGrpSpPr/>
              <p:nvPr/>
            </p:nvGrpSpPr>
            <p:grpSpPr bwMode="auto">
              <a:xfrm>
                <a:off x="2408" y="3548"/>
                <a:ext cx="468" cy="210"/>
                <a:chOff x="2408" y="3548"/>
                <a:chExt cx="468" cy="210"/>
              </a:xfrm>
            </p:grpSpPr>
            <p:sp>
              <p:nvSpPr>
                <p:cNvPr id="53374" name="Rectangle 126"/>
                <p:cNvSpPr>
                  <a:spLocks noChangeArrowheads="1"/>
                </p:cNvSpPr>
                <p:nvPr/>
              </p:nvSpPr>
              <p:spPr bwMode="auto">
                <a:xfrm>
                  <a:off x="240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75" name="Rectangle 127"/>
                <p:cNvSpPr>
                  <a:spLocks noChangeArrowheads="1"/>
                </p:cNvSpPr>
                <p:nvPr/>
              </p:nvSpPr>
              <p:spPr bwMode="auto">
                <a:xfrm>
                  <a:off x="2435" y="3548"/>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14" name="Group 128"/>
              <p:cNvGrpSpPr/>
              <p:nvPr/>
            </p:nvGrpSpPr>
            <p:grpSpPr bwMode="auto">
              <a:xfrm>
                <a:off x="2888" y="3548"/>
                <a:ext cx="464" cy="210"/>
                <a:chOff x="2888" y="3548"/>
                <a:chExt cx="464" cy="210"/>
              </a:xfrm>
            </p:grpSpPr>
            <p:sp>
              <p:nvSpPr>
                <p:cNvPr id="53377" name="Rectangle 129"/>
                <p:cNvSpPr>
                  <a:spLocks noChangeArrowheads="1"/>
                </p:cNvSpPr>
                <p:nvPr/>
              </p:nvSpPr>
              <p:spPr bwMode="auto">
                <a:xfrm>
                  <a:off x="288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78" name="Rectangle 130"/>
                <p:cNvSpPr>
                  <a:spLocks noChangeArrowheads="1"/>
                </p:cNvSpPr>
                <p:nvPr/>
              </p:nvSpPr>
              <p:spPr bwMode="auto">
                <a:xfrm>
                  <a:off x="2963" y="3548"/>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sp>
          <p:nvSpPr>
            <p:cNvPr id="53379" name="Rectangle 131"/>
            <p:cNvSpPr>
              <a:spLocks noChangeArrowheads="1"/>
            </p:cNvSpPr>
            <p:nvPr/>
          </p:nvSpPr>
          <p:spPr bwMode="auto">
            <a:xfrm>
              <a:off x="672" y="3216"/>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endParaRPr lang="en-US" altLang="zh-CN" sz="1600"/>
            </a:p>
          </p:txBody>
        </p:sp>
        <p:grpSp>
          <p:nvGrpSpPr>
            <p:cNvPr id="15" name="Group 161"/>
            <p:cNvGrpSpPr/>
            <p:nvPr/>
          </p:nvGrpSpPr>
          <p:grpSpPr bwMode="auto">
            <a:xfrm>
              <a:off x="1521" y="3504"/>
              <a:ext cx="2384" cy="210"/>
              <a:chOff x="1496" y="3836"/>
              <a:chExt cx="2384" cy="210"/>
            </a:xfrm>
          </p:grpSpPr>
          <p:grpSp>
            <p:nvGrpSpPr>
              <p:cNvPr id="16" name="Group 162"/>
              <p:cNvGrpSpPr/>
              <p:nvPr/>
            </p:nvGrpSpPr>
            <p:grpSpPr bwMode="auto">
              <a:xfrm>
                <a:off x="1496" y="3836"/>
                <a:ext cx="464" cy="210"/>
                <a:chOff x="1496" y="3836"/>
                <a:chExt cx="464" cy="210"/>
              </a:xfrm>
            </p:grpSpPr>
            <p:sp>
              <p:nvSpPr>
                <p:cNvPr id="53411" name="Rectangle 163"/>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12" name="Rectangle 164"/>
                <p:cNvSpPr>
                  <a:spLocks noChangeArrowheads="1"/>
                </p:cNvSpPr>
                <p:nvPr/>
              </p:nvSpPr>
              <p:spPr bwMode="auto">
                <a:xfrm>
                  <a:off x="1523" y="3836"/>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17" name="Group 165"/>
              <p:cNvGrpSpPr/>
              <p:nvPr/>
            </p:nvGrpSpPr>
            <p:grpSpPr bwMode="auto">
              <a:xfrm>
                <a:off x="1976" y="3836"/>
                <a:ext cx="464" cy="210"/>
                <a:chOff x="1976" y="3836"/>
                <a:chExt cx="464" cy="210"/>
              </a:xfrm>
            </p:grpSpPr>
            <p:sp>
              <p:nvSpPr>
                <p:cNvPr id="53414" name="Rectangle 166"/>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15" name="Rectangle 167"/>
                <p:cNvSpPr>
                  <a:spLocks noChangeArrowheads="1"/>
                </p:cNvSpPr>
                <p:nvPr/>
              </p:nvSpPr>
              <p:spPr bwMode="auto">
                <a:xfrm>
                  <a:off x="2051" y="3836"/>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18" name="Group 168"/>
              <p:cNvGrpSpPr/>
              <p:nvPr/>
            </p:nvGrpSpPr>
            <p:grpSpPr bwMode="auto">
              <a:xfrm>
                <a:off x="2456" y="3836"/>
                <a:ext cx="464" cy="210"/>
                <a:chOff x="2456" y="3836"/>
                <a:chExt cx="464" cy="210"/>
              </a:xfrm>
            </p:grpSpPr>
            <p:sp>
              <p:nvSpPr>
                <p:cNvPr id="53417" name="Rectangle 169"/>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18" name="Rectangle 170"/>
                <p:cNvSpPr>
                  <a:spLocks noChangeArrowheads="1"/>
                </p:cNvSpPr>
                <p:nvPr/>
              </p:nvSpPr>
              <p:spPr bwMode="auto">
                <a:xfrm>
                  <a:off x="2483" y="3836"/>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19" name="Group 171"/>
              <p:cNvGrpSpPr/>
              <p:nvPr/>
            </p:nvGrpSpPr>
            <p:grpSpPr bwMode="auto">
              <a:xfrm>
                <a:off x="2936" y="3836"/>
                <a:ext cx="468" cy="210"/>
                <a:chOff x="2936" y="3836"/>
                <a:chExt cx="468" cy="210"/>
              </a:xfrm>
            </p:grpSpPr>
            <p:sp>
              <p:nvSpPr>
                <p:cNvPr id="53420" name="Rectangle 172"/>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21" name="Rectangle 173"/>
                <p:cNvSpPr>
                  <a:spLocks noChangeArrowheads="1"/>
                </p:cNvSpPr>
                <p:nvPr/>
              </p:nvSpPr>
              <p:spPr bwMode="auto">
                <a:xfrm>
                  <a:off x="2963" y="3836"/>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20" name="Group 174"/>
              <p:cNvGrpSpPr/>
              <p:nvPr/>
            </p:nvGrpSpPr>
            <p:grpSpPr bwMode="auto">
              <a:xfrm>
                <a:off x="3416" y="3836"/>
                <a:ext cx="464" cy="210"/>
                <a:chOff x="3416" y="3836"/>
                <a:chExt cx="464" cy="210"/>
              </a:xfrm>
            </p:grpSpPr>
            <p:sp>
              <p:nvSpPr>
                <p:cNvPr id="53423" name="Rectangle 175"/>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24" name="Rectangle 176"/>
                <p:cNvSpPr>
                  <a:spLocks noChangeArrowheads="1"/>
                </p:cNvSpPr>
                <p:nvPr/>
              </p:nvSpPr>
              <p:spPr bwMode="auto">
                <a:xfrm>
                  <a:off x="3491" y="3836"/>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sp>
          <p:nvSpPr>
            <p:cNvPr id="53425" name="Rectangle 177"/>
            <p:cNvSpPr>
              <a:spLocks noChangeArrowheads="1"/>
            </p:cNvSpPr>
            <p:nvPr/>
          </p:nvSpPr>
          <p:spPr bwMode="auto">
            <a:xfrm>
              <a:off x="1056" y="3504"/>
              <a:ext cx="4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R-type</a:t>
              </a:r>
              <a:endParaRPr lang="en-US" altLang="zh-CN" sz="1600"/>
            </a:p>
          </p:txBody>
        </p:sp>
      </p:grpSp>
      <p:sp>
        <p:nvSpPr>
          <p:cNvPr id="53398" name="Rectangle 150"/>
          <p:cNvSpPr>
            <a:spLocks noChangeArrowheads="1"/>
          </p:cNvSpPr>
          <p:nvPr/>
        </p:nvSpPr>
        <p:spPr bwMode="auto">
          <a:xfrm>
            <a:off x="304800" y="1524000"/>
            <a:ext cx="6705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1800" i="1" u="sng">
                <a:solidFill>
                  <a:schemeClr val="accent2"/>
                </a:solidFill>
                <a:latin typeface="Arial" panose="020B0604020202020204" pitchFamily="34" charset="0"/>
              </a:rPr>
              <a:t>Single Cycle Implementation:</a:t>
            </a:r>
            <a:r>
              <a:rPr lang="en-US" altLang="zh-CN" sz="1800" i="1">
                <a:solidFill>
                  <a:schemeClr val="accent2"/>
                </a:solidFill>
                <a:latin typeface="Arial" panose="020B0604020202020204" pitchFamily="34" charset="0"/>
              </a:rPr>
              <a:t>     </a:t>
            </a:r>
            <a:r>
              <a:rPr lang="en-US" altLang="zh-CN" sz="1800">
                <a:solidFill>
                  <a:srgbClr val="FF3300"/>
                </a:solidFill>
                <a:latin typeface="Comic Sans MS" panose="030F0702030302020204" pitchFamily="66" charset="0"/>
              </a:rPr>
              <a:t>CPI=1,   long clock cycle</a:t>
            </a:r>
            <a:r>
              <a:rPr lang="en-US" altLang="zh-CN" sz="1800" i="1" u="sng">
                <a:solidFill>
                  <a:schemeClr val="accent2"/>
                </a:solidFill>
                <a:latin typeface="Arial" panose="020B0604020202020204" pitchFamily="34" charset="0"/>
              </a:rPr>
              <a:t> </a:t>
            </a:r>
            <a:endParaRPr lang="en-US" altLang="zh-CN" sz="1800" i="1" u="sng">
              <a:solidFill>
                <a:srgbClr val="000099"/>
              </a:solidFill>
              <a:latin typeface="Arial" panose="020B0604020202020204" pitchFamily="34" charset="0"/>
            </a:endParaRPr>
          </a:p>
        </p:txBody>
      </p:sp>
      <p:sp>
        <p:nvSpPr>
          <p:cNvPr id="53383" name="Line 135"/>
          <p:cNvSpPr>
            <a:spLocks noChangeShapeType="1"/>
          </p:cNvSpPr>
          <p:nvPr/>
        </p:nvSpPr>
        <p:spPr bwMode="auto">
          <a:xfrm>
            <a:off x="490538" y="2298700"/>
            <a:ext cx="355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4" name="Line 136"/>
          <p:cNvSpPr>
            <a:spLocks noChangeShapeType="1"/>
          </p:cNvSpPr>
          <p:nvPr/>
        </p:nvSpPr>
        <p:spPr bwMode="auto">
          <a:xfrm>
            <a:off x="8588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7" name="Line 139"/>
          <p:cNvSpPr>
            <a:spLocks noChangeShapeType="1"/>
          </p:cNvSpPr>
          <p:nvPr/>
        </p:nvSpPr>
        <p:spPr bwMode="auto">
          <a:xfrm>
            <a:off x="44402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8" name="Line 140"/>
          <p:cNvSpPr>
            <a:spLocks noChangeShapeType="1"/>
          </p:cNvSpPr>
          <p:nvPr/>
        </p:nvSpPr>
        <p:spPr bwMode="auto">
          <a:xfrm flipV="1">
            <a:off x="8161338" y="1905000"/>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9" name="Line 141"/>
          <p:cNvSpPr>
            <a:spLocks noChangeShapeType="1"/>
          </p:cNvSpPr>
          <p:nvPr/>
        </p:nvSpPr>
        <p:spPr bwMode="auto">
          <a:xfrm>
            <a:off x="81740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0" name="Line 142"/>
          <p:cNvSpPr>
            <a:spLocks noChangeShapeType="1"/>
          </p:cNvSpPr>
          <p:nvPr/>
        </p:nvSpPr>
        <p:spPr bwMode="auto">
          <a:xfrm>
            <a:off x="871538" y="2527300"/>
            <a:ext cx="1879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1" name="Line 143"/>
          <p:cNvSpPr>
            <a:spLocks noChangeShapeType="1"/>
          </p:cNvSpPr>
          <p:nvPr/>
        </p:nvSpPr>
        <p:spPr bwMode="auto">
          <a:xfrm>
            <a:off x="2776538" y="2298700"/>
            <a:ext cx="16510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2" name="Line 144"/>
          <p:cNvSpPr>
            <a:spLocks noChangeShapeType="1"/>
          </p:cNvSpPr>
          <p:nvPr/>
        </p:nvSpPr>
        <p:spPr bwMode="auto">
          <a:xfrm>
            <a:off x="27638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3" name="Line 145"/>
          <p:cNvSpPr>
            <a:spLocks noChangeShapeType="1"/>
          </p:cNvSpPr>
          <p:nvPr/>
        </p:nvSpPr>
        <p:spPr bwMode="auto">
          <a:xfrm>
            <a:off x="4452938" y="2527300"/>
            <a:ext cx="1879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4" name="Line 146"/>
          <p:cNvSpPr>
            <a:spLocks noChangeShapeType="1"/>
          </p:cNvSpPr>
          <p:nvPr/>
        </p:nvSpPr>
        <p:spPr bwMode="auto">
          <a:xfrm>
            <a:off x="6357938" y="2298700"/>
            <a:ext cx="18034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5" name="Line 147"/>
          <p:cNvSpPr>
            <a:spLocks noChangeShapeType="1"/>
          </p:cNvSpPr>
          <p:nvPr/>
        </p:nvSpPr>
        <p:spPr bwMode="auto">
          <a:xfrm>
            <a:off x="63452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6" name="Line 148"/>
          <p:cNvSpPr>
            <a:spLocks noChangeShapeType="1"/>
          </p:cNvSpPr>
          <p:nvPr/>
        </p:nvSpPr>
        <p:spPr bwMode="auto">
          <a:xfrm>
            <a:off x="8262938" y="2527300"/>
            <a:ext cx="355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7" name="Rectangle 149"/>
          <p:cNvSpPr>
            <a:spLocks noChangeArrowheads="1"/>
          </p:cNvSpPr>
          <p:nvPr/>
        </p:nvSpPr>
        <p:spPr bwMode="auto">
          <a:xfrm>
            <a:off x="381000" y="2292350"/>
            <a:ext cx="49688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endParaRPr lang="en-US" altLang="zh-CN" sz="1600"/>
          </a:p>
        </p:txBody>
      </p:sp>
      <p:sp>
        <p:nvSpPr>
          <p:cNvPr id="53399" name="Rectangle 151"/>
          <p:cNvSpPr>
            <a:spLocks noChangeArrowheads="1"/>
          </p:cNvSpPr>
          <p:nvPr/>
        </p:nvSpPr>
        <p:spPr bwMode="auto">
          <a:xfrm>
            <a:off x="838200" y="2819400"/>
            <a:ext cx="35560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00" name="Rectangle 152"/>
          <p:cNvSpPr>
            <a:spLocks noChangeArrowheads="1"/>
          </p:cNvSpPr>
          <p:nvPr/>
        </p:nvSpPr>
        <p:spPr bwMode="auto">
          <a:xfrm>
            <a:off x="4419600" y="2819400"/>
            <a:ext cx="37084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01" name="Rectangle 153"/>
          <p:cNvSpPr>
            <a:spLocks noChangeArrowheads="1"/>
          </p:cNvSpPr>
          <p:nvPr/>
        </p:nvSpPr>
        <p:spPr bwMode="auto">
          <a:xfrm>
            <a:off x="2176463" y="2800350"/>
            <a:ext cx="6318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endParaRPr lang="en-US" altLang="zh-CN" sz="1600"/>
          </a:p>
        </p:txBody>
      </p:sp>
      <p:sp>
        <p:nvSpPr>
          <p:cNvPr id="53402" name="Rectangle 154"/>
          <p:cNvSpPr>
            <a:spLocks noChangeArrowheads="1"/>
          </p:cNvSpPr>
          <p:nvPr/>
        </p:nvSpPr>
        <p:spPr bwMode="auto">
          <a:xfrm>
            <a:off x="5986463" y="2800350"/>
            <a:ext cx="644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endParaRPr lang="en-US" altLang="zh-CN" sz="1600"/>
          </a:p>
        </p:txBody>
      </p:sp>
      <p:sp>
        <p:nvSpPr>
          <p:cNvPr id="53403" name="Line 155"/>
          <p:cNvSpPr>
            <a:spLocks noChangeShapeType="1"/>
          </p:cNvSpPr>
          <p:nvPr/>
        </p:nvSpPr>
        <p:spPr bwMode="auto">
          <a:xfrm flipV="1">
            <a:off x="7454900" y="2794000"/>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04" name="Rectangle 156"/>
          <p:cNvSpPr>
            <a:spLocks noChangeArrowheads="1"/>
          </p:cNvSpPr>
          <p:nvPr/>
        </p:nvSpPr>
        <p:spPr bwMode="auto">
          <a:xfrm>
            <a:off x="7434263" y="2800350"/>
            <a:ext cx="7239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Waste</a:t>
            </a:r>
            <a:endParaRPr lang="en-US" altLang="zh-CN" sz="1600"/>
          </a:p>
        </p:txBody>
      </p:sp>
      <p:sp>
        <p:nvSpPr>
          <p:cNvPr id="53426" name="Line 178"/>
          <p:cNvSpPr>
            <a:spLocks noChangeShapeType="1"/>
          </p:cNvSpPr>
          <p:nvPr/>
        </p:nvSpPr>
        <p:spPr bwMode="auto">
          <a:xfrm flipV="1">
            <a:off x="858838" y="1981200"/>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27" name="Rectangle 179"/>
          <p:cNvSpPr>
            <a:spLocks noChangeArrowheads="1"/>
          </p:cNvSpPr>
          <p:nvPr/>
        </p:nvSpPr>
        <p:spPr bwMode="auto">
          <a:xfrm>
            <a:off x="2362200" y="1987550"/>
            <a:ext cx="8191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endParaRPr lang="en-US" altLang="zh-CN" sz="1600"/>
          </a:p>
        </p:txBody>
      </p:sp>
      <p:sp>
        <p:nvSpPr>
          <p:cNvPr id="53428" name="Line 180"/>
          <p:cNvSpPr>
            <a:spLocks noChangeShapeType="1"/>
          </p:cNvSpPr>
          <p:nvPr/>
        </p:nvSpPr>
        <p:spPr bwMode="auto">
          <a:xfrm flipV="1">
            <a:off x="4440238" y="1981200"/>
            <a:ext cx="0" cy="3302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29" name="Line 181"/>
          <p:cNvSpPr>
            <a:spLocks noChangeShapeType="1"/>
          </p:cNvSpPr>
          <p:nvPr/>
        </p:nvSpPr>
        <p:spPr bwMode="auto">
          <a:xfrm flipV="1">
            <a:off x="8174038" y="1981200"/>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0" name="Rectangle 182"/>
          <p:cNvSpPr>
            <a:spLocks noChangeArrowheads="1"/>
          </p:cNvSpPr>
          <p:nvPr/>
        </p:nvSpPr>
        <p:spPr bwMode="auto">
          <a:xfrm>
            <a:off x="5943600" y="1987550"/>
            <a:ext cx="8191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endParaRPr lang="en-US" altLang="zh-CN" sz="1600"/>
          </a:p>
        </p:txBody>
      </p:sp>
      <p:sp>
        <p:nvSpPr>
          <p:cNvPr id="53431" name="Line 183"/>
          <p:cNvSpPr>
            <a:spLocks noChangeShapeType="1"/>
          </p:cNvSpPr>
          <p:nvPr/>
        </p:nvSpPr>
        <p:spPr bwMode="auto">
          <a:xfrm>
            <a:off x="871538" y="2146300"/>
            <a:ext cx="14224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2" name="Line 184"/>
          <p:cNvSpPr>
            <a:spLocks noChangeShapeType="1"/>
          </p:cNvSpPr>
          <p:nvPr/>
        </p:nvSpPr>
        <p:spPr bwMode="auto">
          <a:xfrm>
            <a:off x="4452938" y="2146300"/>
            <a:ext cx="14224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3" name="Line 185"/>
          <p:cNvSpPr>
            <a:spLocks noChangeShapeType="1"/>
          </p:cNvSpPr>
          <p:nvPr/>
        </p:nvSpPr>
        <p:spPr bwMode="auto">
          <a:xfrm flipH="1">
            <a:off x="6713538" y="2146300"/>
            <a:ext cx="14732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4" name="Line 186"/>
          <p:cNvSpPr>
            <a:spLocks noChangeShapeType="1"/>
          </p:cNvSpPr>
          <p:nvPr/>
        </p:nvSpPr>
        <p:spPr bwMode="auto">
          <a:xfrm flipH="1">
            <a:off x="3208338" y="2146300"/>
            <a:ext cx="10922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5" name="Line 187"/>
          <p:cNvSpPr>
            <a:spLocks noChangeShapeType="1"/>
          </p:cNvSpPr>
          <p:nvPr/>
        </p:nvSpPr>
        <p:spPr bwMode="auto">
          <a:xfrm flipV="1">
            <a:off x="4440238" y="2286000"/>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9" name="Rectangle 191"/>
          <p:cNvSpPr>
            <a:spLocks noChangeArrowheads="1"/>
          </p:cNvSpPr>
          <p:nvPr/>
        </p:nvSpPr>
        <p:spPr bwMode="auto">
          <a:xfrm>
            <a:off x="304800" y="3505200"/>
            <a:ext cx="85344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1800" i="1" u="sng">
                <a:solidFill>
                  <a:schemeClr val="accent2"/>
                </a:solidFill>
                <a:latin typeface="Arial" panose="020B0604020202020204" pitchFamily="34" charset="0"/>
              </a:rPr>
              <a:t>Pipeline Implementation: </a:t>
            </a:r>
            <a:r>
              <a:rPr lang="en-US" altLang="zh-CN" sz="1800" i="1">
                <a:solidFill>
                  <a:schemeClr val="accent2"/>
                </a:solidFill>
                <a:latin typeface="Arial" panose="020B0604020202020204" pitchFamily="34" charset="0"/>
              </a:rPr>
              <a:t>    </a:t>
            </a:r>
            <a:r>
              <a:rPr lang="en-US" altLang="zh-CN" sz="1800">
                <a:solidFill>
                  <a:srgbClr val="FF3300"/>
                </a:solidFill>
                <a:latin typeface="Comic Sans MS" panose="030F0702030302020204" pitchFamily="66" charset="0"/>
              </a:rPr>
              <a:t>CPI=1, clock cycle </a:t>
            </a:r>
            <a:r>
              <a:rPr lang="en-US" altLang="zh-CN" sz="1800">
                <a:solidFill>
                  <a:srgbClr val="FF3300"/>
                </a:solidFill>
                <a:latin typeface="Comic Sans MS" panose="030F0702030302020204" pitchFamily="66" charset="0"/>
                <a:sym typeface="Symbol" panose="05050102010706020507" pitchFamily="18" charset="2"/>
              </a:rPr>
              <a:t>  long clock cycle/5</a:t>
            </a:r>
            <a:endParaRPr lang="en-US" altLang="zh-CN" sz="1800" i="1" u="sng">
              <a:solidFill>
                <a:srgbClr val="000099"/>
              </a:solidFill>
              <a:latin typeface="Arial" panose="020B0604020202020204" pitchFamily="34" charset="0"/>
            </a:endParaRPr>
          </a:p>
        </p:txBody>
      </p:sp>
      <p:grpSp>
        <p:nvGrpSpPr>
          <p:cNvPr id="21" name="Group 258"/>
          <p:cNvGrpSpPr/>
          <p:nvPr/>
        </p:nvGrpSpPr>
        <p:grpSpPr bwMode="auto">
          <a:xfrm>
            <a:off x="304800" y="3533775"/>
            <a:ext cx="8542338" cy="1225550"/>
            <a:chOff x="192" y="2226"/>
            <a:chExt cx="5381" cy="772"/>
          </a:xfrm>
        </p:grpSpPr>
        <p:grpSp>
          <p:nvGrpSpPr>
            <p:cNvPr id="22" name="Group 257"/>
            <p:cNvGrpSpPr/>
            <p:nvPr/>
          </p:nvGrpSpPr>
          <p:grpSpPr bwMode="auto">
            <a:xfrm>
              <a:off x="541" y="2226"/>
              <a:ext cx="2400" cy="544"/>
              <a:chOff x="541" y="2112"/>
              <a:chExt cx="2400" cy="544"/>
            </a:xfrm>
          </p:grpSpPr>
          <p:sp>
            <p:nvSpPr>
              <p:cNvPr id="53259" name="Line 11"/>
              <p:cNvSpPr>
                <a:spLocks noChangeShapeType="1"/>
              </p:cNvSpPr>
              <p:nvPr/>
            </p:nvSpPr>
            <p:spPr bwMode="auto">
              <a:xfrm flipV="1">
                <a:off x="541" y="2120"/>
                <a:ext cx="0" cy="536"/>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6" name="Line 138"/>
              <p:cNvSpPr>
                <a:spLocks noChangeShapeType="1"/>
              </p:cNvSpPr>
              <p:nvPr/>
            </p:nvSpPr>
            <p:spPr bwMode="auto">
              <a:xfrm flipV="1">
                <a:off x="2941" y="2112"/>
                <a:ext cx="0" cy="544"/>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256"/>
            <p:cNvGrpSpPr/>
            <p:nvPr/>
          </p:nvGrpSpPr>
          <p:grpSpPr bwMode="auto">
            <a:xfrm>
              <a:off x="192" y="2544"/>
              <a:ext cx="5381" cy="454"/>
              <a:chOff x="192" y="2444"/>
              <a:chExt cx="5381" cy="454"/>
            </a:xfrm>
          </p:grpSpPr>
          <p:sp>
            <p:nvSpPr>
              <p:cNvPr id="53442" name="Rectangle 194"/>
              <p:cNvSpPr>
                <a:spLocks noChangeArrowheads="1"/>
              </p:cNvSpPr>
              <p:nvPr/>
            </p:nvSpPr>
            <p:spPr bwMode="auto">
              <a:xfrm>
                <a:off x="192" y="2688"/>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endParaRPr lang="en-US" altLang="zh-CN" sz="1600"/>
              </a:p>
            </p:txBody>
          </p:sp>
          <p:sp>
            <p:nvSpPr>
              <p:cNvPr id="53443" name="Line 195"/>
              <p:cNvSpPr>
                <a:spLocks noChangeShapeType="1"/>
              </p:cNvSpPr>
              <p:nvPr/>
            </p:nvSpPr>
            <p:spPr bwMode="auto">
              <a:xfrm>
                <a:off x="5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4" name="Line 196"/>
              <p:cNvSpPr>
                <a:spLocks noChangeShapeType="1"/>
              </p:cNvSpPr>
              <p:nvPr/>
            </p:nvSpPr>
            <p:spPr bwMode="auto">
              <a:xfrm>
                <a:off x="5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5" name="Line 197"/>
              <p:cNvSpPr>
                <a:spLocks noChangeShapeType="1"/>
              </p:cNvSpPr>
              <p:nvPr/>
            </p:nvSpPr>
            <p:spPr bwMode="auto">
              <a:xfrm flipV="1">
                <a:off x="7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6" name="Line 198"/>
              <p:cNvSpPr>
                <a:spLocks noChangeShapeType="1"/>
              </p:cNvSpPr>
              <p:nvPr/>
            </p:nvSpPr>
            <p:spPr bwMode="auto">
              <a:xfrm>
                <a:off x="7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7" name="Line 199"/>
              <p:cNvSpPr>
                <a:spLocks noChangeShapeType="1"/>
              </p:cNvSpPr>
              <p:nvPr/>
            </p:nvSpPr>
            <p:spPr bwMode="auto">
              <a:xfrm>
                <a:off x="10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8" name="Line 200"/>
              <p:cNvSpPr>
                <a:spLocks noChangeShapeType="1"/>
              </p:cNvSpPr>
              <p:nvPr/>
            </p:nvSpPr>
            <p:spPr bwMode="auto">
              <a:xfrm>
                <a:off x="3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9" name="Rectangle 201"/>
              <p:cNvSpPr>
                <a:spLocks noChangeArrowheads="1"/>
              </p:cNvSpPr>
              <p:nvPr/>
            </p:nvSpPr>
            <p:spPr bwMode="auto">
              <a:xfrm>
                <a:off x="52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endParaRPr lang="en-US" altLang="zh-CN" sz="1600"/>
              </a:p>
            </p:txBody>
          </p:sp>
          <p:sp>
            <p:nvSpPr>
              <p:cNvPr id="53450" name="Line 202"/>
              <p:cNvSpPr>
                <a:spLocks noChangeShapeType="1"/>
              </p:cNvSpPr>
              <p:nvPr/>
            </p:nvSpPr>
            <p:spPr bwMode="auto">
              <a:xfrm>
                <a:off x="10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1" name="Line 203"/>
              <p:cNvSpPr>
                <a:spLocks noChangeShapeType="1"/>
              </p:cNvSpPr>
              <p:nvPr/>
            </p:nvSpPr>
            <p:spPr bwMode="auto">
              <a:xfrm flipV="1">
                <a:off x="12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2" name="Line 204"/>
              <p:cNvSpPr>
                <a:spLocks noChangeShapeType="1"/>
              </p:cNvSpPr>
              <p:nvPr/>
            </p:nvSpPr>
            <p:spPr bwMode="auto">
              <a:xfrm>
                <a:off x="12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 name="Line 205"/>
              <p:cNvSpPr>
                <a:spLocks noChangeShapeType="1"/>
              </p:cNvSpPr>
              <p:nvPr/>
            </p:nvSpPr>
            <p:spPr bwMode="auto">
              <a:xfrm>
                <a:off x="15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4" name="Line 206"/>
              <p:cNvSpPr>
                <a:spLocks noChangeShapeType="1"/>
              </p:cNvSpPr>
              <p:nvPr/>
            </p:nvSpPr>
            <p:spPr bwMode="auto">
              <a:xfrm flipV="1">
                <a:off x="10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5" name="Rectangle 207"/>
              <p:cNvSpPr>
                <a:spLocks noChangeArrowheads="1"/>
              </p:cNvSpPr>
              <p:nvPr/>
            </p:nvSpPr>
            <p:spPr bwMode="auto">
              <a:xfrm>
                <a:off x="100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endParaRPr lang="en-US" altLang="zh-CN" sz="1600"/>
              </a:p>
            </p:txBody>
          </p:sp>
          <p:sp>
            <p:nvSpPr>
              <p:cNvPr id="53456" name="Line 208"/>
              <p:cNvSpPr>
                <a:spLocks noChangeShapeType="1"/>
              </p:cNvSpPr>
              <p:nvPr/>
            </p:nvSpPr>
            <p:spPr bwMode="auto">
              <a:xfrm>
                <a:off x="15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7" name="Line 209"/>
              <p:cNvSpPr>
                <a:spLocks noChangeShapeType="1"/>
              </p:cNvSpPr>
              <p:nvPr/>
            </p:nvSpPr>
            <p:spPr bwMode="auto">
              <a:xfrm flipV="1">
                <a:off x="17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8" name="Line 210"/>
              <p:cNvSpPr>
                <a:spLocks noChangeShapeType="1"/>
              </p:cNvSpPr>
              <p:nvPr/>
            </p:nvSpPr>
            <p:spPr bwMode="auto">
              <a:xfrm>
                <a:off x="17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9" name="Line 211"/>
              <p:cNvSpPr>
                <a:spLocks noChangeShapeType="1"/>
              </p:cNvSpPr>
              <p:nvPr/>
            </p:nvSpPr>
            <p:spPr bwMode="auto">
              <a:xfrm>
                <a:off x="19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0" name="Line 212"/>
              <p:cNvSpPr>
                <a:spLocks noChangeShapeType="1"/>
              </p:cNvSpPr>
              <p:nvPr/>
            </p:nvSpPr>
            <p:spPr bwMode="auto">
              <a:xfrm flipV="1">
                <a:off x="15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1" name="Rectangle 213"/>
              <p:cNvSpPr>
                <a:spLocks noChangeArrowheads="1"/>
              </p:cNvSpPr>
              <p:nvPr/>
            </p:nvSpPr>
            <p:spPr bwMode="auto">
              <a:xfrm>
                <a:off x="148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3</a:t>
                </a:r>
                <a:endParaRPr lang="en-US" altLang="zh-CN" sz="1600"/>
              </a:p>
            </p:txBody>
          </p:sp>
          <p:sp>
            <p:nvSpPr>
              <p:cNvPr id="53462" name="Line 214"/>
              <p:cNvSpPr>
                <a:spLocks noChangeShapeType="1"/>
              </p:cNvSpPr>
              <p:nvPr/>
            </p:nvSpPr>
            <p:spPr bwMode="auto">
              <a:xfrm>
                <a:off x="19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3" name="Line 215"/>
              <p:cNvSpPr>
                <a:spLocks noChangeShapeType="1"/>
              </p:cNvSpPr>
              <p:nvPr/>
            </p:nvSpPr>
            <p:spPr bwMode="auto">
              <a:xfrm flipV="1">
                <a:off x="22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4" name="Line 216"/>
              <p:cNvSpPr>
                <a:spLocks noChangeShapeType="1"/>
              </p:cNvSpPr>
              <p:nvPr/>
            </p:nvSpPr>
            <p:spPr bwMode="auto">
              <a:xfrm>
                <a:off x="22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5" name="Line 217"/>
              <p:cNvSpPr>
                <a:spLocks noChangeShapeType="1"/>
              </p:cNvSpPr>
              <p:nvPr/>
            </p:nvSpPr>
            <p:spPr bwMode="auto">
              <a:xfrm>
                <a:off x="24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6" name="Line 218"/>
              <p:cNvSpPr>
                <a:spLocks noChangeShapeType="1"/>
              </p:cNvSpPr>
              <p:nvPr/>
            </p:nvSpPr>
            <p:spPr bwMode="auto">
              <a:xfrm flipV="1">
                <a:off x="19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7" name="Rectangle 219"/>
              <p:cNvSpPr>
                <a:spLocks noChangeArrowheads="1"/>
              </p:cNvSpPr>
              <p:nvPr/>
            </p:nvSpPr>
            <p:spPr bwMode="auto">
              <a:xfrm>
                <a:off x="196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4</a:t>
                </a:r>
                <a:endParaRPr lang="en-US" altLang="zh-CN" sz="1600"/>
              </a:p>
            </p:txBody>
          </p:sp>
          <p:sp>
            <p:nvSpPr>
              <p:cNvPr id="53468" name="Line 220"/>
              <p:cNvSpPr>
                <a:spLocks noChangeShapeType="1"/>
              </p:cNvSpPr>
              <p:nvPr/>
            </p:nvSpPr>
            <p:spPr bwMode="auto">
              <a:xfrm>
                <a:off x="24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9" name="Line 221"/>
              <p:cNvSpPr>
                <a:spLocks noChangeShapeType="1"/>
              </p:cNvSpPr>
              <p:nvPr/>
            </p:nvSpPr>
            <p:spPr bwMode="auto">
              <a:xfrm flipV="1">
                <a:off x="27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0" name="Line 222"/>
              <p:cNvSpPr>
                <a:spLocks noChangeShapeType="1"/>
              </p:cNvSpPr>
              <p:nvPr/>
            </p:nvSpPr>
            <p:spPr bwMode="auto">
              <a:xfrm>
                <a:off x="27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1" name="Line 223"/>
              <p:cNvSpPr>
                <a:spLocks noChangeShapeType="1"/>
              </p:cNvSpPr>
              <p:nvPr/>
            </p:nvSpPr>
            <p:spPr bwMode="auto">
              <a:xfrm>
                <a:off x="29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2" name="Line 224"/>
              <p:cNvSpPr>
                <a:spLocks noChangeShapeType="1"/>
              </p:cNvSpPr>
              <p:nvPr/>
            </p:nvSpPr>
            <p:spPr bwMode="auto">
              <a:xfrm flipV="1">
                <a:off x="24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3" name="Rectangle 225"/>
              <p:cNvSpPr>
                <a:spLocks noChangeArrowheads="1"/>
              </p:cNvSpPr>
              <p:nvPr/>
            </p:nvSpPr>
            <p:spPr bwMode="auto">
              <a:xfrm>
                <a:off x="244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5</a:t>
                </a:r>
                <a:endParaRPr lang="en-US" altLang="zh-CN" sz="1600"/>
              </a:p>
            </p:txBody>
          </p:sp>
          <p:sp>
            <p:nvSpPr>
              <p:cNvPr id="53474" name="Line 226"/>
              <p:cNvSpPr>
                <a:spLocks noChangeShapeType="1"/>
              </p:cNvSpPr>
              <p:nvPr/>
            </p:nvSpPr>
            <p:spPr bwMode="auto">
              <a:xfrm>
                <a:off x="29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5" name="Line 227"/>
              <p:cNvSpPr>
                <a:spLocks noChangeShapeType="1"/>
              </p:cNvSpPr>
              <p:nvPr/>
            </p:nvSpPr>
            <p:spPr bwMode="auto">
              <a:xfrm flipV="1">
                <a:off x="31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6" name="Line 228"/>
              <p:cNvSpPr>
                <a:spLocks noChangeShapeType="1"/>
              </p:cNvSpPr>
              <p:nvPr/>
            </p:nvSpPr>
            <p:spPr bwMode="auto">
              <a:xfrm>
                <a:off x="31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7" name="Line 229"/>
              <p:cNvSpPr>
                <a:spLocks noChangeShapeType="1"/>
              </p:cNvSpPr>
              <p:nvPr/>
            </p:nvSpPr>
            <p:spPr bwMode="auto">
              <a:xfrm>
                <a:off x="34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8" name="Rectangle 230"/>
              <p:cNvSpPr>
                <a:spLocks noChangeArrowheads="1"/>
              </p:cNvSpPr>
              <p:nvPr/>
            </p:nvSpPr>
            <p:spPr bwMode="auto">
              <a:xfrm>
                <a:off x="292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6</a:t>
                </a:r>
                <a:endParaRPr lang="en-US" altLang="zh-CN" sz="1600"/>
              </a:p>
            </p:txBody>
          </p:sp>
          <p:sp>
            <p:nvSpPr>
              <p:cNvPr id="53479" name="Line 231"/>
              <p:cNvSpPr>
                <a:spLocks noChangeShapeType="1"/>
              </p:cNvSpPr>
              <p:nvPr/>
            </p:nvSpPr>
            <p:spPr bwMode="auto">
              <a:xfrm>
                <a:off x="34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0" name="Line 232"/>
              <p:cNvSpPr>
                <a:spLocks noChangeShapeType="1"/>
              </p:cNvSpPr>
              <p:nvPr/>
            </p:nvSpPr>
            <p:spPr bwMode="auto">
              <a:xfrm flipV="1">
                <a:off x="36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1" name="Line 233"/>
              <p:cNvSpPr>
                <a:spLocks noChangeShapeType="1"/>
              </p:cNvSpPr>
              <p:nvPr/>
            </p:nvSpPr>
            <p:spPr bwMode="auto">
              <a:xfrm>
                <a:off x="36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2" name="Line 234"/>
              <p:cNvSpPr>
                <a:spLocks noChangeShapeType="1"/>
              </p:cNvSpPr>
              <p:nvPr/>
            </p:nvSpPr>
            <p:spPr bwMode="auto">
              <a:xfrm>
                <a:off x="39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3" name="Line 235"/>
              <p:cNvSpPr>
                <a:spLocks noChangeShapeType="1"/>
              </p:cNvSpPr>
              <p:nvPr/>
            </p:nvSpPr>
            <p:spPr bwMode="auto">
              <a:xfrm flipV="1">
                <a:off x="34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4" name="Rectangle 236"/>
              <p:cNvSpPr>
                <a:spLocks noChangeArrowheads="1"/>
              </p:cNvSpPr>
              <p:nvPr/>
            </p:nvSpPr>
            <p:spPr bwMode="auto">
              <a:xfrm>
                <a:off x="340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7</a:t>
                </a:r>
                <a:endParaRPr lang="en-US" altLang="zh-CN" sz="1600"/>
              </a:p>
            </p:txBody>
          </p:sp>
          <p:sp>
            <p:nvSpPr>
              <p:cNvPr id="53485" name="Line 237"/>
              <p:cNvSpPr>
                <a:spLocks noChangeShapeType="1"/>
              </p:cNvSpPr>
              <p:nvPr/>
            </p:nvSpPr>
            <p:spPr bwMode="auto">
              <a:xfrm>
                <a:off x="39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6" name="Line 238"/>
              <p:cNvSpPr>
                <a:spLocks noChangeShapeType="1"/>
              </p:cNvSpPr>
              <p:nvPr/>
            </p:nvSpPr>
            <p:spPr bwMode="auto">
              <a:xfrm flipV="1">
                <a:off x="41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7" name="Line 239"/>
              <p:cNvSpPr>
                <a:spLocks noChangeShapeType="1"/>
              </p:cNvSpPr>
              <p:nvPr/>
            </p:nvSpPr>
            <p:spPr bwMode="auto">
              <a:xfrm>
                <a:off x="41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8" name="Line 240"/>
              <p:cNvSpPr>
                <a:spLocks noChangeShapeType="1"/>
              </p:cNvSpPr>
              <p:nvPr/>
            </p:nvSpPr>
            <p:spPr bwMode="auto">
              <a:xfrm>
                <a:off x="43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9" name="Line 241"/>
              <p:cNvSpPr>
                <a:spLocks noChangeShapeType="1"/>
              </p:cNvSpPr>
              <p:nvPr/>
            </p:nvSpPr>
            <p:spPr bwMode="auto">
              <a:xfrm flipV="1">
                <a:off x="39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0" name="Rectangle 242"/>
              <p:cNvSpPr>
                <a:spLocks noChangeArrowheads="1"/>
              </p:cNvSpPr>
              <p:nvPr/>
            </p:nvSpPr>
            <p:spPr bwMode="auto">
              <a:xfrm>
                <a:off x="388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8</a:t>
                </a:r>
                <a:endParaRPr lang="en-US" altLang="zh-CN" sz="1600"/>
              </a:p>
            </p:txBody>
          </p:sp>
          <p:sp>
            <p:nvSpPr>
              <p:cNvPr id="53491" name="Line 243"/>
              <p:cNvSpPr>
                <a:spLocks noChangeShapeType="1"/>
              </p:cNvSpPr>
              <p:nvPr/>
            </p:nvSpPr>
            <p:spPr bwMode="auto">
              <a:xfrm>
                <a:off x="43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2" name="Line 244"/>
              <p:cNvSpPr>
                <a:spLocks noChangeShapeType="1"/>
              </p:cNvSpPr>
              <p:nvPr/>
            </p:nvSpPr>
            <p:spPr bwMode="auto">
              <a:xfrm flipV="1">
                <a:off x="46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3" name="Line 245"/>
              <p:cNvSpPr>
                <a:spLocks noChangeShapeType="1"/>
              </p:cNvSpPr>
              <p:nvPr/>
            </p:nvSpPr>
            <p:spPr bwMode="auto">
              <a:xfrm>
                <a:off x="46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4" name="Line 246"/>
              <p:cNvSpPr>
                <a:spLocks noChangeShapeType="1"/>
              </p:cNvSpPr>
              <p:nvPr/>
            </p:nvSpPr>
            <p:spPr bwMode="auto">
              <a:xfrm>
                <a:off x="48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5" name="Line 247"/>
              <p:cNvSpPr>
                <a:spLocks noChangeShapeType="1"/>
              </p:cNvSpPr>
              <p:nvPr/>
            </p:nvSpPr>
            <p:spPr bwMode="auto">
              <a:xfrm flipV="1">
                <a:off x="43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6" name="Rectangle 248"/>
              <p:cNvSpPr>
                <a:spLocks noChangeArrowheads="1"/>
              </p:cNvSpPr>
              <p:nvPr/>
            </p:nvSpPr>
            <p:spPr bwMode="auto">
              <a:xfrm>
                <a:off x="436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9</a:t>
                </a:r>
                <a:endParaRPr lang="en-US" altLang="zh-CN" sz="1600"/>
              </a:p>
            </p:txBody>
          </p:sp>
          <p:sp>
            <p:nvSpPr>
              <p:cNvPr id="53497" name="Line 249"/>
              <p:cNvSpPr>
                <a:spLocks noChangeShapeType="1"/>
              </p:cNvSpPr>
              <p:nvPr/>
            </p:nvSpPr>
            <p:spPr bwMode="auto">
              <a:xfrm>
                <a:off x="48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8" name="Line 250"/>
              <p:cNvSpPr>
                <a:spLocks noChangeShapeType="1"/>
              </p:cNvSpPr>
              <p:nvPr/>
            </p:nvSpPr>
            <p:spPr bwMode="auto">
              <a:xfrm flipV="1">
                <a:off x="51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9" name="Line 251"/>
              <p:cNvSpPr>
                <a:spLocks noChangeShapeType="1"/>
              </p:cNvSpPr>
              <p:nvPr/>
            </p:nvSpPr>
            <p:spPr bwMode="auto">
              <a:xfrm>
                <a:off x="51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500" name="Line 252"/>
              <p:cNvSpPr>
                <a:spLocks noChangeShapeType="1"/>
              </p:cNvSpPr>
              <p:nvPr/>
            </p:nvSpPr>
            <p:spPr bwMode="auto">
              <a:xfrm>
                <a:off x="53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501" name="Line 253"/>
              <p:cNvSpPr>
                <a:spLocks noChangeShapeType="1"/>
              </p:cNvSpPr>
              <p:nvPr/>
            </p:nvSpPr>
            <p:spPr bwMode="auto">
              <a:xfrm flipV="1">
                <a:off x="48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502" name="Rectangle 254"/>
              <p:cNvSpPr>
                <a:spLocks noChangeArrowheads="1"/>
              </p:cNvSpPr>
              <p:nvPr/>
            </p:nvSpPr>
            <p:spPr bwMode="auto">
              <a:xfrm>
                <a:off x="4800" y="2448"/>
                <a:ext cx="58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10</a:t>
                </a:r>
                <a:endParaRPr lang="en-US" altLang="zh-CN" sz="1600"/>
              </a:p>
            </p:txBody>
          </p:sp>
          <p:sp>
            <p:nvSpPr>
              <p:cNvPr id="53503" name="Line 255"/>
              <p:cNvSpPr>
                <a:spLocks noChangeShapeType="1"/>
              </p:cNvSpPr>
              <p:nvPr/>
            </p:nvSpPr>
            <p:spPr bwMode="auto">
              <a:xfrm>
                <a:off x="53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4" name="文本框 23"/>
          <p:cNvSpPr txBox="1"/>
          <p:nvPr/>
        </p:nvSpPr>
        <p:spPr>
          <a:xfrm>
            <a:off x="2176780" y="6305550"/>
            <a:ext cx="3860800" cy="368300"/>
          </a:xfrm>
          <a:prstGeom prst="rect">
            <a:avLst/>
          </a:prstGeom>
          <a:noFill/>
        </p:spPr>
        <p:txBody>
          <a:bodyPr wrap="none" rtlCol="0" anchor="t">
            <a:spAutoFit/>
          </a:bodyPr>
          <a:p>
            <a:r>
              <a:rPr lang="zh-CN" altLang="en-US" b="1" dirty="0" smtClean="0">
                <a:solidFill>
                  <a:srgbClr val="FF0000"/>
                </a:solidFill>
                <a:latin typeface="Comic Sans MS" panose="030F0702030302020204" pitchFamily="66" charset="0"/>
                <a:sym typeface="+mn-ea"/>
              </a:rPr>
              <a:t>流水线减少</a:t>
            </a:r>
            <a:r>
              <a:rPr lang="zh-CN" altLang="en-US" b="1" dirty="0" smtClean="0">
                <a:solidFill>
                  <a:srgbClr val="FF0000"/>
                </a:solidFill>
                <a:latin typeface="Comic Sans MS" panose="030F0702030302020204" pitchFamily="66" charset="0"/>
                <a:sym typeface="+mn-ea"/>
              </a:rPr>
              <a:t>时钟周期的长度（时间）</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灯片编号占位符 4"/>
          <p:cNvSpPr>
            <a:spLocks noGrp="1"/>
          </p:cNvSpPr>
          <p:nvPr>
            <p:ph type="sldNum" sz="quarter" idx="11"/>
          </p:nvPr>
        </p:nvSpPr>
        <p:spPr/>
        <p:txBody>
          <a:bodyPr/>
          <a:lstStyle/>
          <a:p>
            <a:fld id="{E1C28170-7DB6-4F25-8686-7720C7F75AA5}" type="slidenum">
              <a:rPr lang="en-US" altLang="zh-CN"/>
            </a:fld>
            <a:endParaRPr lang="en-US" altLang="zh-CN"/>
          </a:p>
        </p:txBody>
      </p:sp>
      <p:sp>
        <p:nvSpPr>
          <p:cNvPr id="54274" name="Rectangle 2"/>
          <p:cNvSpPr>
            <a:spLocks noGrp="1" noChangeArrowheads="1"/>
          </p:cNvSpPr>
          <p:nvPr>
            <p:ph type="title"/>
          </p:nvPr>
        </p:nvSpPr>
        <p:spPr/>
        <p:txBody>
          <a:bodyPr>
            <a:normAutofit fontScale="90000"/>
          </a:bodyPr>
          <a:lstStyle/>
          <a:p>
            <a:r>
              <a:rPr lang="en-US" altLang="zh-CN"/>
              <a:t>Multi-cycle implementation vs. pipelining</a:t>
            </a:r>
            <a:endParaRPr lang="en-US" altLang="zh-CN"/>
          </a:p>
        </p:txBody>
      </p:sp>
      <p:sp>
        <p:nvSpPr>
          <p:cNvPr id="54384" name="Rectangle 112"/>
          <p:cNvSpPr>
            <a:spLocks noChangeArrowheads="1"/>
          </p:cNvSpPr>
          <p:nvPr/>
        </p:nvSpPr>
        <p:spPr bwMode="auto">
          <a:xfrm>
            <a:off x="838200" y="2597150"/>
            <a:ext cx="6318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endParaRPr lang="en-US" altLang="zh-CN" sz="1600"/>
          </a:p>
        </p:txBody>
      </p:sp>
      <p:sp>
        <p:nvSpPr>
          <p:cNvPr id="54385" name="Rectangle 113"/>
          <p:cNvSpPr>
            <a:spLocks noChangeArrowheads="1"/>
          </p:cNvSpPr>
          <p:nvPr/>
        </p:nvSpPr>
        <p:spPr bwMode="auto">
          <a:xfrm>
            <a:off x="4648200" y="2597150"/>
            <a:ext cx="644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endParaRPr lang="en-US" altLang="zh-CN" sz="1600"/>
          </a:p>
        </p:txBody>
      </p:sp>
      <p:sp>
        <p:nvSpPr>
          <p:cNvPr id="54386" name="Line 114"/>
          <p:cNvSpPr>
            <a:spLocks noChangeShapeType="1"/>
          </p:cNvSpPr>
          <p:nvPr/>
        </p:nvSpPr>
        <p:spPr bwMode="auto">
          <a:xfrm flipV="1">
            <a:off x="4668838" y="1993900"/>
            <a:ext cx="0" cy="9398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05" name="Line 133"/>
          <p:cNvSpPr>
            <a:spLocks noChangeShapeType="1"/>
          </p:cNvSpPr>
          <p:nvPr/>
        </p:nvSpPr>
        <p:spPr bwMode="auto">
          <a:xfrm flipV="1">
            <a:off x="858838" y="3200400"/>
            <a:ext cx="0" cy="3937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06" name="Line 134"/>
          <p:cNvSpPr>
            <a:spLocks noChangeShapeType="1"/>
          </p:cNvSpPr>
          <p:nvPr/>
        </p:nvSpPr>
        <p:spPr bwMode="auto">
          <a:xfrm flipV="1">
            <a:off x="4668838" y="3213100"/>
            <a:ext cx="0" cy="787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09" name="Line 137"/>
          <p:cNvSpPr>
            <a:spLocks noChangeShapeType="1"/>
          </p:cNvSpPr>
          <p:nvPr/>
        </p:nvSpPr>
        <p:spPr bwMode="auto">
          <a:xfrm flipV="1">
            <a:off x="7716838" y="1981200"/>
            <a:ext cx="0" cy="9398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32" name="Rectangle 160"/>
          <p:cNvSpPr>
            <a:spLocks noChangeArrowheads="1"/>
          </p:cNvSpPr>
          <p:nvPr/>
        </p:nvSpPr>
        <p:spPr bwMode="auto">
          <a:xfrm>
            <a:off x="7696200" y="2597150"/>
            <a:ext cx="7683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R-type</a:t>
            </a:r>
            <a:endParaRPr lang="en-US" altLang="zh-CN" sz="1600"/>
          </a:p>
        </p:txBody>
      </p:sp>
      <p:sp>
        <p:nvSpPr>
          <p:cNvPr id="54460" name="Line 188"/>
          <p:cNvSpPr>
            <a:spLocks noChangeShapeType="1"/>
          </p:cNvSpPr>
          <p:nvPr/>
        </p:nvSpPr>
        <p:spPr bwMode="auto">
          <a:xfrm flipV="1">
            <a:off x="858838" y="2527300"/>
            <a:ext cx="0" cy="3810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 name="Group 189"/>
          <p:cNvGrpSpPr/>
          <p:nvPr/>
        </p:nvGrpSpPr>
        <p:grpSpPr bwMode="auto">
          <a:xfrm>
            <a:off x="304800" y="3505200"/>
            <a:ext cx="8542338" cy="1225550"/>
            <a:chOff x="192" y="2226"/>
            <a:chExt cx="5381" cy="772"/>
          </a:xfrm>
        </p:grpSpPr>
        <p:grpSp>
          <p:nvGrpSpPr>
            <p:cNvPr id="3" name="Group 190"/>
            <p:cNvGrpSpPr/>
            <p:nvPr/>
          </p:nvGrpSpPr>
          <p:grpSpPr bwMode="auto">
            <a:xfrm>
              <a:off x="541" y="2226"/>
              <a:ext cx="2400" cy="544"/>
              <a:chOff x="541" y="2112"/>
              <a:chExt cx="2400" cy="544"/>
            </a:xfrm>
          </p:grpSpPr>
          <p:sp>
            <p:nvSpPr>
              <p:cNvPr id="54463" name="Line 191"/>
              <p:cNvSpPr>
                <a:spLocks noChangeShapeType="1"/>
              </p:cNvSpPr>
              <p:nvPr/>
            </p:nvSpPr>
            <p:spPr bwMode="auto">
              <a:xfrm flipV="1">
                <a:off x="541" y="2120"/>
                <a:ext cx="0" cy="536"/>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64" name="Line 192"/>
              <p:cNvSpPr>
                <a:spLocks noChangeShapeType="1"/>
              </p:cNvSpPr>
              <p:nvPr/>
            </p:nvSpPr>
            <p:spPr bwMode="auto">
              <a:xfrm flipV="1">
                <a:off x="2941" y="2112"/>
                <a:ext cx="0" cy="544"/>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Group 193"/>
            <p:cNvGrpSpPr/>
            <p:nvPr/>
          </p:nvGrpSpPr>
          <p:grpSpPr bwMode="auto">
            <a:xfrm>
              <a:off x="192" y="2544"/>
              <a:ext cx="5381" cy="454"/>
              <a:chOff x="192" y="2444"/>
              <a:chExt cx="5381" cy="454"/>
            </a:xfrm>
          </p:grpSpPr>
          <p:sp>
            <p:nvSpPr>
              <p:cNvPr id="54466" name="Rectangle 194"/>
              <p:cNvSpPr>
                <a:spLocks noChangeArrowheads="1"/>
              </p:cNvSpPr>
              <p:nvPr/>
            </p:nvSpPr>
            <p:spPr bwMode="auto">
              <a:xfrm>
                <a:off x="192" y="2688"/>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endParaRPr lang="en-US" altLang="zh-CN" sz="1600"/>
              </a:p>
            </p:txBody>
          </p:sp>
          <p:sp>
            <p:nvSpPr>
              <p:cNvPr id="54467" name="Line 195"/>
              <p:cNvSpPr>
                <a:spLocks noChangeShapeType="1"/>
              </p:cNvSpPr>
              <p:nvPr/>
            </p:nvSpPr>
            <p:spPr bwMode="auto">
              <a:xfrm>
                <a:off x="5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68" name="Line 196"/>
              <p:cNvSpPr>
                <a:spLocks noChangeShapeType="1"/>
              </p:cNvSpPr>
              <p:nvPr/>
            </p:nvSpPr>
            <p:spPr bwMode="auto">
              <a:xfrm>
                <a:off x="5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69" name="Line 197"/>
              <p:cNvSpPr>
                <a:spLocks noChangeShapeType="1"/>
              </p:cNvSpPr>
              <p:nvPr/>
            </p:nvSpPr>
            <p:spPr bwMode="auto">
              <a:xfrm flipV="1">
                <a:off x="7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0" name="Line 198"/>
              <p:cNvSpPr>
                <a:spLocks noChangeShapeType="1"/>
              </p:cNvSpPr>
              <p:nvPr/>
            </p:nvSpPr>
            <p:spPr bwMode="auto">
              <a:xfrm>
                <a:off x="7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1" name="Line 199"/>
              <p:cNvSpPr>
                <a:spLocks noChangeShapeType="1"/>
              </p:cNvSpPr>
              <p:nvPr/>
            </p:nvSpPr>
            <p:spPr bwMode="auto">
              <a:xfrm>
                <a:off x="10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2" name="Line 200"/>
              <p:cNvSpPr>
                <a:spLocks noChangeShapeType="1"/>
              </p:cNvSpPr>
              <p:nvPr/>
            </p:nvSpPr>
            <p:spPr bwMode="auto">
              <a:xfrm>
                <a:off x="3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3" name="Rectangle 201"/>
              <p:cNvSpPr>
                <a:spLocks noChangeArrowheads="1"/>
              </p:cNvSpPr>
              <p:nvPr/>
            </p:nvSpPr>
            <p:spPr bwMode="auto">
              <a:xfrm>
                <a:off x="52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endParaRPr lang="en-US" altLang="zh-CN" sz="1600"/>
              </a:p>
            </p:txBody>
          </p:sp>
          <p:sp>
            <p:nvSpPr>
              <p:cNvPr id="54474" name="Line 202"/>
              <p:cNvSpPr>
                <a:spLocks noChangeShapeType="1"/>
              </p:cNvSpPr>
              <p:nvPr/>
            </p:nvSpPr>
            <p:spPr bwMode="auto">
              <a:xfrm>
                <a:off x="10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5" name="Line 203"/>
              <p:cNvSpPr>
                <a:spLocks noChangeShapeType="1"/>
              </p:cNvSpPr>
              <p:nvPr/>
            </p:nvSpPr>
            <p:spPr bwMode="auto">
              <a:xfrm flipV="1">
                <a:off x="12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6" name="Line 204"/>
              <p:cNvSpPr>
                <a:spLocks noChangeShapeType="1"/>
              </p:cNvSpPr>
              <p:nvPr/>
            </p:nvSpPr>
            <p:spPr bwMode="auto">
              <a:xfrm>
                <a:off x="12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7" name="Line 205"/>
              <p:cNvSpPr>
                <a:spLocks noChangeShapeType="1"/>
              </p:cNvSpPr>
              <p:nvPr/>
            </p:nvSpPr>
            <p:spPr bwMode="auto">
              <a:xfrm>
                <a:off x="15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8" name="Line 206"/>
              <p:cNvSpPr>
                <a:spLocks noChangeShapeType="1"/>
              </p:cNvSpPr>
              <p:nvPr/>
            </p:nvSpPr>
            <p:spPr bwMode="auto">
              <a:xfrm flipV="1">
                <a:off x="10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9" name="Rectangle 207"/>
              <p:cNvSpPr>
                <a:spLocks noChangeArrowheads="1"/>
              </p:cNvSpPr>
              <p:nvPr/>
            </p:nvSpPr>
            <p:spPr bwMode="auto">
              <a:xfrm>
                <a:off x="100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endParaRPr lang="en-US" altLang="zh-CN" sz="1600"/>
              </a:p>
            </p:txBody>
          </p:sp>
          <p:sp>
            <p:nvSpPr>
              <p:cNvPr id="54480" name="Line 208"/>
              <p:cNvSpPr>
                <a:spLocks noChangeShapeType="1"/>
              </p:cNvSpPr>
              <p:nvPr/>
            </p:nvSpPr>
            <p:spPr bwMode="auto">
              <a:xfrm>
                <a:off x="15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1" name="Line 209"/>
              <p:cNvSpPr>
                <a:spLocks noChangeShapeType="1"/>
              </p:cNvSpPr>
              <p:nvPr/>
            </p:nvSpPr>
            <p:spPr bwMode="auto">
              <a:xfrm flipV="1">
                <a:off x="17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2" name="Line 210"/>
              <p:cNvSpPr>
                <a:spLocks noChangeShapeType="1"/>
              </p:cNvSpPr>
              <p:nvPr/>
            </p:nvSpPr>
            <p:spPr bwMode="auto">
              <a:xfrm>
                <a:off x="17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3" name="Line 211"/>
              <p:cNvSpPr>
                <a:spLocks noChangeShapeType="1"/>
              </p:cNvSpPr>
              <p:nvPr/>
            </p:nvSpPr>
            <p:spPr bwMode="auto">
              <a:xfrm>
                <a:off x="19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4" name="Line 212"/>
              <p:cNvSpPr>
                <a:spLocks noChangeShapeType="1"/>
              </p:cNvSpPr>
              <p:nvPr/>
            </p:nvSpPr>
            <p:spPr bwMode="auto">
              <a:xfrm flipV="1">
                <a:off x="15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5" name="Rectangle 213"/>
              <p:cNvSpPr>
                <a:spLocks noChangeArrowheads="1"/>
              </p:cNvSpPr>
              <p:nvPr/>
            </p:nvSpPr>
            <p:spPr bwMode="auto">
              <a:xfrm>
                <a:off x="148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3</a:t>
                </a:r>
                <a:endParaRPr lang="en-US" altLang="zh-CN" sz="1600"/>
              </a:p>
            </p:txBody>
          </p:sp>
          <p:sp>
            <p:nvSpPr>
              <p:cNvPr id="54486" name="Line 214"/>
              <p:cNvSpPr>
                <a:spLocks noChangeShapeType="1"/>
              </p:cNvSpPr>
              <p:nvPr/>
            </p:nvSpPr>
            <p:spPr bwMode="auto">
              <a:xfrm>
                <a:off x="19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7" name="Line 215"/>
              <p:cNvSpPr>
                <a:spLocks noChangeShapeType="1"/>
              </p:cNvSpPr>
              <p:nvPr/>
            </p:nvSpPr>
            <p:spPr bwMode="auto">
              <a:xfrm flipV="1">
                <a:off x="22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8" name="Line 216"/>
              <p:cNvSpPr>
                <a:spLocks noChangeShapeType="1"/>
              </p:cNvSpPr>
              <p:nvPr/>
            </p:nvSpPr>
            <p:spPr bwMode="auto">
              <a:xfrm>
                <a:off x="22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9" name="Line 217"/>
              <p:cNvSpPr>
                <a:spLocks noChangeShapeType="1"/>
              </p:cNvSpPr>
              <p:nvPr/>
            </p:nvSpPr>
            <p:spPr bwMode="auto">
              <a:xfrm>
                <a:off x="24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0" name="Line 218"/>
              <p:cNvSpPr>
                <a:spLocks noChangeShapeType="1"/>
              </p:cNvSpPr>
              <p:nvPr/>
            </p:nvSpPr>
            <p:spPr bwMode="auto">
              <a:xfrm flipV="1">
                <a:off x="19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1" name="Rectangle 219"/>
              <p:cNvSpPr>
                <a:spLocks noChangeArrowheads="1"/>
              </p:cNvSpPr>
              <p:nvPr/>
            </p:nvSpPr>
            <p:spPr bwMode="auto">
              <a:xfrm>
                <a:off x="196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4</a:t>
                </a:r>
                <a:endParaRPr lang="en-US" altLang="zh-CN" sz="1600"/>
              </a:p>
            </p:txBody>
          </p:sp>
          <p:sp>
            <p:nvSpPr>
              <p:cNvPr id="54492" name="Line 220"/>
              <p:cNvSpPr>
                <a:spLocks noChangeShapeType="1"/>
              </p:cNvSpPr>
              <p:nvPr/>
            </p:nvSpPr>
            <p:spPr bwMode="auto">
              <a:xfrm>
                <a:off x="24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3" name="Line 221"/>
              <p:cNvSpPr>
                <a:spLocks noChangeShapeType="1"/>
              </p:cNvSpPr>
              <p:nvPr/>
            </p:nvSpPr>
            <p:spPr bwMode="auto">
              <a:xfrm flipV="1">
                <a:off x="27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4" name="Line 222"/>
              <p:cNvSpPr>
                <a:spLocks noChangeShapeType="1"/>
              </p:cNvSpPr>
              <p:nvPr/>
            </p:nvSpPr>
            <p:spPr bwMode="auto">
              <a:xfrm>
                <a:off x="27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5" name="Line 223"/>
              <p:cNvSpPr>
                <a:spLocks noChangeShapeType="1"/>
              </p:cNvSpPr>
              <p:nvPr/>
            </p:nvSpPr>
            <p:spPr bwMode="auto">
              <a:xfrm>
                <a:off x="29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6" name="Line 224"/>
              <p:cNvSpPr>
                <a:spLocks noChangeShapeType="1"/>
              </p:cNvSpPr>
              <p:nvPr/>
            </p:nvSpPr>
            <p:spPr bwMode="auto">
              <a:xfrm flipV="1">
                <a:off x="24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7" name="Rectangle 225"/>
              <p:cNvSpPr>
                <a:spLocks noChangeArrowheads="1"/>
              </p:cNvSpPr>
              <p:nvPr/>
            </p:nvSpPr>
            <p:spPr bwMode="auto">
              <a:xfrm>
                <a:off x="244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5</a:t>
                </a:r>
                <a:endParaRPr lang="en-US" altLang="zh-CN" sz="1600"/>
              </a:p>
            </p:txBody>
          </p:sp>
          <p:sp>
            <p:nvSpPr>
              <p:cNvPr id="54498" name="Line 226"/>
              <p:cNvSpPr>
                <a:spLocks noChangeShapeType="1"/>
              </p:cNvSpPr>
              <p:nvPr/>
            </p:nvSpPr>
            <p:spPr bwMode="auto">
              <a:xfrm>
                <a:off x="29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9" name="Line 227"/>
              <p:cNvSpPr>
                <a:spLocks noChangeShapeType="1"/>
              </p:cNvSpPr>
              <p:nvPr/>
            </p:nvSpPr>
            <p:spPr bwMode="auto">
              <a:xfrm flipV="1">
                <a:off x="31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0" name="Line 228"/>
              <p:cNvSpPr>
                <a:spLocks noChangeShapeType="1"/>
              </p:cNvSpPr>
              <p:nvPr/>
            </p:nvSpPr>
            <p:spPr bwMode="auto">
              <a:xfrm>
                <a:off x="31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1" name="Line 229"/>
              <p:cNvSpPr>
                <a:spLocks noChangeShapeType="1"/>
              </p:cNvSpPr>
              <p:nvPr/>
            </p:nvSpPr>
            <p:spPr bwMode="auto">
              <a:xfrm>
                <a:off x="34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2" name="Rectangle 230"/>
              <p:cNvSpPr>
                <a:spLocks noChangeArrowheads="1"/>
              </p:cNvSpPr>
              <p:nvPr/>
            </p:nvSpPr>
            <p:spPr bwMode="auto">
              <a:xfrm>
                <a:off x="292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6</a:t>
                </a:r>
                <a:endParaRPr lang="en-US" altLang="zh-CN" sz="1600"/>
              </a:p>
            </p:txBody>
          </p:sp>
          <p:sp>
            <p:nvSpPr>
              <p:cNvPr id="54503" name="Line 231"/>
              <p:cNvSpPr>
                <a:spLocks noChangeShapeType="1"/>
              </p:cNvSpPr>
              <p:nvPr/>
            </p:nvSpPr>
            <p:spPr bwMode="auto">
              <a:xfrm>
                <a:off x="34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4" name="Line 232"/>
              <p:cNvSpPr>
                <a:spLocks noChangeShapeType="1"/>
              </p:cNvSpPr>
              <p:nvPr/>
            </p:nvSpPr>
            <p:spPr bwMode="auto">
              <a:xfrm flipV="1">
                <a:off x="36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5" name="Line 233"/>
              <p:cNvSpPr>
                <a:spLocks noChangeShapeType="1"/>
              </p:cNvSpPr>
              <p:nvPr/>
            </p:nvSpPr>
            <p:spPr bwMode="auto">
              <a:xfrm>
                <a:off x="36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6" name="Line 234"/>
              <p:cNvSpPr>
                <a:spLocks noChangeShapeType="1"/>
              </p:cNvSpPr>
              <p:nvPr/>
            </p:nvSpPr>
            <p:spPr bwMode="auto">
              <a:xfrm>
                <a:off x="39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7" name="Line 235"/>
              <p:cNvSpPr>
                <a:spLocks noChangeShapeType="1"/>
              </p:cNvSpPr>
              <p:nvPr/>
            </p:nvSpPr>
            <p:spPr bwMode="auto">
              <a:xfrm flipV="1">
                <a:off x="34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8" name="Rectangle 236"/>
              <p:cNvSpPr>
                <a:spLocks noChangeArrowheads="1"/>
              </p:cNvSpPr>
              <p:nvPr/>
            </p:nvSpPr>
            <p:spPr bwMode="auto">
              <a:xfrm>
                <a:off x="340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7</a:t>
                </a:r>
                <a:endParaRPr lang="en-US" altLang="zh-CN" sz="1600"/>
              </a:p>
            </p:txBody>
          </p:sp>
          <p:sp>
            <p:nvSpPr>
              <p:cNvPr id="54509" name="Line 237"/>
              <p:cNvSpPr>
                <a:spLocks noChangeShapeType="1"/>
              </p:cNvSpPr>
              <p:nvPr/>
            </p:nvSpPr>
            <p:spPr bwMode="auto">
              <a:xfrm>
                <a:off x="39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0" name="Line 238"/>
              <p:cNvSpPr>
                <a:spLocks noChangeShapeType="1"/>
              </p:cNvSpPr>
              <p:nvPr/>
            </p:nvSpPr>
            <p:spPr bwMode="auto">
              <a:xfrm flipV="1">
                <a:off x="41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1" name="Line 239"/>
              <p:cNvSpPr>
                <a:spLocks noChangeShapeType="1"/>
              </p:cNvSpPr>
              <p:nvPr/>
            </p:nvSpPr>
            <p:spPr bwMode="auto">
              <a:xfrm>
                <a:off x="41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2" name="Line 240"/>
              <p:cNvSpPr>
                <a:spLocks noChangeShapeType="1"/>
              </p:cNvSpPr>
              <p:nvPr/>
            </p:nvSpPr>
            <p:spPr bwMode="auto">
              <a:xfrm>
                <a:off x="43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3" name="Line 241"/>
              <p:cNvSpPr>
                <a:spLocks noChangeShapeType="1"/>
              </p:cNvSpPr>
              <p:nvPr/>
            </p:nvSpPr>
            <p:spPr bwMode="auto">
              <a:xfrm flipV="1">
                <a:off x="39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4" name="Rectangle 242"/>
              <p:cNvSpPr>
                <a:spLocks noChangeArrowheads="1"/>
              </p:cNvSpPr>
              <p:nvPr/>
            </p:nvSpPr>
            <p:spPr bwMode="auto">
              <a:xfrm>
                <a:off x="388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8</a:t>
                </a:r>
                <a:endParaRPr lang="en-US" altLang="zh-CN" sz="1600"/>
              </a:p>
            </p:txBody>
          </p:sp>
          <p:sp>
            <p:nvSpPr>
              <p:cNvPr id="54515" name="Line 243"/>
              <p:cNvSpPr>
                <a:spLocks noChangeShapeType="1"/>
              </p:cNvSpPr>
              <p:nvPr/>
            </p:nvSpPr>
            <p:spPr bwMode="auto">
              <a:xfrm>
                <a:off x="43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6" name="Line 244"/>
              <p:cNvSpPr>
                <a:spLocks noChangeShapeType="1"/>
              </p:cNvSpPr>
              <p:nvPr/>
            </p:nvSpPr>
            <p:spPr bwMode="auto">
              <a:xfrm flipV="1">
                <a:off x="46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7" name="Line 245"/>
              <p:cNvSpPr>
                <a:spLocks noChangeShapeType="1"/>
              </p:cNvSpPr>
              <p:nvPr/>
            </p:nvSpPr>
            <p:spPr bwMode="auto">
              <a:xfrm>
                <a:off x="46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8" name="Line 246"/>
              <p:cNvSpPr>
                <a:spLocks noChangeShapeType="1"/>
              </p:cNvSpPr>
              <p:nvPr/>
            </p:nvSpPr>
            <p:spPr bwMode="auto">
              <a:xfrm>
                <a:off x="48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9" name="Line 247"/>
              <p:cNvSpPr>
                <a:spLocks noChangeShapeType="1"/>
              </p:cNvSpPr>
              <p:nvPr/>
            </p:nvSpPr>
            <p:spPr bwMode="auto">
              <a:xfrm flipV="1">
                <a:off x="43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0" name="Rectangle 248"/>
              <p:cNvSpPr>
                <a:spLocks noChangeArrowheads="1"/>
              </p:cNvSpPr>
              <p:nvPr/>
            </p:nvSpPr>
            <p:spPr bwMode="auto">
              <a:xfrm>
                <a:off x="436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9</a:t>
                </a:r>
                <a:endParaRPr lang="en-US" altLang="zh-CN" sz="1600"/>
              </a:p>
            </p:txBody>
          </p:sp>
          <p:sp>
            <p:nvSpPr>
              <p:cNvPr id="54521" name="Line 249"/>
              <p:cNvSpPr>
                <a:spLocks noChangeShapeType="1"/>
              </p:cNvSpPr>
              <p:nvPr/>
            </p:nvSpPr>
            <p:spPr bwMode="auto">
              <a:xfrm>
                <a:off x="48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2" name="Line 250"/>
              <p:cNvSpPr>
                <a:spLocks noChangeShapeType="1"/>
              </p:cNvSpPr>
              <p:nvPr/>
            </p:nvSpPr>
            <p:spPr bwMode="auto">
              <a:xfrm flipV="1">
                <a:off x="51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3" name="Line 251"/>
              <p:cNvSpPr>
                <a:spLocks noChangeShapeType="1"/>
              </p:cNvSpPr>
              <p:nvPr/>
            </p:nvSpPr>
            <p:spPr bwMode="auto">
              <a:xfrm>
                <a:off x="51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4" name="Line 252"/>
              <p:cNvSpPr>
                <a:spLocks noChangeShapeType="1"/>
              </p:cNvSpPr>
              <p:nvPr/>
            </p:nvSpPr>
            <p:spPr bwMode="auto">
              <a:xfrm>
                <a:off x="53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5" name="Line 253"/>
              <p:cNvSpPr>
                <a:spLocks noChangeShapeType="1"/>
              </p:cNvSpPr>
              <p:nvPr/>
            </p:nvSpPr>
            <p:spPr bwMode="auto">
              <a:xfrm flipV="1">
                <a:off x="48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6" name="Rectangle 254"/>
              <p:cNvSpPr>
                <a:spLocks noChangeArrowheads="1"/>
              </p:cNvSpPr>
              <p:nvPr/>
            </p:nvSpPr>
            <p:spPr bwMode="auto">
              <a:xfrm>
                <a:off x="4800" y="2448"/>
                <a:ext cx="58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10</a:t>
                </a:r>
                <a:endParaRPr lang="en-US" altLang="zh-CN" sz="1600"/>
              </a:p>
            </p:txBody>
          </p:sp>
          <p:sp>
            <p:nvSpPr>
              <p:cNvPr id="54527" name="Line 255"/>
              <p:cNvSpPr>
                <a:spLocks noChangeShapeType="1"/>
              </p:cNvSpPr>
              <p:nvPr/>
            </p:nvSpPr>
            <p:spPr bwMode="auto">
              <a:xfrm>
                <a:off x="53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5" name="Group 257"/>
          <p:cNvGrpSpPr/>
          <p:nvPr/>
        </p:nvGrpSpPr>
        <p:grpSpPr bwMode="auto">
          <a:xfrm>
            <a:off x="304800" y="1524000"/>
            <a:ext cx="8542338" cy="1225550"/>
            <a:chOff x="192" y="2226"/>
            <a:chExt cx="5381" cy="772"/>
          </a:xfrm>
        </p:grpSpPr>
        <p:grpSp>
          <p:nvGrpSpPr>
            <p:cNvPr id="6" name="Group 258"/>
            <p:cNvGrpSpPr/>
            <p:nvPr/>
          </p:nvGrpSpPr>
          <p:grpSpPr bwMode="auto">
            <a:xfrm>
              <a:off x="541" y="2226"/>
              <a:ext cx="2400" cy="544"/>
              <a:chOff x="541" y="2112"/>
              <a:chExt cx="2400" cy="544"/>
            </a:xfrm>
          </p:grpSpPr>
          <p:sp>
            <p:nvSpPr>
              <p:cNvPr id="54531" name="Line 259"/>
              <p:cNvSpPr>
                <a:spLocks noChangeShapeType="1"/>
              </p:cNvSpPr>
              <p:nvPr/>
            </p:nvSpPr>
            <p:spPr bwMode="auto">
              <a:xfrm flipV="1">
                <a:off x="541" y="2120"/>
                <a:ext cx="0" cy="536"/>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2" name="Line 260"/>
              <p:cNvSpPr>
                <a:spLocks noChangeShapeType="1"/>
              </p:cNvSpPr>
              <p:nvPr/>
            </p:nvSpPr>
            <p:spPr bwMode="auto">
              <a:xfrm flipV="1">
                <a:off x="2941" y="2112"/>
                <a:ext cx="0" cy="544"/>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261"/>
            <p:cNvGrpSpPr/>
            <p:nvPr/>
          </p:nvGrpSpPr>
          <p:grpSpPr bwMode="auto">
            <a:xfrm>
              <a:off x="192" y="2544"/>
              <a:ext cx="5381" cy="454"/>
              <a:chOff x="192" y="2444"/>
              <a:chExt cx="5381" cy="454"/>
            </a:xfrm>
          </p:grpSpPr>
          <p:sp>
            <p:nvSpPr>
              <p:cNvPr id="54534" name="Rectangle 262"/>
              <p:cNvSpPr>
                <a:spLocks noChangeArrowheads="1"/>
              </p:cNvSpPr>
              <p:nvPr/>
            </p:nvSpPr>
            <p:spPr bwMode="auto">
              <a:xfrm>
                <a:off x="192" y="2688"/>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endParaRPr lang="en-US" altLang="zh-CN" sz="1600"/>
              </a:p>
            </p:txBody>
          </p:sp>
          <p:sp>
            <p:nvSpPr>
              <p:cNvPr id="54535" name="Line 263"/>
              <p:cNvSpPr>
                <a:spLocks noChangeShapeType="1"/>
              </p:cNvSpPr>
              <p:nvPr/>
            </p:nvSpPr>
            <p:spPr bwMode="auto">
              <a:xfrm>
                <a:off x="5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6" name="Line 264"/>
              <p:cNvSpPr>
                <a:spLocks noChangeShapeType="1"/>
              </p:cNvSpPr>
              <p:nvPr/>
            </p:nvSpPr>
            <p:spPr bwMode="auto">
              <a:xfrm>
                <a:off x="5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7" name="Line 265"/>
              <p:cNvSpPr>
                <a:spLocks noChangeShapeType="1"/>
              </p:cNvSpPr>
              <p:nvPr/>
            </p:nvSpPr>
            <p:spPr bwMode="auto">
              <a:xfrm flipV="1">
                <a:off x="7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8" name="Line 266"/>
              <p:cNvSpPr>
                <a:spLocks noChangeShapeType="1"/>
              </p:cNvSpPr>
              <p:nvPr/>
            </p:nvSpPr>
            <p:spPr bwMode="auto">
              <a:xfrm>
                <a:off x="7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9" name="Line 267"/>
              <p:cNvSpPr>
                <a:spLocks noChangeShapeType="1"/>
              </p:cNvSpPr>
              <p:nvPr/>
            </p:nvSpPr>
            <p:spPr bwMode="auto">
              <a:xfrm>
                <a:off x="10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0" name="Line 268"/>
              <p:cNvSpPr>
                <a:spLocks noChangeShapeType="1"/>
              </p:cNvSpPr>
              <p:nvPr/>
            </p:nvSpPr>
            <p:spPr bwMode="auto">
              <a:xfrm>
                <a:off x="3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1" name="Rectangle 269"/>
              <p:cNvSpPr>
                <a:spLocks noChangeArrowheads="1"/>
              </p:cNvSpPr>
              <p:nvPr/>
            </p:nvSpPr>
            <p:spPr bwMode="auto">
              <a:xfrm>
                <a:off x="52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endParaRPr lang="en-US" altLang="zh-CN" sz="1600"/>
              </a:p>
            </p:txBody>
          </p:sp>
          <p:sp>
            <p:nvSpPr>
              <p:cNvPr id="54542" name="Line 270"/>
              <p:cNvSpPr>
                <a:spLocks noChangeShapeType="1"/>
              </p:cNvSpPr>
              <p:nvPr/>
            </p:nvSpPr>
            <p:spPr bwMode="auto">
              <a:xfrm>
                <a:off x="10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3" name="Line 271"/>
              <p:cNvSpPr>
                <a:spLocks noChangeShapeType="1"/>
              </p:cNvSpPr>
              <p:nvPr/>
            </p:nvSpPr>
            <p:spPr bwMode="auto">
              <a:xfrm flipV="1">
                <a:off x="12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4" name="Line 272"/>
              <p:cNvSpPr>
                <a:spLocks noChangeShapeType="1"/>
              </p:cNvSpPr>
              <p:nvPr/>
            </p:nvSpPr>
            <p:spPr bwMode="auto">
              <a:xfrm>
                <a:off x="12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5" name="Line 273"/>
              <p:cNvSpPr>
                <a:spLocks noChangeShapeType="1"/>
              </p:cNvSpPr>
              <p:nvPr/>
            </p:nvSpPr>
            <p:spPr bwMode="auto">
              <a:xfrm>
                <a:off x="15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6" name="Line 274"/>
              <p:cNvSpPr>
                <a:spLocks noChangeShapeType="1"/>
              </p:cNvSpPr>
              <p:nvPr/>
            </p:nvSpPr>
            <p:spPr bwMode="auto">
              <a:xfrm flipV="1">
                <a:off x="10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7" name="Rectangle 275"/>
              <p:cNvSpPr>
                <a:spLocks noChangeArrowheads="1"/>
              </p:cNvSpPr>
              <p:nvPr/>
            </p:nvSpPr>
            <p:spPr bwMode="auto">
              <a:xfrm>
                <a:off x="100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endParaRPr lang="en-US" altLang="zh-CN" sz="1600"/>
              </a:p>
            </p:txBody>
          </p:sp>
          <p:sp>
            <p:nvSpPr>
              <p:cNvPr id="54548" name="Line 276"/>
              <p:cNvSpPr>
                <a:spLocks noChangeShapeType="1"/>
              </p:cNvSpPr>
              <p:nvPr/>
            </p:nvSpPr>
            <p:spPr bwMode="auto">
              <a:xfrm>
                <a:off x="15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9" name="Line 277"/>
              <p:cNvSpPr>
                <a:spLocks noChangeShapeType="1"/>
              </p:cNvSpPr>
              <p:nvPr/>
            </p:nvSpPr>
            <p:spPr bwMode="auto">
              <a:xfrm flipV="1">
                <a:off x="17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0" name="Line 278"/>
              <p:cNvSpPr>
                <a:spLocks noChangeShapeType="1"/>
              </p:cNvSpPr>
              <p:nvPr/>
            </p:nvSpPr>
            <p:spPr bwMode="auto">
              <a:xfrm>
                <a:off x="17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1" name="Line 279"/>
              <p:cNvSpPr>
                <a:spLocks noChangeShapeType="1"/>
              </p:cNvSpPr>
              <p:nvPr/>
            </p:nvSpPr>
            <p:spPr bwMode="auto">
              <a:xfrm>
                <a:off x="19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2" name="Line 280"/>
              <p:cNvSpPr>
                <a:spLocks noChangeShapeType="1"/>
              </p:cNvSpPr>
              <p:nvPr/>
            </p:nvSpPr>
            <p:spPr bwMode="auto">
              <a:xfrm flipV="1">
                <a:off x="15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3" name="Rectangle 281"/>
              <p:cNvSpPr>
                <a:spLocks noChangeArrowheads="1"/>
              </p:cNvSpPr>
              <p:nvPr/>
            </p:nvSpPr>
            <p:spPr bwMode="auto">
              <a:xfrm>
                <a:off x="148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3</a:t>
                </a:r>
                <a:endParaRPr lang="en-US" altLang="zh-CN" sz="1600"/>
              </a:p>
            </p:txBody>
          </p:sp>
          <p:sp>
            <p:nvSpPr>
              <p:cNvPr id="54554" name="Line 282"/>
              <p:cNvSpPr>
                <a:spLocks noChangeShapeType="1"/>
              </p:cNvSpPr>
              <p:nvPr/>
            </p:nvSpPr>
            <p:spPr bwMode="auto">
              <a:xfrm>
                <a:off x="19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5" name="Line 283"/>
              <p:cNvSpPr>
                <a:spLocks noChangeShapeType="1"/>
              </p:cNvSpPr>
              <p:nvPr/>
            </p:nvSpPr>
            <p:spPr bwMode="auto">
              <a:xfrm flipV="1">
                <a:off x="22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6" name="Line 284"/>
              <p:cNvSpPr>
                <a:spLocks noChangeShapeType="1"/>
              </p:cNvSpPr>
              <p:nvPr/>
            </p:nvSpPr>
            <p:spPr bwMode="auto">
              <a:xfrm>
                <a:off x="22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7" name="Line 285"/>
              <p:cNvSpPr>
                <a:spLocks noChangeShapeType="1"/>
              </p:cNvSpPr>
              <p:nvPr/>
            </p:nvSpPr>
            <p:spPr bwMode="auto">
              <a:xfrm>
                <a:off x="24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8" name="Line 286"/>
              <p:cNvSpPr>
                <a:spLocks noChangeShapeType="1"/>
              </p:cNvSpPr>
              <p:nvPr/>
            </p:nvSpPr>
            <p:spPr bwMode="auto">
              <a:xfrm flipV="1">
                <a:off x="19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9" name="Rectangle 287"/>
              <p:cNvSpPr>
                <a:spLocks noChangeArrowheads="1"/>
              </p:cNvSpPr>
              <p:nvPr/>
            </p:nvSpPr>
            <p:spPr bwMode="auto">
              <a:xfrm>
                <a:off x="196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4</a:t>
                </a:r>
                <a:endParaRPr lang="en-US" altLang="zh-CN" sz="1600"/>
              </a:p>
            </p:txBody>
          </p:sp>
          <p:sp>
            <p:nvSpPr>
              <p:cNvPr id="54560" name="Line 288"/>
              <p:cNvSpPr>
                <a:spLocks noChangeShapeType="1"/>
              </p:cNvSpPr>
              <p:nvPr/>
            </p:nvSpPr>
            <p:spPr bwMode="auto">
              <a:xfrm>
                <a:off x="24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1" name="Line 289"/>
              <p:cNvSpPr>
                <a:spLocks noChangeShapeType="1"/>
              </p:cNvSpPr>
              <p:nvPr/>
            </p:nvSpPr>
            <p:spPr bwMode="auto">
              <a:xfrm flipV="1">
                <a:off x="27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2" name="Line 290"/>
              <p:cNvSpPr>
                <a:spLocks noChangeShapeType="1"/>
              </p:cNvSpPr>
              <p:nvPr/>
            </p:nvSpPr>
            <p:spPr bwMode="auto">
              <a:xfrm>
                <a:off x="27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3" name="Line 291"/>
              <p:cNvSpPr>
                <a:spLocks noChangeShapeType="1"/>
              </p:cNvSpPr>
              <p:nvPr/>
            </p:nvSpPr>
            <p:spPr bwMode="auto">
              <a:xfrm>
                <a:off x="29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4" name="Line 292"/>
              <p:cNvSpPr>
                <a:spLocks noChangeShapeType="1"/>
              </p:cNvSpPr>
              <p:nvPr/>
            </p:nvSpPr>
            <p:spPr bwMode="auto">
              <a:xfrm flipV="1">
                <a:off x="24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5" name="Rectangle 293"/>
              <p:cNvSpPr>
                <a:spLocks noChangeArrowheads="1"/>
              </p:cNvSpPr>
              <p:nvPr/>
            </p:nvSpPr>
            <p:spPr bwMode="auto">
              <a:xfrm>
                <a:off x="244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5</a:t>
                </a:r>
                <a:endParaRPr lang="en-US" altLang="zh-CN" sz="1600"/>
              </a:p>
            </p:txBody>
          </p:sp>
          <p:sp>
            <p:nvSpPr>
              <p:cNvPr id="54566" name="Line 294"/>
              <p:cNvSpPr>
                <a:spLocks noChangeShapeType="1"/>
              </p:cNvSpPr>
              <p:nvPr/>
            </p:nvSpPr>
            <p:spPr bwMode="auto">
              <a:xfrm>
                <a:off x="29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7" name="Line 295"/>
              <p:cNvSpPr>
                <a:spLocks noChangeShapeType="1"/>
              </p:cNvSpPr>
              <p:nvPr/>
            </p:nvSpPr>
            <p:spPr bwMode="auto">
              <a:xfrm flipV="1">
                <a:off x="31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8" name="Line 296"/>
              <p:cNvSpPr>
                <a:spLocks noChangeShapeType="1"/>
              </p:cNvSpPr>
              <p:nvPr/>
            </p:nvSpPr>
            <p:spPr bwMode="auto">
              <a:xfrm>
                <a:off x="31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9" name="Line 297"/>
              <p:cNvSpPr>
                <a:spLocks noChangeShapeType="1"/>
              </p:cNvSpPr>
              <p:nvPr/>
            </p:nvSpPr>
            <p:spPr bwMode="auto">
              <a:xfrm>
                <a:off x="34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0" name="Rectangle 298"/>
              <p:cNvSpPr>
                <a:spLocks noChangeArrowheads="1"/>
              </p:cNvSpPr>
              <p:nvPr/>
            </p:nvSpPr>
            <p:spPr bwMode="auto">
              <a:xfrm>
                <a:off x="292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dirty="0"/>
                  <a:t>Cycle 6</a:t>
                </a:r>
                <a:endParaRPr lang="en-US" altLang="zh-CN" sz="1600" dirty="0"/>
              </a:p>
            </p:txBody>
          </p:sp>
          <p:sp>
            <p:nvSpPr>
              <p:cNvPr id="54571" name="Line 299"/>
              <p:cNvSpPr>
                <a:spLocks noChangeShapeType="1"/>
              </p:cNvSpPr>
              <p:nvPr/>
            </p:nvSpPr>
            <p:spPr bwMode="auto">
              <a:xfrm>
                <a:off x="34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2" name="Line 300"/>
              <p:cNvSpPr>
                <a:spLocks noChangeShapeType="1"/>
              </p:cNvSpPr>
              <p:nvPr/>
            </p:nvSpPr>
            <p:spPr bwMode="auto">
              <a:xfrm flipV="1">
                <a:off x="36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3" name="Line 301"/>
              <p:cNvSpPr>
                <a:spLocks noChangeShapeType="1"/>
              </p:cNvSpPr>
              <p:nvPr/>
            </p:nvSpPr>
            <p:spPr bwMode="auto">
              <a:xfrm>
                <a:off x="36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4" name="Line 302"/>
              <p:cNvSpPr>
                <a:spLocks noChangeShapeType="1"/>
              </p:cNvSpPr>
              <p:nvPr/>
            </p:nvSpPr>
            <p:spPr bwMode="auto">
              <a:xfrm>
                <a:off x="39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5" name="Line 303"/>
              <p:cNvSpPr>
                <a:spLocks noChangeShapeType="1"/>
              </p:cNvSpPr>
              <p:nvPr/>
            </p:nvSpPr>
            <p:spPr bwMode="auto">
              <a:xfrm flipV="1">
                <a:off x="34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6" name="Rectangle 304"/>
              <p:cNvSpPr>
                <a:spLocks noChangeArrowheads="1"/>
              </p:cNvSpPr>
              <p:nvPr/>
            </p:nvSpPr>
            <p:spPr bwMode="auto">
              <a:xfrm>
                <a:off x="340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7</a:t>
                </a:r>
                <a:endParaRPr lang="en-US" altLang="zh-CN" sz="1600"/>
              </a:p>
            </p:txBody>
          </p:sp>
          <p:sp>
            <p:nvSpPr>
              <p:cNvPr id="54577" name="Line 305"/>
              <p:cNvSpPr>
                <a:spLocks noChangeShapeType="1"/>
              </p:cNvSpPr>
              <p:nvPr/>
            </p:nvSpPr>
            <p:spPr bwMode="auto">
              <a:xfrm>
                <a:off x="39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8" name="Line 306"/>
              <p:cNvSpPr>
                <a:spLocks noChangeShapeType="1"/>
              </p:cNvSpPr>
              <p:nvPr/>
            </p:nvSpPr>
            <p:spPr bwMode="auto">
              <a:xfrm flipV="1">
                <a:off x="41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9" name="Line 307"/>
              <p:cNvSpPr>
                <a:spLocks noChangeShapeType="1"/>
              </p:cNvSpPr>
              <p:nvPr/>
            </p:nvSpPr>
            <p:spPr bwMode="auto">
              <a:xfrm>
                <a:off x="41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0" name="Line 308"/>
              <p:cNvSpPr>
                <a:spLocks noChangeShapeType="1"/>
              </p:cNvSpPr>
              <p:nvPr/>
            </p:nvSpPr>
            <p:spPr bwMode="auto">
              <a:xfrm>
                <a:off x="43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1" name="Line 309"/>
              <p:cNvSpPr>
                <a:spLocks noChangeShapeType="1"/>
              </p:cNvSpPr>
              <p:nvPr/>
            </p:nvSpPr>
            <p:spPr bwMode="auto">
              <a:xfrm flipV="1">
                <a:off x="39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2" name="Rectangle 310"/>
              <p:cNvSpPr>
                <a:spLocks noChangeArrowheads="1"/>
              </p:cNvSpPr>
              <p:nvPr/>
            </p:nvSpPr>
            <p:spPr bwMode="auto">
              <a:xfrm>
                <a:off x="388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8</a:t>
                </a:r>
                <a:endParaRPr lang="en-US" altLang="zh-CN" sz="1600"/>
              </a:p>
            </p:txBody>
          </p:sp>
          <p:sp>
            <p:nvSpPr>
              <p:cNvPr id="54583" name="Line 311"/>
              <p:cNvSpPr>
                <a:spLocks noChangeShapeType="1"/>
              </p:cNvSpPr>
              <p:nvPr/>
            </p:nvSpPr>
            <p:spPr bwMode="auto">
              <a:xfrm>
                <a:off x="43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4" name="Line 312"/>
              <p:cNvSpPr>
                <a:spLocks noChangeShapeType="1"/>
              </p:cNvSpPr>
              <p:nvPr/>
            </p:nvSpPr>
            <p:spPr bwMode="auto">
              <a:xfrm flipV="1">
                <a:off x="46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5" name="Line 313"/>
              <p:cNvSpPr>
                <a:spLocks noChangeShapeType="1"/>
              </p:cNvSpPr>
              <p:nvPr/>
            </p:nvSpPr>
            <p:spPr bwMode="auto">
              <a:xfrm>
                <a:off x="46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6" name="Line 314"/>
              <p:cNvSpPr>
                <a:spLocks noChangeShapeType="1"/>
              </p:cNvSpPr>
              <p:nvPr/>
            </p:nvSpPr>
            <p:spPr bwMode="auto">
              <a:xfrm>
                <a:off x="48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7" name="Line 315"/>
              <p:cNvSpPr>
                <a:spLocks noChangeShapeType="1"/>
              </p:cNvSpPr>
              <p:nvPr/>
            </p:nvSpPr>
            <p:spPr bwMode="auto">
              <a:xfrm flipV="1">
                <a:off x="43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8" name="Rectangle 316"/>
              <p:cNvSpPr>
                <a:spLocks noChangeArrowheads="1"/>
              </p:cNvSpPr>
              <p:nvPr/>
            </p:nvSpPr>
            <p:spPr bwMode="auto">
              <a:xfrm>
                <a:off x="4368" y="2448"/>
                <a:ext cx="5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9</a:t>
                </a:r>
                <a:endParaRPr lang="en-US" altLang="zh-CN" sz="1600"/>
              </a:p>
            </p:txBody>
          </p:sp>
          <p:sp>
            <p:nvSpPr>
              <p:cNvPr id="54589" name="Line 317"/>
              <p:cNvSpPr>
                <a:spLocks noChangeShapeType="1"/>
              </p:cNvSpPr>
              <p:nvPr/>
            </p:nvSpPr>
            <p:spPr bwMode="auto">
              <a:xfrm>
                <a:off x="48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0" name="Line 318"/>
              <p:cNvSpPr>
                <a:spLocks noChangeShapeType="1"/>
              </p:cNvSpPr>
              <p:nvPr/>
            </p:nvSpPr>
            <p:spPr bwMode="auto">
              <a:xfrm flipV="1">
                <a:off x="51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1" name="Line 319"/>
              <p:cNvSpPr>
                <a:spLocks noChangeShapeType="1"/>
              </p:cNvSpPr>
              <p:nvPr/>
            </p:nvSpPr>
            <p:spPr bwMode="auto">
              <a:xfrm>
                <a:off x="51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2" name="Line 320"/>
              <p:cNvSpPr>
                <a:spLocks noChangeShapeType="1"/>
              </p:cNvSpPr>
              <p:nvPr/>
            </p:nvSpPr>
            <p:spPr bwMode="auto">
              <a:xfrm>
                <a:off x="53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3" name="Line 321"/>
              <p:cNvSpPr>
                <a:spLocks noChangeShapeType="1"/>
              </p:cNvSpPr>
              <p:nvPr/>
            </p:nvSpPr>
            <p:spPr bwMode="auto">
              <a:xfrm flipV="1">
                <a:off x="48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4" name="Rectangle 322"/>
              <p:cNvSpPr>
                <a:spLocks noChangeArrowheads="1"/>
              </p:cNvSpPr>
              <p:nvPr/>
            </p:nvSpPr>
            <p:spPr bwMode="auto">
              <a:xfrm>
                <a:off x="4800" y="2448"/>
                <a:ext cx="58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10</a:t>
                </a:r>
                <a:endParaRPr lang="en-US" altLang="zh-CN" sz="1600"/>
              </a:p>
            </p:txBody>
          </p:sp>
          <p:sp>
            <p:nvSpPr>
              <p:cNvPr id="54595" name="Line 323"/>
              <p:cNvSpPr>
                <a:spLocks noChangeShapeType="1"/>
              </p:cNvSpPr>
              <p:nvPr/>
            </p:nvSpPr>
            <p:spPr bwMode="auto">
              <a:xfrm>
                <a:off x="53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4596" name="Rectangle 324"/>
          <p:cNvSpPr>
            <a:spLocks noChangeArrowheads="1"/>
          </p:cNvSpPr>
          <p:nvPr/>
        </p:nvSpPr>
        <p:spPr bwMode="auto">
          <a:xfrm>
            <a:off x="304800" y="1447800"/>
            <a:ext cx="5181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1800" i="1" u="sng">
                <a:solidFill>
                  <a:schemeClr val="accent2"/>
                </a:solidFill>
                <a:latin typeface="Arial" panose="020B0604020202020204" pitchFamily="34" charset="0"/>
              </a:rPr>
              <a:t>Multip-Cycle Implementation:</a:t>
            </a:r>
            <a:r>
              <a:rPr lang="en-US" altLang="zh-CN" sz="1800" i="1">
                <a:solidFill>
                  <a:schemeClr val="accent2"/>
                </a:solidFill>
                <a:latin typeface="Arial" panose="020B0604020202020204" pitchFamily="34" charset="0"/>
              </a:rPr>
              <a:t>     </a:t>
            </a:r>
            <a:r>
              <a:rPr lang="en-US" altLang="zh-CN" sz="1800">
                <a:solidFill>
                  <a:srgbClr val="FF3300"/>
                </a:solidFill>
                <a:latin typeface="Comic Sans MS" panose="030F0702030302020204" pitchFamily="66" charset="0"/>
              </a:rPr>
              <a:t>CPI=5,   </a:t>
            </a:r>
            <a:r>
              <a:rPr lang="en-US" altLang="zh-CN" sz="1800" i="1" u="sng">
                <a:solidFill>
                  <a:schemeClr val="accent2"/>
                </a:solidFill>
                <a:latin typeface="Arial" panose="020B0604020202020204" pitchFamily="34" charset="0"/>
              </a:rPr>
              <a:t> </a:t>
            </a:r>
            <a:endParaRPr lang="en-US" altLang="zh-CN" sz="1800" i="1" u="sng">
              <a:solidFill>
                <a:srgbClr val="000099"/>
              </a:solidFill>
              <a:latin typeface="Arial" panose="020B0604020202020204" pitchFamily="34" charset="0"/>
            </a:endParaRPr>
          </a:p>
        </p:txBody>
      </p:sp>
      <p:sp>
        <p:nvSpPr>
          <p:cNvPr id="54597" name="Rectangle 325"/>
          <p:cNvSpPr>
            <a:spLocks noChangeArrowheads="1"/>
          </p:cNvSpPr>
          <p:nvPr/>
        </p:nvSpPr>
        <p:spPr bwMode="auto">
          <a:xfrm>
            <a:off x="381000" y="3429000"/>
            <a:ext cx="4038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1800" i="1" u="sng">
                <a:solidFill>
                  <a:schemeClr val="accent2"/>
                </a:solidFill>
                <a:latin typeface="Arial" panose="020B0604020202020204" pitchFamily="34" charset="0"/>
              </a:rPr>
              <a:t>Pipeline Implementation: </a:t>
            </a:r>
            <a:r>
              <a:rPr lang="en-US" altLang="zh-CN" sz="1800" i="1">
                <a:solidFill>
                  <a:schemeClr val="accent2"/>
                </a:solidFill>
                <a:latin typeface="Arial" panose="020B0604020202020204" pitchFamily="34" charset="0"/>
              </a:rPr>
              <a:t>    </a:t>
            </a:r>
            <a:r>
              <a:rPr lang="en-US" altLang="zh-CN" sz="1800">
                <a:solidFill>
                  <a:srgbClr val="FF3300"/>
                </a:solidFill>
                <a:latin typeface="Comic Sans MS" panose="030F0702030302020204" pitchFamily="66" charset="0"/>
              </a:rPr>
              <a:t>CPI=1, </a:t>
            </a:r>
            <a:endParaRPr lang="en-US" altLang="zh-CN" sz="1800" i="1" u="sng">
              <a:solidFill>
                <a:srgbClr val="000099"/>
              </a:solidFill>
              <a:latin typeface="Arial" panose="020B0604020202020204" pitchFamily="34" charset="0"/>
            </a:endParaRPr>
          </a:p>
        </p:txBody>
      </p:sp>
      <p:grpSp>
        <p:nvGrpSpPr>
          <p:cNvPr id="8" name="Group 412"/>
          <p:cNvGrpSpPr/>
          <p:nvPr/>
        </p:nvGrpSpPr>
        <p:grpSpPr bwMode="auto">
          <a:xfrm>
            <a:off x="304800" y="4876800"/>
            <a:ext cx="5894388" cy="1247775"/>
            <a:chOff x="192" y="3072"/>
            <a:chExt cx="3713" cy="786"/>
          </a:xfrm>
        </p:grpSpPr>
        <p:sp>
          <p:nvSpPr>
            <p:cNvPr id="54600" name="Rectangle 328"/>
            <p:cNvSpPr>
              <a:spLocks noChangeArrowheads="1"/>
            </p:cNvSpPr>
            <p:nvPr/>
          </p:nvSpPr>
          <p:spPr bwMode="auto">
            <a:xfrm>
              <a:off x="192" y="3072"/>
              <a:ext cx="39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endParaRPr lang="en-US" altLang="zh-CN" sz="1600"/>
            </a:p>
          </p:txBody>
        </p:sp>
        <p:grpSp>
          <p:nvGrpSpPr>
            <p:cNvPr id="9" name="Group 329"/>
            <p:cNvGrpSpPr/>
            <p:nvPr/>
          </p:nvGrpSpPr>
          <p:grpSpPr bwMode="auto">
            <a:xfrm>
              <a:off x="549" y="3072"/>
              <a:ext cx="2384" cy="210"/>
              <a:chOff x="488" y="3260"/>
              <a:chExt cx="2384" cy="210"/>
            </a:xfrm>
          </p:grpSpPr>
          <p:grpSp>
            <p:nvGrpSpPr>
              <p:cNvPr id="10" name="Group 330"/>
              <p:cNvGrpSpPr/>
              <p:nvPr/>
            </p:nvGrpSpPr>
            <p:grpSpPr bwMode="auto">
              <a:xfrm>
                <a:off x="488" y="3260"/>
                <a:ext cx="464" cy="210"/>
                <a:chOff x="488" y="3260"/>
                <a:chExt cx="464" cy="210"/>
              </a:xfrm>
            </p:grpSpPr>
            <p:sp>
              <p:nvSpPr>
                <p:cNvPr id="54603" name="Rectangle 331"/>
                <p:cNvSpPr>
                  <a:spLocks noChangeArrowheads="1"/>
                </p:cNvSpPr>
                <p:nvPr/>
              </p:nvSpPr>
              <p:spPr bwMode="auto">
                <a:xfrm>
                  <a:off x="48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04" name="Rectangle 332"/>
                <p:cNvSpPr>
                  <a:spLocks noChangeArrowheads="1"/>
                </p:cNvSpPr>
                <p:nvPr/>
              </p:nvSpPr>
              <p:spPr bwMode="auto">
                <a:xfrm>
                  <a:off x="515" y="3260"/>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11" name="Group 333"/>
              <p:cNvGrpSpPr/>
              <p:nvPr/>
            </p:nvGrpSpPr>
            <p:grpSpPr bwMode="auto">
              <a:xfrm>
                <a:off x="968" y="3260"/>
                <a:ext cx="464" cy="210"/>
                <a:chOff x="968" y="3260"/>
                <a:chExt cx="464" cy="210"/>
              </a:xfrm>
            </p:grpSpPr>
            <p:sp>
              <p:nvSpPr>
                <p:cNvPr id="54606" name="Rectangle 334"/>
                <p:cNvSpPr>
                  <a:spLocks noChangeArrowheads="1"/>
                </p:cNvSpPr>
                <p:nvPr/>
              </p:nvSpPr>
              <p:spPr bwMode="auto">
                <a:xfrm>
                  <a:off x="96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07" name="Rectangle 335"/>
                <p:cNvSpPr>
                  <a:spLocks noChangeArrowheads="1"/>
                </p:cNvSpPr>
                <p:nvPr/>
              </p:nvSpPr>
              <p:spPr bwMode="auto">
                <a:xfrm>
                  <a:off x="1043" y="3260"/>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12" name="Group 336"/>
              <p:cNvGrpSpPr/>
              <p:nvPr/>
            </p:nvGrpSpPr>
            <p:grpSpPr bwMode="auto">
              <a:xfrm>
                <a:off x="1448" y="3260"/>
                <a:ext cx="464" cy="210"/>
                <a:chOff x="1448" y="3260"/>
                <a:chExt cx="464" cy="210"/>
              </a:xfrm>
            </p:grpSpPr>
            <p:sp>
              <p:nvSpPr>
                <p:cNvPr id="54609" name="Rectangle 337"/>
                <p:cNvSpPr>
                  <a:spLocks noChangeArrowheads="1"/>
                </p:cNvSpPr>
                <p:nvPr/>
              </p:nvSpPr>
              <p:spPr bwMode="auto">
                <a:xfrm>
                  <a:off x="144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10" name="Rectangle 338"/>
                <p:cNvSpPr>
                  <a:spLocks noChangeArrowheads="1"/>
                </p:cNvSpPr>
                <p:nvPr/>
              </p:nvSpPr>
              <p:spPr bwMode="auto">
                <a:xfrm>
                  <a:off x="1475" y="3260"/>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13" name="Group 339"/>
              <p:cNvGrpSpPr/>
              <p:nvPr/>
            </p:nvGrpSpPr>
            <p:grpSpPr bwMode="auto">
              <a:xfrm>
                <a:off x="1928" y="3260"/>
                <a:ext cx="468" cy="210"/>
                <a:chOff x="1928" y="3260"/>
                <a:chExt cx="468" cy="210"/>
              </a:xfrm>
            </p:grpSpPr>
            <p:sp>
              <p:nvSpPr>
                <p:cNvPr id="54612" name="Rectangle 340"/>
                <p:cNvSpPr>
                  <a:spLocks noChangeArrowheads="1"/>
                </p:cNvSpPr>
                <p:nvPr/>
              </p:nvSpPr>
              <p:spPr bwMode="auto">
                <a:xfrm>
                  <a:off x="192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13" name="Rectangle 341"/>
                <p:cNvSpPr>
                  <a:spLocks noChangeArrowheads="1"/>
                </p:cNvSpPr>
                <p:nvPr/>
              </p:nvSpPr>
              <p:spPr bwMode="auto">
                <a:xfrm>
                  <a:off x="1955" y="3260"/>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14" name="Group 342"/>
              <p:cNvGrpSpPr/>
              <p:nvPr/>
            </p:nvGrpSpPr>
            <p:grpSpPr bwMode="auto">
              <a:xfrm>
                <a:off x="2408" y="3260"/>
                <a:ext cx="464" cy="210"/>
                <a:chOff x="2408" y="3260"/>
                <a:chExt cx="464" cy="210"/>
              </a:xfrm>
            </p:grpSpPr>
            <p:sp>
              <p:nvSpPr>
                <p:cNvPr id="54615" name="Rectangle 343"/>
                <p:cNvSpPr>
                  <a:spLocks noChangeArrowheads="1"/>
                </p:cNvSpPr>
                <p:nvPr/>
              </p:nvSpPr>
              <p:spPr bwMode="auto">
                <a:xfrm>
                  <a:off x="240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16" name="Rectangle 344"/>
                <p:cNvSpPr>
                  <a:spLocks noChangeArrowheads="1"/>
                </p:cNvSpPr>
                <p:nvPr/>
              </p:nvSpPr>
              <p:spPr bwMode="auto">
                <a:xfrm>
                  <a:off x="2483" y="3260"/>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grpSp>
          <p:nvGrpSpPr>
            <p:cNvPr id="15" name="Group 345"/>
            <p:cNvGrpSpPr/>
            <p:nvPr/>
          </p:nvGrpSpPr>
          <p:grpSpPr bwMode="auto">
            <a:xfrm>
              <a:off x="1029" y="3360"/>
              <a:ext cx="2384" cy="210"/>
              <a:chOff x="968" y="3548"/>
              <a:chExt cx="2384" cy="210"/>
            </a:xfrm>
          </p:grpSpPr>
          <p:grpSp>
            <p:nvGrpSpPr>
              <p:cNvPr id="16" name="Group 346"/>
              <p:cNvGrpSpPr/>
              <p:nvPr/>
            </p:nvGrpSpPr>
            <p:grpSpPr bwMode="auto">
              <a:xfrm>
                <a:off x="968" y="3548"/>
                <a:ext cx="464" cy="210"/>
                <a:chOff x="968" y="3548"/>
                <a:chExt cx="464" cy="210"/>
              </a:xfrm>
            </p:grpSpPr>
            <p:sp>
              <p:nvSpPr>
                <p:cNvPr id="54619" name="Rectangle 347"/>
                <p:cNvSpPr>
                  <a:spLocks noChangeArrowheads="1"/>
                </p:cNvSpPr>
                <p:nvPr/>
              </p:nvSpPr>
              <p:spPr bwMode="auto">
                <a:xfrm>
                  <a:off x="96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20" name="Rectangle 348"/>
                <p:cNvSpPr>
                  <a:spLocks noChangeArrowheads="1"/>
                </p:cNvSpPr>
                <p:nvPr/>
              </p:nvSpPr>
              <p:spPr bwMode="auto">
                <a:xfrm>
                  <a:off x="995" y="3548"/>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17" name="Group 349"/>
              <p:cNvGrpSpPr/>
              <p:nvPr/>
            </p:nvGrpSpPr>
            <p:grpSpPr bwMode="auto">
              <a:xfrm>
                <a:off x="1448" y="3548"/>
                <a:ext cx="464" cy="210"/>
                <a:chOff x="1448" y="3548"/>
                <a:chExt cx="464" cy="210"/>
              </a:xfrm>
            </p:grpSpPr>
            <p:sp>
              <p:nvSpPr>
                <p:cNvPr id="54622" name="Rectangle 350"/>
                <p:cNvSpPr>
                  <a:spLocks noChangeArrowheads="1"/>
                </p:cNvSpPr>
                <p:nvPr/>
              </p:nvSpPr>
              <p:spPr bwMode="auto">
                <a:xfrm>
                  <a:off x="144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23" name="Rectangle 351"/>
                <p:cNvSpPr>
                  <a:spLocks noChangeArrowheads="1"/>
                </p:cNvSpPr>
                <p:nvPr/>
              </p:nvSpPr>
              <p:spPr bwMode="auto">
                <a:xfrm>
                  <a:off x="1523" y="3548"/>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18" name="Group 352"/>
              <p:cNvGrpSpPr/>
              <p:nvPr/>
            </p:nvGrpSpPr>
            <p:grpSpPr bwMode="auto">
              <a:xfrm>
                <a:off x="1928" y="3548"/>
                <a:ext cx="464" cy="210"/>
                <a:chOff x="1928" y="3548"/>
                <a:chExt cx="464" cy="210"/>
              </a:xfrm>
            </p:grpSpPr>
            <p:sp>
              <p:nvSpPr>
                <p:cNvPr id="54625" name="Rectangle 353"/>
                <p:cNvSpPr>
                  <a:spLocks noChangeArrowheads="1"/>
                </p:cNvSpPr>
                <p:nvPr/>
              </p:nvSpPr>
              <p:spPr bwMode="auto">
                <a:xfrm>
                  <a:off x="192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26" name="Rectangle 354"/>
                <p:cNvSpPr>
                  <a:spLocks noChangeArrowheads="1"/>
                </p:cNvSpPr>
                <p:nvPr/>
              </p:nvSpPr>
              <p:spPr bwMode="auto">
                <a:xfrm>
                  <a:off x="1955" y="3548"/>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19" name="Group 355"/>
              <p:cNvGrpSpPr/>
              <p:nvPr/>
            </p:nvGrpSpPr>
            <p:grpSpPr bwMode="auto">
              <a:xfrm>
                <a:off x="2408" y="3548"/>
                <a:ext cx="468" cy="210"/>
                <a:chOff x="2408" y="3548"/>
                <a:chExt cx="468" cy="210"/>
              </a:xfrm>
            </p:grpSpPr>
            <p:sp>
              <p:nvSpPr>
                <p:cNvPr id="54628" name="Rectangle 356"/>
                <p:cNvSpPr>
                  <a:spLocks noChangeArrowheads="1"/>
                </p:cNvSpPr>
                <p:nvPr/>
              </p:nvSpPr>
              <p:spPr bwMode="auto">
                <a:xfrm>
                  <a:off x="240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29" name="Rectangle 357"/>
                <p:cNvSpPr>
                  <a:spLocks noChangeArrowheads="1"/>
                </p:cNvSpPr>
                <p:nvPr/>
              </p:nvSpPr>
              <p:spPr bwMode="auto">
                <a:xfrm>
                  <a:off x="2435" y="3548"/>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20" name="Group 358"/>
              <p:cNvGrpSpPr/>
              <p:nvPr/>
            </p:nvGrpSpPr>
            <p:grpSpPr bwMode="auto">
              <a:xfrm>
                <a:off x="2888" y="3548"/>
                <a:ext cx="464" cy="210"/>
                <a:chOff x="2888" y="3548"/>
                <a:chExt cx="464" cy="210"/>
              </a:xfrm>
            </p:grpSpPr>
            <p:sp>
              <p:nvSpPr>
                <p:cNvPr id="54631" name="Rectangle 359"/>
                <p:cNvSpPr>
                  <a:spLocks noChangeArrowheads="1"/>
                </p:cNvSpPr>
                <p:nvPr/>
              </p:nvSpPr>
              <p:spPr bwMode="auto">
                <a:xfrm>
                  <a:off x="288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32" name="Rectangle 360"/>
                <p:cNvSpPr>
                  <a:spLocks noChangeArrowheads="1"/>
                </p:cNvSpPr>
                <p:nvPr/>
              </p:nvSpPr>
              <p:spPr bwMode="auto">
                <a:xfrm>
                  <a:off x="2963" y="3548"/>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sp>
          <p:nvSpPr>
            <p:cNvPr id="54633" name="Rectangle 361"/>
            <p:cNvSpPr>
              <a:spLocks noChangeArrowheads="1"/>
            </p:cNvSpPr>
            <p:nvPr/>
          </p:nvSpPr>
          <p:spPr bwMode="auto">
            <a:xfrm>
              <a:off x="672" y="336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endParaRPr lang="en-US" altLang="zh-CN" sz="1600"/>
            </a:p>
          </p:txBody>
        </p:sp>
        <p:grpSp>
          <p:nvGrpSpPr>
            <p:cNvPr id="21" name="Group 362"/>
            <p:cNvGrpSpPr/>
            <p:nvPr/>
          </p:nvGrpSpPr>
          <p:grpSpPr bwMode="auto">
            <a:xfrm>
              <a:off x="1521" y="3648"/>
              <a:ext cx="2384" cy="210"/>
              <a:chOff x="1496" y="3836"/>
              <a:chExt cx="2384" cy="210"/>
            </a:xfrm>
          </p:grpSpPr>
          <p:grpSp>
            <p:nvGrpSpPr>
              <p:cNvPr id="22" name="Group 363"/>
              <p:cNvGrpSpPr/>
              <p:nvPr/>
            </p:nvGrpSpPr>
            <p:grpSpPr bwMode="auto">
              <a:xfrm>
                <a:off x="1496" y="3836"/>
                <a:ext cx="464" cy="210"/>
                <a:chOff x="1496" y="3836"/>
                <a:chExt cx="464" cy="210"/>
              </a:xfrm>
            </p:grpSpPr>
            <p:sp>
              <p:nvSpPr>
                <p:cNvPr id="54636" name="Rectangle 364"/>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37" name="Rectangle 365"/>
                <p:cNvSpPr>
                  <a:spLocks noChangeArrowheads="1"/>
                </p:cNvSpPr>
                <p:nvPr/>
              </p:nvSpPr>
              <p:spPr bwMode="auto">
                <a:xfrm>
                  <a:off x="1523" y="3836"/>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23" name="Group 366"/>
              <p:cNvGrpSpPr/>
              <p:nvPr/>
            </p:nvGrpSpPr>
            <p:grpSpPr bwMode="auto">
              <a:xfrm>
                <a:off x="1976" y="3836"/>
                <a:ext cx="464" cy="210"/>
                <a:chOff x="1976" y="3836"/>
                <a:chExt cx="464" cy="210"/>
              </a:xfrm>
            </p:grpSpPr>
            <p:sp>
              <p:nvSpPr>
                <p:cNvPr id="54639" name="Rectangle 367"/>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40" name="Rectangle 368"/>
                <p:cNvSpPr>
                  <a:spLocks noChangeArrowheads="1"/>
                </p:cNvSpPr>
                <p:nvPr/>
              </p:nvSpPr>
              <p:spPr bwMode="auto">
                <a:xfrm>
                  <a:off x="2051" y="3836"/>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24" name="Group 369"/>
              <p:cNvGrpSpPr/>
              <p:nvPr/>
            </p:nvGrpSpPr>
            <p:grpSpPr bwMode="auto">
              <a:xfrm>
                <a:off x="2456" y="3836"/>
                <a:ext cx="464" cy="210"/>
                <a:chOff x="2456" y="3836"/>
                <a:chExt cx="464" cy="210"/>
              </a:xfrm>
            </p:grpSpPr>
            <p:sp>
              <p:nvSpPr>
                <p:cNvPr id="54642" name="Rectangle 370"/>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43" name="Rectangle 371"/>
                <p:cNvSpPr>
                  <a:spLocks noChangeArrowheads="1"/>
                </p:cNvSpPr>
                <p:nvPr/>
              </p:nvSpPr>
              <p:spPr bwMode="auto">
                <a:xfrm>
                  <a:off x="2483" y="3836"/>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25" name="Group 372"/>
              <p:cNvGrpSpPr/>
              <p:nvPr/>
            </p:nvGrpSpPr>
            <p:grpSpPr bwMode="auto">
              <a:xfrm>
                <a:off x="2936" y="3836"/>
                <a:ext cx="468" cy="210"/>
                <a:chOff x="2936" y="3836"/>
                <a:chExt cx="468" cy="210"/>
              </a:xfrm>
            </p:grpSpPr>
            <p:sp>
              <p:nvSpPr>
                <p:cNvPr id="54645" name="Rectangle 373"/>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46" name="Rectangle 374"/>
                <p:cNvSpPr>
                  <a:spLocks noChangeArrowheads="1"/>
                </p:cNvSpPr>
                <p:nvPr/>
              </p:nvSpPr>
              <p:spPr bwMode="auto">
                <a:xfrm>
                  <a:off x="2963" y="3836"/>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26" name="Group 375"/>
              <p:cNvGrpSpPr/>
              <p:nvPr/>
            </p:nvGrpSpPr>
            <p:grpSpPr bwMode="auto">
              <a:xfrm>
                <a:off x="3416" y="3836"/>
                <a:ext cx="464" cy="210"/>
                <a:chOff x="3416" y="3836"/>
                <a:chExt cx="464" cy="210"/>
              </a:xfrm>
            </p:grpSpPr>
            <p:sp>
              <p:nvSpPr>
                <p:cNvPr id="54648" name="Rectangle 376"/>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49" name="Rectangle 377"/>
                <p:cNvSpPr>
                  <a:spLocks noChangeArrowheads="1"/>
                </p:cNvSpPr>
                <p:nvPr/>
              </p:nvSpPr>
              <p:spPr bwMode="auto">
                <a:xfrm>
                  <a:off x="3491" y="3836"/>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sp>
          <p:nvSpPr>
            <p:cNvPr id="54650" name="Rectangle 378"/>
            <p:cNvSpPr>
              <a:spLocks noChangeArrowheads="1"/>
            </p:cNvSpPr>
            <p:nvPr/>
          </p:nvSpPr>
          <p:spPr bwMode="auto">
            <a:xfrm>
              <a:off x="1056" y="3648"/>
              <a:ext cx="4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R-type</a:t>
              </a:r>
              <a:endParaRPr lang="en-US" altLang="zh-CN" sz="1600"/>
            </a:p>
          </p:txBody>
        </p:sp>
      </p:grpSp>
      <p:grpSp>
        <p:nvGrpSpPr>
          <p:cNvPr id="27" name="Group 411"/>
          <p:cNvGrpSpPr/>
          <p:nvPr/>
        </p:nvGrpSpPr>
        <p:grpSpPr bwMode="auto">
          <a:xfrm>
            <a:off x="869950" y="2895600"/>
            <a:ext cx="7602538" cy="333375"/>
            <a:chOff x="548" y="1824"/>
            <a:chExt cx="4789" cy="210"/>
          </a:xfrm>
        </p:grpSpPr>
        <p:grpSp>
          <p:nvGrpSpPr>
            <p:cNvPr id="28" name="Group 379"/>
            <p:cNvGrpSpPr/>
            <p:nvPr/>
          </p:nvGrpSpPr>
          <p:grpSpPr bwMode="auto">
            <a:xfrm>
              <a:off x="548" y="1824"/>
              <a:ext cx="2384" cy="210"/>
              <a:chOff x="1496" y="3836"/>
              <a:chExt cx="2384" cy="210"/>
            </a:xfrm>
          </p:grpSpPr>
          <p:grpSp>
            <p:nvGrpSpPr>
              <p:cNvPr id="29" name="Group 380"/>
              <p:cNvGrpSpPr/>
              <p:nvPr/>
            </p:nvGrpSpPr>
            <p:grpSpPr bwMode="auto">
              <a:xfrm>
                <a:off x="1496" y="3836"/>
                <a:ext cx="464" cy="210"/>
                <a:chOff x="1496" y="3836"/>
                <a:chExt cx="464" cy="210"/>
              </a:xfrm>
            </p:grpSpPr>
            <p:sp>
              <p:nvSpPr>
                <p:cNvPr id="54653" name="Rectangle 381"/>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54" name="Rectangle 382"/>
                <p:cNvSpPr>
                  <a:spLocks noChangeArrowheads="1"/>
                </p:cNvSpPr>
                <p:nvPr/>
              </p:nvSpPr>
              <p:spPr bwMode="auto">
                <a:xfrm>
                  <a:off x="1523" y="3836"/>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30" name="Group 383"/>
              <p:cNvGrpSpPr/>
              <p:nvPr/>
            </p:nvGrpSpPr>
            <p:grpSpPr bwMode="auto">
              <a:xfrm>
                <a:off x="1976" y="3836"/>
                <a:ext cx="464" cy="210"/>
                <a:chOff x="1976" y="3836"/>
                <a:chExt cx="464" cy="210"/>
              </a:xfrm>
            </p:grpSpPr>
            <p:sp>
              <p:nvSpPr>
                <p:cNvPr id="54656" name="Rectangle 384"/>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57" name="Rectangle 385"/>
                <p:cNvSpPr>
                  <a:spLocks noChangeArrowheads="1"/>
                </p:cNvSpPr>
                <p:nvPr/>
              </p:nvSpPr>
              <p:spPr bwMode="auto">
                <a:xfrm>
                  <a:off x="2051" y="3836"/>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31" name="Group 386"/>
              <p:cNvGrpSpPr/>
              <p:nvPr/>
            </p:nvGrpSpPr>
            <p:grpSpPr bwMode="auto">
              <a:xfrm>
                <a:off x="2456" y="3836"/>
                <a:ext cx="464" cy="210"/>
                <a:chOff x="2456" y="3836"/>
                <a:chExt cx="464" cy="210"/>
              </a:xfrm>
            </p:grpSpPr>
            <p:sp>
              <p:nvSpPr>
                <p:cNvPr id="54659" name="Rectangle 387"/>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60" name="Rectangle 388"/>
                <p:cNvSpPr>
                  <a:spLocks noChangeArrowheads="1"/>
                </p:cNvSpPr>
                <p:nvPr/>
              </p:nvSpPr>
              <p:spPr bwMode="auto">
                <a:xfrm>
                  <a:off x="2483" y="3836"/>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54465" name="Group 389"/>
              <p:cNvGrpSpPr/>
              <p:nvPr/>
            </p:nvGrpSpPr>
            <p:grpSpPr bwMode="auto">
              <a:xfrm>
                <a:off x="2936" y="3836"/>
                <a:ext cx="468" cy="210"/>
                <a:chOff x="2936" y="3836"/>
                <a:chExt cx="468" cy="210"/>
              </a:xfrm>
            </p:grpSpPr>
            <p:sp>
              <p:nvSpPr>
                <p:cNvPr id="54662" name="Rectangle 390"/>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63" name="Rectangle 391"/>
                <p:cNvSpPr>
                  <a:spLocks noChangeArrowheads="1"/>
                </p:cNvSpPr>
                <p:nvPr/>
              </p:nvSpPr>
              <p:spPr bwMode="auto">
                <a:xfrm>
                  <a:off x="2963" y="3836"/>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54528" name="Group 392"/>
              <p:cNvGrpSpPr/>
              <p:nvPr/>
            </p:nvGrpSpPr>
            <p:grpSpPr bwMode="auto">
              <a:xfrm>
                <a:off x="3416" y="3836"/>
                <a:ext cx="464" cy="210"/>
                <a:chOff x="3416" y="3836"/>
                <a:chExt cx="464" cy="210"/>
              </a:xfrm>
            </p:grpSpPr>
            <p:sp>
              <p:nvSpPr>
                <p:cNvPr id="54665" name="Rectangle 393"/>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66" name="Rectangle 394"/>
                <p:cNvSpPr>
                  <a:spLocks noChangeArrowheads="1"/>
                </p:cNvSpPr>
                <p:nvPr/>
              </p:nvSpPr>
              <p:spPr bwMode="auto">
                <a:xfrm>
                  <a:off x="3491" y="3836"/>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grpSp>
          <p:nvGrpSpPr>
            <p:cNvPr id="54529" name="Group 395"/>
            <p:cNvGrpSpPr/>
            <p:nvPr/>
          </p:nvGrpSpPr>
          <p:grpSpPr bwMode="auto">
            <a:xfrm>
              <a:off x="2953" y="1824"/>
              <a:ext cx="2384" cy="210"/>
              <a:chOff x="1496" y="3836"/>
              <a:chExt cx="2384" cy="210"/>
            </a:xfrm>
          </p:grpSpPr>
          <p:grpSp>
            <p:nvGrpSpPr>
              <p:cNvPr id="54530" name="Group 396"/>
              <p:cNvGrpSpPr/>
              <p:nvPr/>
            </p:nvGrpSpPr>
            <p:grpSpPr bwMode="auto">
              <a:xfrm>
                <a:off x="1496" y="3836"/>
                <a:ext cx="464" cy="210"/>
                <a:chOff x="1496" y="3836"/>
                <a:chExt cx="464" cy="210"/>
              </a:xfrm>
            </p:grpSpPr>
            <p:sp>
              <p:nvSpPr>
                <p:cNvPr id="54669" name="Rectangle 397"/>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70" name="Rectangle 398"/>
                <p:cNvSpPr>
                  <a:spLocks noChangeArrowheads="1"/>
                </p:cNvSpPr>
                <p:nvPr/>
              </p:nvSpPr>
              <p:spPr bwMode="auto">
                <a:xfrm>
                  <a:off x="1523" y="3836"/>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endParaRPr lang="en-US" altLang="zh-CN" sz="1600"/>
                </a:p>
              </p:txBody>
            </p:sp>
          </p:grpSp>
          <p:grpSp>
            <p:nvGrpSpPr>
              <p:cNvPr id="54533" name="Group 399"/>
              <p:cNvGrpSpPr/>
              <p:nvPr/>
            </p:nvGrpSpPr>
            <p:grpSpPr bwMode="auto">
              <a:xfrm>
                <a:off x="1976" y="3836"/>
                <a:ext cx="464" cy="210"/>
                <a:chOff x="1976" y="3836"/>
                <a:chExt cx="464" cy="210"/>
              </a:xfrm>
            </p:grpSpPr>
            <p:sp>
              <p:nvSpPr>
                <p:cNvPr id="54672" name="Rectangle 400"/>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73" name="Rectangle 401"/>
                <p:cNvSpPr>
                  <a:spLocks noChangeArrowheads="1"/>
                </p:cNvSpPr>
                <p:nvPr/>
              </p:nvSpPr>
              <p:spPr bwMode="auto">
                <a:xfrm>
                  <a:off x="2051" y="3836"/>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endParaRPr lang="en-US" altLang="zh-CN" sz="1600"/>
                </a:p>
              </p:txBody>
            </p:sp>
          </p:grpSp>
          <p:grpSp>
            <p:nvGrpSpPr>
              <p:cNvPr id="54598" name="Group 402"/>
              <p:cNvGrpSpPr/>
              <p:nvPr/>
            </p:nvGrpSpPr>
            <p:grpSpPr bwMode="auto">
              <a:xfrm>
                <a:off x="2456" y="3836"/>
                <a:ext cx="464" cy="210"/>
                <a:chOff x="2456" y="3836"/>
                <a:chExt cx="464" cy="210"/>
              </a:xfrm>
            </p:grpSpPr>
            <p:sp>
              <p:nvSpPr>
                <p:cNvPr id="54675" name="Rectangle 403"/>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76" name="Rectangle 404"/>
                <p:cNvSpPr>
                  <a:spLocks noChangeArrowheads="1"/>
                </p:cNvSpPr>
                <p:nvPr/>
              </p:nvSpPr>
              <p:spPr bwMode="auto">
                <a:xfrm>
                  <a:off x="2483" y="3836"/>
                  <a:ext cx="2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endParaRPr lang="en-US" altLang="zh-CN" sz="1600"/>
                </a:p>
              </p:txBody>
            </p:sp>
          </p:grpSp>
          <p:grpSp>
            <p:nvGrpSpPr>
              <p:cNvPr id="54599" name="Group 405"/>
              <p:cNvGrpSpPr/>
              <p:nvPr/>
            </p:nvGrpSpPr>
            <p:grpSpPr bwMode="auto">
              <a:xfrm>
                <a:off x="2936" y="3836"/>
                <a:ext cx="468" cy="210"/>
                <a:chOff x="2936" y="3836"/>
                <a:chExt cx="468" cy="210"/>
              </a:xfrm>
            </p:grpSpPr>
            <p:sp>
              <p:nvSpPr>
                <p:cNvPr id="54678" name="Rectangle 406"/>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79" name="Rectangle 407"/>
                <p:cNvSpPr>
                  <a:spLocks noChangeArrowheads="1"/>
                </p:cNvSpPr>
                <p:nvPr/>
              </p:nvSpPr>
              <p:spPr bwMode="auto">
                <a:xfrm>
                  <a:off x="2963" y="3836"/>
                  <a:ext cx="44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endParaRPr lang="en-US" altLang="zh-CN" sz="1600"/>
                </a:p>
              </p:txBody>
            </p:sp>
          </p:grpSp>
          <p:grpSp>
            <p:nvGrpSpPr>
              <p:cNvPr id="54601" name="Group 408"/>
              <p:cNvGrpSpPr/>
              <p:nvPr/>
            </p:nvGrpSpPr>
            <p:grpSpPr bwMode="auto">
              <a:xfrm>
                <a:off x="3416" y="3836"/>
                <a:ext cx="464" cy="210"/>
                <a:chOff x="3416" y="3836"/>
                <a:chExt cx="464" cy="210"/>
              </a:xfrm>
            </p:grpSpPr>
            <p:sp>
              <p:nvSpPr>
                <p:cNvPr id="54681" name="Rectangle 409"/>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2" name="Rectangle 410"/>
                <p:cNvSpPr>
                  <a:spLocks noChangeArrowheads="1"/>
                </p:cNvSpPr>
                <p:nvPr/>
              </p:nvSpPr>
              <p:spPr bwMode="auto">
                <a:xfrm>
                  <a:off x="3491" y="3836"/>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endParaRPr lang="en-US" altLang="zh-CN" sz="1600"/>
                </a:p>
              </p:txBody>
            </p:sp>
          </p:grpSp>
        </p:grpSp>
      </p:grpSp>
      <p:sp>
        <p:nvSpPr>
          <p:cNvPr id="32" name="文本框 31"/>
          <p:cNvSpPr txBox="1"/>
          <p:nvPr/>
        </p:nvSpPr>
        <p:spPr>
          <a:xfrm>
            <a:off x="2638425" y="6189345"/>
            <a:ext cx="1720850" cy="368300"/>
          </a:xfrm>
          <a:prstGeom prst="rect">
            <a:avLst/>
          </a:prstGeom>
          <a:noFill/>
        </p:spPr>
        <p:txBody>
          <a:bodyPr wrap="none" rtlCol="0" anchor="t">
            <a:spAutoFit/>
          </a:bodyPr>
          <a:p>
            <a:r>
              <a:rPr lang="zh-CN" altLang="en-US" b="1" dirty="0" smtClean="0">
                <a:solidFill>
                  <a:srgbClr val="FF0000"/>
                </a:solidFill>
                <a:latin typeface="Comic Sans MS" panose="030F0702030302020204" pitchFamily="66" charset="0"/>
                <a:sym typeface="+mn-ea"/>
              </a:rPr>
              <a:t>流水线减少</a:t>
            </a:r>
            <a:r>
              <a:rPr lang="en-US" altLang="zh-CN" b="1" dirty="0" smtClean="0">
                <a:solidFill>
                  <a:srgbClr val="FF3300"/>
                </a:solidFill>
                <a:latin typeface="Comic Sans MS" panose="030F0702030302020204" pitchFamily="66" charset="0"/>
                <a:sym typeface="+mn-ea"/>
              </a:rPr>
              <a:t>CPI</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949315" y="74930"/>
            <a:ext cx="2447925" cy="1361440"/>
          </a:xfrm>
          <a:prstGeom prst="rect">
            <a:avLst/>
          </a:prstGeom>
        </p:spPr>
      </p:pic>
      <p:sp>
        <p:nvSpPr>
          <p:cNvPr id="17409" name="灯片编号占位符 1"/>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fld id="{9A0DB2DC-4C9A-4742-B13C-FB6460FD3503}" type="slidenum">
              <a:rPr lang="zh-CN" altLang="en-US" sz="1400" b="1" dirty="0">
                <a:solidFill>
                  <a:srgbClr val="FFFFFF"/>
                </a:solidFill>
              </a:rPr>
            </a:fld>
            <a:endParaRPr lang="zh-CN" altLang="en-US" sz="1400" b="1" dirty="0">
              <a:solidFill>
                <a:srgbClr val="FFFFFF"/>
              </a:solidFill>
            </a:endParaRPr>
          </a:p>
        </p:txBody>
      </p:sp>
      <p:sp>
        <p:nvSpPr>
          <p:cNvPr id="17410" name="Text Box 2"/>
          <p:cNvSpPr txBox="1"/>
          <p:nvPr/>
        </p:nvSpPr>
        <p:spPr>
          <a:xfrm>
            <a:off x="144463" y="1216025"/>
            <a:ext cx="8820150" cy="4446588"/>
          </a:xfrm>
          <a:prstGeom prst="rect">
            <a:avLst/>
          </a:prstGeom>
          <a:noFill/>
          <a:ln w="9525">
            <a:noFill/>
          </a:ln>
        </p:spPr>
        <p:txBody>
          <a:bodyPr anchor="t">
            <a:spAutoFit/>
          </a:bodyPr>
          <a:p>
            <a:pPr algn="just">
              <a:lnSpc>
                <a:spcPct val="130000"/>
              </a:lnSpc>
              <a:buFont typeface="Arial" panose="020B0604020202020204" pitchFamily="34" charset="0"/>
              <a:buNone/>
            </a:pPr>
            <a:r>
              <a:rPr lang="en-US" altLang="zh-CN" sz="2400" dirty="0">
                <a:solidFill>
                  <a:srgbClr val="CCFFFF"/>
                </a:solidFill>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在</a:t>
            </a:r>
            <a:r>
              <a:rPr lang="zh-CN" altLang="en-US" sz="2400" dirty="0">
                <a:solidFill>
                  <a:srgbClr val="0000FF"/>
                </a:solidFill>
                <a:latin typeface="华文中宋" panose="02010600040101010101" pitchFamily="2" charset="-122"/>
                <a:ea typeface="华文中宋" panose="02010600040101010101" pitchFamily="2" charset="-122"/>
              </a:rPr>
              <a:t>单周期处理机</a:t>
            </a:r>
            <a:r>
              <a:rPr lang="zh-CN" altLang="en-US" sz="2400" dirty="0">
                <a:latin typeface="华文中宋" panose="02010600040101010101" pitchFamily="2" charset="-122"/>
                <a:ea typeface="华文中宋" panose="02010600040101010101" pitchFamily="2" charset="-122"/>
              </a:rPr>
              <a:t>中，如果一条指令还没有执行完毕，PC的内容不会改变。这就使得在一条指令的整个执行过程中，IM始终输出当前指令。</a:t>
            </a:r>
            <a:endParaRPr lang="en-US" altLang="zh-CN" sz="2400" dirty="0">
              <a:latin typeface="华文中宋" panose="02010600040101010101" pitchFamily="2" charset="-122"/>
              <a:ea typeface="华文中宋" panose="02010600040101010101" pitchFamily="2" charset="-122"/>
            </a:endParaRPr>
          </a:p>
          <a:p>
            <a:pPr algn="just">
              <a:lnSpc>
                <a:spcPct val="130000"/>
              </a:lnSpc>
              <a:buFont typeface="Arial" panose="020B0604020202020204" pitchFamily="34" charset="0"/>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与单周期处理机不同，</a:t>
            </a:r>
            <a:r>
              <a:rPr lang="zh-CN" altLang="en-US" sz="2400" dirty="0">
                <a:solidFill>
                  <a:srgbClr val="0000FF"/>
                </a:solidFill>
                <a:latin typeface="华文中宋" panose="02010600040101010101" pitchFamily="2" charset="-122"/>
                <a:ea typeface="华文中宋" panose="02010600040101010101" pitchFamily="2" charset="-122"/>
              </a:rPr>
              <a:t>流水线处理机</a:t>
            </a:r>
            <a:r>
              <a:rPr lang="zh-CN" altLang="en-US" sz="2400" dirty="0">
                <a:latin typeface="华文中宋" panose="02010600040101010101" pitchFamily="2" charset="-122"/>
                <a:ea typeface="华文中宋" panose="02010600040101010101" pitchFamily="2" charset="-122"/>
              </a:rPr>
              <a:t>每个时钟周期都要取出一条指令。这意味着，当流水线处理机已从存储器取出一条指令并把它送到ID级去译码时，下一条指令也正在从存储器中取出。如果先取出的指令没被保存，则它后面正在被取出的指令会对它造成影响。也就是说，我们必须要</a:t>
            </a:r>
            <a:r>
              <a:rPr lang="zh-CN" altLang="en-US" sz="2400" dirty="0">
                <a:solidFill>
                  <a:srgbClr val="C00000"/>
                </a:solidFill>
                <a:latin typeface="华文中宋" panose="02010600040101010101" pitchFamily="2" charset="-122"/>
                <a:ea typeface="华文中宋" panose="02010600040101010101" pitchFamily="2" charset="-122"/>
              </a:rPr>
              <a:t>使用寄存器来保存从存储器取出的指令</a:t>
            </a:r>
            <a:r>
              <a:rPr lang="zh-CN" altLang="en-US"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17411" name="Rectangle 3"/>
          <p:cNvSpPr/>
          <p:nvPr/>
        </p:nvSpPr>
        <p:spPr>
          <a:xfrm>
            <a:off x="179388" y="612775"/>
            <a:ext cx="3892550" cy="584200"/>
          </a:xfrm>
          <a:prstGeom prst="rect">
            <a:avLst/>
          </a:prstGeom>
          <a:noFill/>
          <a:ln w="9525">
            <a:noFill/>
          </a:ln>
        </p:spPr>
        <p:txBody>
          <a:bodyPr wrap="none" anchor="t">
            <a:spAutoFit/>
          </a:bodyPr>
          <a:p>
            <a:pPr>
              <a:buFont typeface="Arial" panose="020B0604020202020204" pitchFamily="34" charset="0"/>
              <a:buNone/>
            </a:pPr>
            <a:r>
              <a:rPr lang="zh-CN" altLang="en-US" sz="3200" dirty="0">
                <a:latin typeface="华文中宋" panose="02010600040101010101" pitchFamily="2" charset="-122"/>
                <a:ea typeface="华文中宋" panose="02010600040101010101" pitchFamily="2" charset="-122"/>
              </a:rPr>
              <a:t>流水线寄存器的引入</a:t>
            </a:r>
            <a:endParaRPr lang="zh-CN" altLang="en-US" sz="3200" dirty="0">
              <a:latin typeface="华文中宋" panose="02010600040101010101" pitchFamily="2" charset="-122"/>
              <a:ea typeface="华文中宋" panose="02010600040101010101" pitchFamily="2" charset="-122"/>
            </a:endParaRPr>
          </a:p>
        </p:txBody>
      </p:sp>
      <p:sp>
        <p:nvSpPr>
          <p:cNvPr id="6" name="Rectangle 2"/>
          <p:cNvSpPr txBox="1">
            <a:spLocks noChangeArrowheads="1"/>
          </p:cNvSpPr>
          <p:nvPr/>
        </p:nvSpPr>
        <p:spPr>
          <a:xfrm>
            <a:off x="-180975" y="-26987"/>
            <a:ext cx="4105275" cy="431800"/>
          </a:xfrm>
          <a:prstGeom prst="rect">
            <a:avLst/>
          </a:prstGeom>
        </p:spPr>
        <p:txBody>
          <a:bodyPr>
            <a:normAutofit fontScale="92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100" normalizeH="0" baseline="0" noProof="0" dirty="0" smtClean="0">
                <a:ln>
                  <a:noFill/>
                </a:ln>
                <a:solidFill>
                  <a:schemeClr val="tx1"/>
                </a:solidFill>
                <a:effectLst/>
                <a:uLnTx/>
                <a:uFillTx/>
                <a:latin typeface="华文新魏" panose="02010800040101010101" pitchFamily="2" charset="-122"/>
                <a:ea typeface="华文新魏" panose="02010800040101010101" pitchFamily="2" charset="-122"/>
                <a:cs typeface="+mj-cs"/>
              </a:rPr>
              <a:t>第</a:t>
            </a:r>
            <a:r>
              <a:rPr kumimoji="0" lang="en-US" altLang="zh-CN" sz="2400" b="0" i="0" u="none" strike="noStrike" kern="1200" cap="none" spc="-100" normalizeH="0" baseline="0" noProof="0" dirty="0" smtClean="0">
                <a:ln>
                  <a:noFill/>
                </a:ln>
                <a:solidFill>
                  <a:schemeClr val="tx1"/>
                </a:solidFill>
                <a:effectLst/>
                <a:uLnTx/>
                <a:uFillTx/>
                <a:latin typeface="华文新魏" panose="02010800040101010101" pitchFamily="2" charset="-122"/>
                <a:ea typeface="华文新魏" panose="02010800040101010101" pitchFamily="2" charset="-122"/>
                <a:cs typeface="+mj-cs"/>
              </a:rPr>
              <a:t>4.4</a:t>
            </a:r>
            <a:r>
              <a:rPr kumimoji="0" lang="zh-CN" altLang="en-US" sz="2400" b="0" i="0" u="none" strike="noStrike" kern="1200" cap="none" spc="-100" normalizeH="0" baseline="0" noProof="0" dirty="0" smtClean="0">
                <a:ln>
                  <a:noFill/>
                </a:ln>
                <a:solidFill>
                  <a:schemeClr val="tx1"/>
                </a:solidFill>
                <a:effectLst/>
                <a:uLnTx/>
                <a:uFillTx/>
                <a:latin typeface="华文新魏" panose="02010800040101010101" pitchFamily="2" charset="-122"/>
                <a:ea typeface="华文新魏" panose="02010800040101010101" pitchFamily="2" charset="-122"/>
                <a:cs typeface="+mj-cs"/>
              </a:rPr>
              <a:t>节 流水线处理机及其设计</a:t>
            </a:r>
            <a:endParaRPr kumimoji="0" lang="zh-CN" altLang="en-US" sz="2400" b="0" i="0" u="none" strike="noStrike" kern="1200" cap="none" spc="-10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j-cs"/>
            </a:endParaRPr>
          </a:p>
        </p:txBody>
      </p:sp>
      <p:pic>
        <p:nvPicPr>
          <p:cNvPr id="3" name="图片 2"/>
          <p:cNvPicPr>
            <a:picLocks noChangeAspect="1"/>
          </p:cNvPicPr>
          <p:nvPr/>
        </p:nvPicPr>
        <p:blipFill>
          <a:blip r:embed="rId2"/>
          <a:stretch>
            <a:fillRect/>
          </a:stretch>
        </p:blipFill>
        <p:spPr>
          <a:xfrm>
            <a:off x="3891915" y="4997450"/>
            <a:ext cx="3206750" cy="18351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89F36044-DCED-49C8-9260-91D44438AF52}" type="slidenum">
              <a:rPr lang="en-US" altLang="zh-CN"/>
            </a:fld>
            <a:endParaRPr lang="en-US" altLang="zh-CN"/>
          </a:p>
        </p:txBody>
      </p:sp>
      <p:grpSp>
        <p:nvGrpSpPr>
          <p:cNvPr id="2" name="Group 2"/>
          <p:cNvGrpSpPr/>
          <p:nvPr/>
        </p:nvGrpSpPr>
        <p:grpSpPr bwMode="auto">
          <a:xfrm>
            <a:off x="381000" y="1524000"/>
            <a:ext cx="8305800" cy="4724400"/>
            <a:chOff x="240" y="960"/>
            <a:chExt cx="5232" cy="2976"/>
          </a:xfrm>
        </p:grpSpPr>
        <p:pic>
          <p:nvPicPr>
            <p:cNvPr id="52227" name="Picture 3" descr="E:\English_arch\611\chap3_4.files\chap3_4-5new.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960"/>
              <a:ext cx="5232" cy="278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4"/>
            <p:cNvGrpSpPr/>
            <p:nvPr/>
          </p:nvGrpSpPr>
          <p:grpSpPr bwMode="auto">
            <a:xfrm>
              <a:off x="3110" y="3002"/>
              <a:ext cx="2254" cy="934"/>
              <a:chOff x="3110" y="3002"/>
              <a:chExt cx="2254" cy="934"/>
            </a:xfrm>
          </p:grpSpPr>
          <p:sp>
            <p:nvSpPr>
              <p:cNvPr id="52229" name="Text Box 5"/>
              <p:cNvSpPr txBox="1">
                <a:spLocks noChangeArrowheads="1"/>
              </p:cNvSpPr>
              <p:nvPr/>
            </p:nvSpPr>
            <p:spPr bwMode="auto">
              <a:xfrm>
                <a:off x="3110" y="3002"/>
                <a:ext cx="52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a:solidFill>
                      <a:srgbClr val="339966"/>
                    </a:solidFill>
                  </a:rPr>
                  <a:t>store</a:t>
                </a:r>
                <a:endParaRPr lang="en-US" altLang="zh-CN" b="0"/>
              </a:p>
            </p:txBody>
          </p:sp>
          <p:sp>
            <p:nvSpPr>
              <p:cNvPr id="52230" name="Text Box 6"/>
              <p:cNvSpPr txBox="1">
                <a:spLocks noChangeArrowheads="1"/>
              </p:cNvSpPr>
              <p:nvPr/>
            </p:nvSpPr>
            <p:spPr bwMode="auto">
              <a:xfrm>
                <a:off x="4896" y="3648"/>
                <a:ext cx="4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dirty="0">
                    <a:solidFill>
                      <a:srgbClr val="339966"/>
                    </a:solidFill>
                  </a:rPr>
                  <a:t>load</a:t>
                </a:r>
                <a:endParaRPr lang="en-US" altLang="zh-CN" b="0" dirty="0"/>
              </a:p>
            </p:txBody>
          </p:sp>
        </p:grpSp>
      </p:grpSp>
      <p:sp>
        <p:nvSpPr>
          <p:cNvPr id="52231" name="Rectangle 7"/>
          <p:cNvSpPr>
            <a:spLocks noGrp="1" noChangeArrowheads="1"/>
          </p:cNvSpPr>
          <p:nvPr>
            <p:ph type="title"/>
          </p:nvPr>
        </p:nvSpPr>
        <p:spPr/>
        <p:txBody>
          <a:bodyPr/>
          <a:lstStyle/>
          <a:p>
            <a:r>
              <a:rPr lang="zh-CN" altLang="en-US" b="1" dirty="0" smtClean="0"/>
              <a:t>流水线真如此简单吗？</a:t>
            </a:r>
            <a:endParaRPr lang="en-US" altLang="zh-CN" b="1" dirty="0">
              <a:solidFill>
                <a:srgbClr val="000000"/>
              </a:solidFill>
              <a:latin typeface="Arial" panose="020B0604020202020204" pitchFamily="34" charset="0"/>
            </a:endParaRPr>
          </a:p>
        </p:txBody>
      </p:sp>
      <p:grpSp>
        <p:nvGrpSpPr>
          <p:cNvPr id="4" name="Group 8"/>
          <p:cNvGrpSpPr/>
          <p:nvPr/>
        </p:nvGrpSpPr>
        <p:grpSpPr bwMode="auto">
          <a:xfrm>
            <a:off x="381000" y="5410200"/>
            <a:ext cx="3657600" cy="914400"/>
            <a:chOff x="240" y="3408"/>
            <a:chExt cx="2304" cy="576"/>
          </a:xfrm>
        </p:grpSpPr>
        <p:sp>
          <p:nvSpPr>
            <p:cNvPr id="52233" name="Text Box 9"/>
            <p:cNvSpPr txBox="1">
              <a:spLocks noChangeArrowheads="1"/>
            </p:cNvSpPr>
            <p:nvPr/>
          </p:nvSpPr>
          <p:spPr bwMode="auto">
            <a:xfrm>
              <a:off x="240" y="3408"/>
              <a:ext cx="838" cy="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8000" tIns="0" rIns="18000" bIns="0">
              <a:spAutoFit/>
            </a:bodyPr>
            <a:lstStyle/>
            <a:p>
              <a:pPr eaLnBrk="1" hangingPunct="1"/>
              <a:r>
                <a:rPr lang="en-US" altLang="zh-CN" sz="2000">
                  <a:solidFill>
                    <a:srgbClr val="FF00FF"/>
                  </a:solidFill>
                </a:rPr>
                <a:t>pipeline </a:t>
              </a:r>
              <a:endParaRPr lang="en-US" altLang="zh-CN" sz="2000">
                <a:solidFill>
                  <a:srgbClr val="FF00FF"/>
                </a:solidFill>
              </a:endParaRPr>
            </a:p>
            <a:p>
              <a:pPr eaLnBrk="1" hangingPunct="1"/>
              <a:r>
                <a:rPr lang="en-US" altLang="zh-CN" sz="2000">
                  <a:solidFill>
                    <a:srgbClr val="FF00FF"/>
                  </a:solidFill>
                </a:rPr>
                <a:t>registers or </a:t>
              </a:r>
              <a:endParaRPr lang="en-US" altLang="zh-CN">
                <a:solidFill>
                  <a:srgbClr val="FF00FF"/>
                </a:solidFill>
              </a:endParaRPr>
            </a:p>
            <a:p>
              <a:pPr eaLnBrk="1" hangingPunct="1"/>
              <a:r>
                <a:rPr lang="en-US" altLang="zh-CN" sz="2000">
                  <a:solidFill>
                    <a:srgbClr val="FF00FF"/>
                  </a:solidFill>
                </a:rPr>
                <a:t>latches</a:t>
              </a:r>
              <a:r>
                <a:rPr lang="en-US" altLang="zh-CN" sz="2000" b="0"/>
                <a:t>  </a:t>
              </a:r>
              <a:endParaRPr lang="en-US" altLang="zh-CN" sz="2000" b="0"/>
            </a:p>
          </p:txBody>
        </p:sp>
        <p:sp>
          <p:nvSpPr>
            <p:cNvPr id="52234" name="Line 10"/>
            <p:cNvSpPr>
              <a:spLocks noChangeShapeType="1"/>
            </p:cNvSpPr>
            <p:nvPr/>
          </p:nvSpPr>
          <p:spPr bwMode="auto">
            <a:xfrm flipV="1">
              <a:off x="912" y="3456"/>
              <a:ext cx="624" cy="192"/>
            </a:xfrm>
            <a:prstGeom prst="line">
              <a:avLst/>
            </a:prstGeom>
            <a:noFill/>
            <a:ln w="28575">
              <a:solidFill>
                <a:srgbClr val="FF00FF"/>
              </a:solidFill>
              <a:prstDash val="sysDot"/>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5" name="Line 11"/>
            <p:cNvSpPr>
              <a:spLocks noChangeShapeType="1"/>
            </p:cNvSpPr>
            <p:nvPr/>
          </p:nvSpPr>
          <p:spPr bwMode="auto">
            <a:xfrm flipV="1">
              <a:off x="1008" y="3456"/>
              <a:ext cx="1536" cy="240"/>
            </a:xfrm>
            <a:prstGeom prst="line">
              <a:avLst/>
            </a:prstGeom>
            <a:noFill/>
            <a:ln w="28575">
              <a:solidFill>
                <a:srgbClr val="FF00FF"/>
              </a:solidFill>
              <a:prstDash val="sysDot"/>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2"/>
          <p:cNvGrpSpPr/>
          <p:nvPr/>
        </p:nvGrpSpPr>
        <p:grpSpPr bwMode="auto">
          <a:xfrm>
            <a:off x="3184525" y="5334000"/>
            <a:ext cx="3067050" cy="1096963"/>
            <a:chOff x="2006" y="3360"/>
            <a:chExt cx="1932" cy="691"/>
          </a:xfrm>
        </p:grpSpPr>
        <p:sp>
          <p:nvSpPr>
            <p:cNvPr id="52237" name="Text Box 13"/>
            <p:cNvSpPr txBox="1">
              <a:spLocks noChangeArrowheads="1"/>
            </p:cNvSpPr>
            <p:nvPr/>
          </p:nvSpPr>
          <p:spPr bwMode="auto">
            <a:xfrm>
              <a:off x="2006" y="3801"/>
              <a:ext cx="193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000">
                  <a:solidFill>
                    <a:srgbClr val="FF3300"/>
                  </a:solidFill>
                </a:rPr>
                <a:t>Why need to add this line?</a:t>
              </a:r>
              <a:endParaRPr lang="en-US" altLang="zh-CN" b="0"/>
            </a:p>
          </p:txBody>
        </p:sp>
        <p:sp>
          <p:nvSpPr>
            <p:cNvPr id="52238" name="Line 14"/>
            <p:cNvSpPr>
              <a:spLocks noChangeShapeType="1"/>
            </p:cNvSpPr>
            <p:nvPr/>
          </p:nvSpPr>
          <p:spPr bwMode="auto">
            <a:xfrm flipV="1">
              <a:off x="3024" y="3360"/>
              <a:ext cx="192" cy="528"/>
            </a:xfrm>
            <a:prstGeom prst="line">
              <a:avLst/>
            </a:prstGeom>
            <a:noFill/>
            <a:ln w="28575">
              <a:solidFill>
                <a:srgbClr val="FF0000"/>
              </a:solidFill>
              <a:prstDash val="dash"/>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灯片编号占位符 1"/>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fld id="{9A0DB2DC-4C9A-4742-B13C-FB6460FD3503}" type="slidenum">
              <a:rPr lang="zh-CN" altLang="en-US" sz="1400" b="1" dirty="0">
                <a:solidFill>
                  <a:srgbClr val="FFFFFF"/>
                </a:solidFill>
              </a:rPr>
            </a:fld>
            <a:endParaRPr lang="zh-CN" altLang="en-US" sz="1400" b="1" dirty="0">
              <a:solidFill>
                <a:srgbClr val="FFFFFF"/>
              </a:solidFill>
            </a:endParaRPr>
          </a:p>
        </p:txBody>
      </p:sp>
      <p:sp>
        <p:nvSpPr>
          <p:cNvPr id="31746" name="Text Box 2"/>
          <p:cNvSpPr txBox="1"/>
          <p:nvPr/>
        </p:nvSpPr>
        <p:spPr>
          <a:xfrm>
            <a:off x="1050925" y="476250"/>
            <a:ext cx="7192963" cy="573088"/>
          </a:xfrm>
          <a:prstGeom prst="rect">
            <a:avLst/>
          </a:prstGeom>
          <a:noFill/>
          <a:ln w="9525">
            <a:noFill/>
          </a:ln>
        </p:spPr>
        <p:txBody>
          <a:bodyPr anchor="t">
            <a:spAutoFit/>
          </a:bodyPr>
          <a:p>
            <a:pPr>
              <a:lnSpc>
                <a:spcPct val="120000"/>
              </a:lnSpc>
              <a:buFont typeface="Arial" panose="020B0604020202020204" pitchFamily="34" charset="0"/>
              <a:buNone/>
            </a:pPr>
            <a:r>
              <a:rPr lang="en-US" altLang="zh-CN" sz="2600" dirty="0">
                <a:latin typeface="华文中宋" panose="02010600040101010101" pitchFamily="2" charset="-122"/>
                <a:ea typeface="华文中宋" panose="02010600040101010101" pitchFamily="2" charset="-122"/>
              </a:rPr>
              <a:t>lw</a:t>
            </a:r>
            <a:r>
              <a:rPr lang="zh-CN" altLang="en-US" sz="2600" dirty="0">
                <a:latin typeface="华文中宋" panose="02010600040101010101" pitchFamily="2" charset="-122"/>
                <a:ea typeface="华文中宋" panose="02010600040101010101" pitchFamily="2" charset="-122"/>
              </a:rPr>
              <a:t>指令在通过</a:t>
            </a:r>
            <a:r>
              <a:rPr lang="en-US" altLang="zh-CN" sz="2600" dirty="0">
                <a:latin typeface="华文中宋" panose="02010600040101010101" pitchFamily="2" charset="-122"/>
                <a:ea typeface="华文中宋" panose="02010600040101010101" pitchFamily="2" charset="-122"/>
              </a:rPr>
              <a:t>5</a:t>
            </a:r>
            <a:r>
              <a:rPr lang="zh-CN" altLang="en-US" sz="2600" dirty="0">
                <a:latin typeface="华文中宋" panose="02010600040101010101" pitchFamily="2" charset="-122"/>
                <a:ea typeface="华文中宋" panose="02010600040101010101" pitchFamily="2" charset="-122"/>
              </a:rPr>
              <a:t>级流水线的数据通路的活动部分</a:t>
            </a:r>
            <a:endParaRPr lang="en-US" altLang="zh-CN" sz="2600" dirty="0">
              <a:latin typeface="华文中宋" panose="02010600040101010101" pitchFamily="2" charset="-122"/>
              <a:ea typeface="华文中宋" panose="02010600040101010101" pitchFamily="2" charset="-122"/>
            </a:endParaRPr>
          </a:p>
        </p:txBody>
      </p:sp>
      <p:pic>
        <p:nvPicPr>
          <p:cNvPr id="31747" name="Picture 6" descr="f04-41-9780124077263"/>
          <p:cNvPicPr>
            <a:picLocks noChangeAspect="1"/>
          </p:cNvPicPr>
          <p:nvPr/>
        </p:nvPicPr>
        <p:blipFill>
          <a:blip r:embed="rId1"/>
          <a:stretch>
            <a:fillRect/>
          </a:stretch>
        </p:blipFill>
        <p:spPr>
          <a:xfrm>
            <a:off x="22225" y="1268413"/>
            <a:ext cx="9070975" cy="4176712"/>
          </a:xfrm>
          <a:prstGeom prst="rect">
            <a:avLst/>
          </a:prstGeom>
          <a:noFill/>
          <a:ln w="9525">
            <a:noFill/>
          </a:ln>
        </p:spPr>
      </p:pic>
      <p:sp>
        <p:nvSpPr>
          <p:cNvPr id="31748" name="Text Box 2"/>
          <p:cNvSpPr txBox="1"/>
          <p:nvPr/>
        </p:nvSpPr>
        <p:spPr>
          <a:xfrm>
            <a:off x="4643438" y="4868863"/>
            <a:ext cx="352425" cy="428625"/>
          </a:xfrm>
          <a:prstGeom prst="rect">
            <a:avLst/>
          </a:prstGeom>
          <a:noFill/>
          <a:ln w="9525">
            <a:noFill/>
          </a:ln>
        </p:spPr>
        <p:txBody>
          <a:bodyPr anchor="t">
            <a:spAutoFit/>
          </a:bodyPr>
          <a:p>
            <a:pPr>
              <a:lnSpc>
                <a:spcPct val="120000"/>
              </a:lnSpc>
              <a:buFont typeface="Arial" panose="020B0604020202020204" pitchFamily="34" charset="0"/>
              <a:buNone/>
            </a:pPr>
            <a:r>
              <a:rPr lang="en-US" altLang="zh-CN" sz="2000" dirty="0">
                <a:solidFill>
                  <a:srgbClr val="0070C0"/>
                </a:solidFill>
                <a:latin typeface="Arial" panose="020B0604020202020204" pitchFamily="34" charset="0"/>
                <a:ea typeface="宋体" panose="02010600030101010101" pitchFamily="2" charset="-122"/>
              </a:rPr>
              <a:t>d</a:t>
            </a:r>
            <a:endParaRPr lang="en-US" altLang="zh-CN" sz="2000" dirty="0">
              <a:solidFill>
                <a:srgbClr val="0070C0"/>
              </a:solidFill>
              <a:latin typeface="Arial" panose="020B0604020202020204" pitchFamily="34" charset="0"/>
              <a:ea typeface="宋体" panose="02010600030101010101" pitchFamily="2" charset="-122"/>
            </a:endParaRPr>
          </a:p>
        </p:txBody>
      </p:sp>
      <p:sp>
        <p:nvSpPr>
          <p:cNvPr id="31749" name="Text Box 2"/>
          <p:cNvSpPr txBox="1"/>
          <p:nvPr/>
        </p:nvSpPr>
        <p:spPr>
          <a:xfrm>
            <a:off x="6524625" y="4868863"/>
            <a:ext cx="350838" cy="428625"/>
          </a:xfrm>
          <a:prstGeom prst="rect">
            <a:avLst/>
          </a:prstGeom>
          <a:noFill/>
          <a:ln w="9525">
            <a:noFill/>
          </a:ln>
        </p:spPr>
        <p:txBody>
          <a:bodyPr anchor="t">
            <a:spAutoFit/>
          </a:bodyPr>
          <a:p>
            <a:pPr>
              <a:lnSpc>
                <a:spcPct val="120000"/>
              </a:lnSpc>
              <a:buFont typeface="Arial" panose="020B0604020202020204" pitchFamily="34" charset="0"/>
              <a:buNone/>
            </a:pPr>
            <a:r>
              <a:rPr lang="en-US" altLang="zh-CN" sz="2000" dirty="0">
                <a:solidFill>
                  <a:srgbClr val="0070C0"/>
                </a:solidFill>
                <a:latin typeface="Arial" panose="020B0604020202020204" pitchFamily="34" charset="0"/>
                <a:ea typeface="宋体" panose="02010600030101010101" pitchFamily="2" charset="-122"/>
              </a:rPr>
              <a:t>d</a:t>
            </a:r>
            <a:endParaRPr lang="en-US" altLang="zh-CN" sz="2000" dirty="0">
              <a:solidFill>
                <a:srgbClr val="0070C0"/>
              </a:solidFill>
              <a:latin typeface="Arial" panose="020B0604020202020204" pitchFamily="34" charset="0"/>
              <a:ea typeface="宋体" panose="02010600030101010101" pitchFamily="2" charset="-122"/>
            </a:endParaRPr>
          </a:p>
        </p:txBody>
      </p:sp>
      <p:sp>
        <p:nvSpPr>
          <p:cNvPr id="31750" name="Text Box 2"/>
          <p:cNvSpPr txBox="1"/>
          <p:nvPr/>
        </p:nvSpPr>
        <p:spPr>
          <a:xfrm>
            <a:off x="8243888" y="4868863"/>
            <a:ext cx="352425" cy="428625"/>
          </a:xfrm>
          <a:prstGeom prst="rect">
            <a:avLst/>
          </a:prstGeom>
          <a:noFill/>
          <a:ln w="9525">
            <a:noFill/>
          </a:ln>
        </p:spPr>
        <p:txBody>
          <a:bodyPr anchor="t">
            <a:spAutoFit/>
          </a:bodyPr>
          <a:p>
            <a:pPr>
              <a:lnSpc>
                <a:spcPct val="120000"/>
              </a:lnSpc>
              <a:buFont typeface="Arial" panose="020B0604020202020204" pitchFamily="34" charset="0"/>
              <a:buNone/>
            </a:pPr>
            <a:r>
              <a:rPr lang="en-US" altLang="zh-CN" sz="2000" dirty="0">
                <a:solidFill>
                  <a:srgbClr val="0070C0"/>
                </a:solidFill>
                <a:latin typeface="Arial" panose="020B0604020202020204" pitchFamily="34" charset="0"/>
                <a:ea typeface="宋体" panose="02010600030101010101" pitchFamily="2" charset="-122"/>
              </a:rPr>
              <a:t>d</a:t>
            </a:r>
            <a:endParaRPr lang="en-US" altLang="zh-CN" sz="2000" dirty="0">
              <a:solidFill>
                <a:srgbClr val="0070C0"/>
              </a:solidFill>
              <a:latin typeface="Arial" panose="020B0604020202020204" pitchFamily="34" charset="0"/>
              <a:ea typeface="宋体" panose="02010600030101010101" pitchFamily="2" charset="-122"/>
            </a:endParaRPr>
          </a:p>
        </p:txBody>
      </p:sp>
      <p:sp>
        <p:nvSpPr>
          <p:cNvPr id="31751" name="Text Box 2"/>
          <p:cNvSpPr txBox="1"/>
          <p:nvPr/>
        </p:nvSpPr>
        <p:spPr>
          <a:xfrm>
            <a:off x="4467225" y="5516563"/>
            <a:ext cx="4354513" cy="566737"/>
          </a:xfrm>
          <a:prstGeom prst="rect">
            <a:avLst/>
          </a:prstGeom>
          <a:noFill/>
          <a:ln w="9525">
            <a:noFill/>
          </a:ln>
        </p:spPr>
        <p:txBody>
          <a:bodyPr wrap="square" anchor="t">
            <a:spAutoFit/>
          </a:bodyPr>
          <a:p>
            <a:pPr>
              <a:lnSpc>
                <a:spcPct val="120000"/>
              </a:lnSpc>
              <a:buFont typeface="Arial" panose="020B0604020202020204" pitchFamily="34" charset="0"/>
              <a:buNone/>
            </a:pPr>
            <a:r>
              <a:rPr lang="zh-CN" altLang="en-US" sz="2600" dirty="0">
                <a:solidFill>
                  <a:srgbClr val="0000FF"/>
                </a:solidFill>
                <a:latin typeface="华文中宋" panose="02010600040101010101" pitchFamily="2" charset="-122"/>
                <a:ea typeface="华文中宋" panose="02010600040101010101" pitchFamily="2" charset="-122"/>
              </a:rPr>
              <a:t>每级都需保存目的寄存器号</a:t>
            </a:r>
            <a:endParaRPr lang="zh-CN" altLang="en-US" sz="26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灯片编号占位符 4"/>
          <p:cNvSpPr>
            <a:spLocks noGrp="1"/>
          </p:cNvSpPr>
          <p:nvPr>
            <p:ph type="sldNum" sz="quarter" idx="11"/>
          </p:nvPr>
        </p:nvSpPr>
        <p:spPr/>
        <p:txBody>
          <a:bodyPr/>
          <a:lstStyle/>
          <a:p>
            <a:fld id="{00DA352D-F2DF-4ABA-B057-98681FA46DA1}" type="slidenum">
              <a:rPr lang="en-US" altLang="zh-CN"/>
            </a:fld>
            <a:endParaRPr lang="en-US" altLang="zh-CN"/>
          </a:p>
        </p:txBody>
      </p:sp>
      <p:sp>
        <p:nvSpPr>
          <p:cNvPr id="55298" name="Rectangle 2"/>
          <p:cNvSpPr>
            <a:spLocks noGrp="1" noChangeArrowheads="1"/>
          </p:cNvSpPr>
          <p:nvPr>
            <p:ph type="title"/>
          </p:nvPr>
        </p:nvSpPr>
        <p:spPr>
          <a:xfrm>
            <a:off x="785786" y="285728"/>
            <a:ext cx="8001000" cy="990600"/>
          </a:xfrm>
        </p:spPr>
        <p:txBody>
          <a:bodyPr>
            <a:normAutofit/>
          </a:bodyPr>
          <a:lstStyle/>
          <a:p>
            <a:r>
              <a:rPr lang="zh-CN" altLang="en-US" sz="4000" b="1" dirty="0" smtClean="0"/>
              <a:t>引入流水线后出现的问题</a:t>
            </a:r>
            <a:endParaRPr lang="en-US" altLang="zh-CN" sz="4000" dirty="0"/>
          </a:p>
        </p:txBody>
      </p:sp>
      <p:sp>
        <p:nvSpPr>
          <p:cNvPr id="55299" name="Rectangle 3"/>
          <p:cNvSpPr>
            <a:spLocks noGrp="1" noChangeArrowheads="1"/>
          </p:cNvSpPr>
          <p:nvPr>
            <p:ph type="body" idx="1"/>
          </p:nvPr>
        </p:nvSpPr>
        <p:spPr>
          <a:xfrm>
            <a:off x="304800" y="1214422"/>
            <a:ext cx="8482042" cy="2062178"/>
          </a:xfrm>
        </p:spPr>
        <p:txBody>
          <a:bodyPr>
            <a:normAutofit lnSpcReduction="10000"/>
          </a:bodyPr>
          <a:lstStyle/>
          <a:p>
            <a:pPr>
              <a:lnSpc>
                <a:spcPct val="150000"/>
              </a:lnSpc>
              <a:buFontTx/>
              <a:buNone/>
            </a:pPr>
            <a:r>
              <a:rPr lang="zh-CN" altLang="en-US" sz="2800" b="1" dirty="0" smtClean="0">
                <a:latin typeface="Comic Sans MS" panose="030F0702030302020204" pitchFamily="66" charset="0"/>
              </a:rPr>
              <a:t>注意：</a:t>
            </a:r>
            <a:r>
              <a:rPr lang="zh-CN" altLang="en-US" sz="2800" b="1" dirty="0" smtClean="0">
                <a:solidFill>
                  <a:srgbClr val="C00000"/>
                </a:solidFill>
                <a:latin typeface="Comic Sans MS" panose="030F0702030302020204" pitchFamily="66" charset="0"/>
              </a:rPr>
              <a:t>在同一时钟周期不同操作不能使用同一数据通路资源。</a:t>
            </a:r>
            <a:r>
              <a:rPr lang="en-US" altLang="zh-CN" sz="2800" b="1" dirty="0" smtClean="0">
                <a:solidFill>
                  <a:schemeClr val="accent2"/>
                </a:solidFill>
                <a:latin typeface="Comic Sans MS" panose="030F0702030302020204" pitchFamily="66" charset="0"/>
              </a:rPr>
              <a:t>(</a:t>
            </a:r>
            <a:r>
              <a:rPr lang="zh-CN" altLang="en-US" sz="2800" b="1" dirty="0" smtClean="0">
                <a:solidFill>
                  <a:srgbClr val="FF0000"/>
                </a:solidFill>
                <a:latin typeface="Comic Sans MS" panose="030F0702030302020204" pitchFamily="66" charset="0"/>
              </a:rPr>
              <a:t>结构冒险</a:t>
            </a:r>
            <a:r>
              <a:rPr lang="en-US" altLang="zh-CN" sz="2800" b="1" dirty="0" smtClean="0">
                <a:solidFill>
                  <a:srgbClr val="FF0000"/>
                </a:solidFill>
                <a:latin typeface="Comic Sans MS" panose="030F0702030302020204" pitchFamily="66" charset="0"/>
              </a:rPr>
              <a:t>structure </a:t>
            </a:r>
            <a:r>
              <a:rPr lang="en-US" altLang="zh-CN" sz="2800" b="1" dirty="0">
                <a:solidFill>
                  <a:srgbClr val="FF3300"/>
                </a:solidFill>
                <a:latin typeface="Comic Sans MS" panose="030F0702030302020204" pitchFamily="66" charset="0"/>
              </a:rPr>
              <a:t>hazard</a:t>
            </a:r>
            <a:r>
              <a:rPr lang="en-US" altLang="zh-CN" sz="2800" b="1" dirty="0">
                <a:solidFill>
                  <a:schemeClr val="accent2"/>
                </a:solidFill>
                <a:latin typeface="Comic Sans MS" panose="030F0702030302020204" pitchFamily="66" charset="0"/>
              </a:rPr>
              <a:t>)</a:t>
            </a:r>
            <a:endParaRPr lang="en-US" altLang="zh-CN" b="1" dirty="0">
              <a:latin typeface="Comic Sans MS" panose="030F0702030302020204" pitchFamily="66" charset="0"/>
            </a:endParaRPr>
          </a:p>
          <a:p>
            <a:pPr>
              <a:lnSpc>
                <a:spcPct val="150000"/>
              </a:lnSpc>
            </a:pPr>
            <a:r>
              <a:rPr lang="zh-CN" altLang="en-US" sz="2800" b="1" dirty="0" smtClean="0">
                <a:latin typeface="Comic Sans MS" panose="030F0702030302020204" pitchFamily="66" charset="0"/>
              </a:rPr>
              <a:t>有</a:t>
            </a:r>
            <a:r>
              <a:rPr lang="zh-CN" altLang="en-US" sz="2800" b="1" dirty="0" smtClean="0">
                <a:solidFill>
                  <a:srgbClr val="FF0000"/>
                </a:solidFill>
                <a:latin typeface="Comic Sans MS" panose="030F0702030302020204" pitchFamily="66" charset="0"/>
              </a:rPr>
              <a:t>访问存储器冲突</a:t>
            </a:r>
            <a:r>
              <a:rPr lang="zh-CN" altLang="en-US" sz="2800" b="1" dirty="0" smtClean="0">
                <a:latin typeface="Comic Sans MS" panose="030F0702030302020204" pitchFamily="66" charset="0"/>
              </a:rPr>
              <a:t>！</a:t>
            </a:r>
            <a:r>
              <a:rPr lang="en-US" altLang="zh-CN" sz="2800" b="1" dirty="0" smtClean="0">
                <a:latin typeface="Comic Sans MS" panose="030F0702030302020204" pitchFamily="66" charset="0"/>
              </a:rPr>
              <a:t> </a:t>
            </a:r>
            <a:endParaRPr lang="en-US" altLang="zh-CN" sz="2800" b="1" dirty="0">
              <a:latin typeface="Comic Sans MS" panose="030F0702030302020204" pitchFamily="66" charset="0"/>
            </a:endParaRPr>
          </a:p>
          <a:p>
            <a:endParaRPr lang="en-US" altLang="zh-CN" dirty="0">
              <a:latin typeface="Comic Sans MS" panose="030F0702030302020204" pitchFamily="66" charset="0"/>
            </a:endParaRPr>
          </a:p>
          <a:p>
            <a:pPr lvl="1"/>
            <a:endParaRPr lang="en-US" altLang="zh-CN" dirty="0"/>
          </a:p>
        </p:txBody>
      </p:sp>
      <p:grpSp>
        <p:nvGrpSpPr>
          <p:cNvPr id="2" name="Group 170"/>
          <p:cNvGrpSpPr/>
          <p:nvPr/>
        </p:nvGrpSpPr>
        <p:grpSpPr bwMode="auto">
          <a:xfrm>
            <a:off x="762000" y="3200400"/>
            <a:ext cx="7454900" cy="3252788"/>
            <a:chOff x="480" y="1776"/>
            <a:chExt cx="4696" cy="2049"/>
          </a:xfrm>
        </p:grpSpPr>
        <p:grpSp>
          <p:nvGrpSpPr>
            <p:cNvPr id="3" name="Group 5"/>
            <p:cNvGrpSpPr/>
            <p:nvPr/>
          </p:nvGrpSpPr>
          <p:grpSpPr bwMode="auto">
            <a:xfrm>
              <a:off x="2825" y="2231"/>
              <a:ext cx="340" cy="259"/>
              <a:chOff x="2624" y="1200"/>
              <a:chExt cx="340" cy="294"/>
            </a:xfrm>
          </p:grpSpPr>
          <p:sp>
            <p:nvSpPr>
              <p:cNvPr id="55302" name="Freeform 6"/>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7"/>
              <p:cNvGrpSpPr/>
              <p:nvPr/>
            </p:nvGrpSpPr>
            <p:grpSpPr bwMode="auto">
              <a:xfrm>
                <a:off x="2624" y="1200"/>
                <a:ext cx="340" cy="289"/>
                <a:chOff x="2624" y="1200"/>
                <a:chExt cx="340" cy="289"/>
              </a:xfrm>
            </p:grpSpPr>
            <p:sp>
              <p:nvSpPr>
                <p:cNvPr id="55304" name="Freeform 8"/>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5" name="Freeform 9"/>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 name="Group 10"/>
            <p:cNvGrpSpPr/>
            <p:nvPr/>
          </p:nvGrpSpPr>
          <p:grpSpPr bwMode="auto">
            <a:xfrm>
              <a:off x="2825" y="3457"/>
              <a:ext cx="340" cy="259"/>
              <a:chOff x="2624" y="2592"/>
              <a:chExt cx="340" cy="294"/>
            </a:xfrm>
          </p:grpSpPr>
          <p:sp>
            <p:nvSpPr>
              <p:cNvPr id="55307" name="Freeform 11"/>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12"/>
              <p:cNvGrpSpPr/>
              <p:nvPr/>
            </p:nvGrpSpPr>
            <p:grpSpPr bwMode="auto">
              <a:xfrm>
                <a:off x="2624" y="2592"/>
                <a:ext cx="340" cy="289"/>
                <a:chOff x="2624" y="2592"/>
                <a:chExt cx="340" cy="289"/>
              </a:xfrm>
            </p:grpSpPr>
            <p:sp>
              <p:nvSpPr>
                <p:cNvPr id="55309" name="Freeform 13"/>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0" name="Freeform 14"/>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5311" name="Rectangle 15"/>
            <p:cNvSpPr>
              <a:spLocks noChangeArrowheads="1"/>
            </p:cNvSpPr>
            <p:nvPr/>
          </p:nvSpPr>
          <p:spPr bwMode="auto">
            <a:xfrm>
              <a:off x="2806" y="3459"/>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endParaRPr lang="en-US" altLang="zh-CN" sz="1600">
                <a:latin typeface="Arial" panose="020B0604020202020204" pitchFamily="34" charset="0"/>
              </a:endParaRPr>
            </a:p>
          </p:txBody>
        </p:sp>
        <p:sp>
          <p:nvSpPr>
            <p:cNvPr id="55312" name="Rectangle 16"/>
            <p:cNvSpPr>
              <a:spLocks noChangeArrowheads="1"/>
            </p:cNvSpPr>
            <p:nvPr/>
          </p:nvSpPr>
          <p:spPr bwMode="auto">
            <a:xfrm>
              <a:off x="480" y="2251"/>
              <a:ext cx="226" cy="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lang="en-US" altLang="zh-CN" sz="1800" b="0" i="1">
                  <a:latin typeface="Arial" panose="020B0604020202020204" pitchFamily="34" charset="0"/>
                </a:rPr>
                <a:t>I</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n</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s</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t</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r.</a:t>
              </a:r>
              <a:endParaRPr lang="en-US" altLang="zh-CN" sz="1800" b="0" i="1">
                <a:latin typeface="Arial" panose="020B0604020202020204" pitchFamily="34" charset="0"/>
              </a:endParaRPr>
            </a:p>
            <a:p>
              <a:pPr algn="ctr">
                <a:lnSpc>
                  <a:spcPct val="80000"/>
                </a:lnSpc>
              </a:pP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O</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r</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d</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e</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r</a:t>
              </a:r>
              <a:endParaRPr lang="en-US" altLang="zh-CN" sz="1800" b="0" i="1">
                <a:latin typeface="Arial" panose="020B0604020202020204" pitchFamily="34" charset="0"/>
              </a:endParaRPr>
            </a:p>
          </p:txBody>
        </p:sp>
        <p:sp>
          <p:nvSpPr>
            <p:cNvPr id="55313" name="Line 17"/>
            <p:cNvSpPr>
              <a:spLocks noChangeShapeType="1"/>
            </p:cNvSpPr>
            <p:nvPr/>
          </p:nvSpPr>
          <p:spPr bwMode="auto">
            <a:xfrm flipH="1">
              <a:off x="768" y="2256"/>
              <a:ext cx="0" cy="1488"/>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4" name="Line 18"/>
            <p:cNvSpPr>
              <a:spLocks noChangeShapeType="1"/>
            </p:cNvSpPr>
            <p:nvPr/>
          </p:nvSpPr>
          <p:spPr bwMode="auto">
            <a:xfrm>
              <a:off x="1200" y="2016"/>
              <a:ext cx="3976"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Rectangle 19"/>
            <p:cNvSpPr>
              <a:spLocks noChangeArrowheads="1"/>
            </p:cNvSpPr>
            <p:nvPr/>
          </p:nvSpPr>
          <p:spPr bwMode="auto">
            <a:xfrm>
              <a:off x="2400" y="1776"/>
              <a:ext cx="133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800" b="0" i="1">
                  <a:latin typeface="Arial" panose="020B0604020202020204" pitchFamily="34" charset="0"/>
                </a:rPr>
                <a:t>Time (clock cycles)</a:t>
              </a:r>
              <a:endParaRPr lang="en-US" altLang="zh-CN" sz="1800" b="0" i="1">
                <a:latin typeface="Arial" panose="020B0604020202020204" pitchFamily="34" charset="0"/>
              </a:endParaRPr>
            </a:p>
          </p:txBody>
        </p:sp>
        <p:sp>
          <p:nvSpPr>
            <p:cNvPr id="55316" name="Rectangle 20"/>
            <p:cNvSpPr>
              <a:spLocks noChangeArrowheads="1"/>
            </p:cNvSpPr>
            <p:nvPr/>
          </p:nvSpPr>
          <p:spPr bwMode="auto">
            <a:xfrm>
              <a:off x="780" y="2321"/>
              <a:ext cx="65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0">
                  <a:latin typeface="Comic Sans MS" panose="030F0702030302020204" pitchFamily="66" charset="0"/>
                </a:rPr>
                <a:t>Ld/St</a:t>
              </a:r>
              <a:endParaRPr lang="en-US" altLang="zh-CN" sz="2800">
                <a:latin typeface="Arial" panose="020B0604020202020204" pitchFamily="34" charset="0"/>
              </a:endParaRPr>
            </a:p>
          </p:txBody>
        </p:sp>
        <p:sp>
          <p:nvSpPr>
            <p:cNvPr id="55317" name="Rectangle 21"/>
            <p:cNvSpPr>
              <a:spLocks noChangeArrowheads="1"/>
            </p:cNvSpPr>
            <p:nvPr/>
          </p:nvSpPr>
          <p:spPr bwMode="auto">
            <a:xfrm>
              <a:off x="764" y="2687"/>
              <a:ext cx="73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0">
                  <a:latin typeface="Comic Sans MS" panose="030F0702030302020204" pitchFamily="66" charset="0"/>
                </a:rPr>
                <a:t>Instr 1</a:t>
              </a:r>
              <a:endParaRPr lang="en-US" altLang="zh-CN" sz="2800">
                <a:latin typeface="Arial" panose="020B0604020202020204" pitchFamily="34" charset="0"/>
              </a:endParaRPr>
            </a:p>
          </p:txBody>
        </p:sp>
        <p:sp>
          <p:nvSpPr>
            <p:cNvPr id="55318" name="Rectangle 22"/>
            <p:cNvSpPr>
              <a:spLocks noChangeArrowheads="1"/>
            </p:cNvSpPr>
            <p:nvPr/>
          </p:nvSpPr>
          <p:spPr bwMode="auto">
            <a:xfrm>
              <a:off x="756" y="3096"/>
              <a:ext cx="76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0">
                  <a:latin typeface="Comic Sans MS" panose="030F0702030302020204" pitchFamily="66" charset="0"/>
                </a:rPr>
                <a:t>Instr 2</a:t>
              </a:r>
              <a:endParaRPr lang="en-US" altLang="zh-CN" sz="2800">
                <a:latin typeface="Arial" panose="020B0604020202020204" pitchFamily="34" charset="0"/>
              </a:endParaRPr>
            </a:p>
          </p:txBody>
        </p:sp>
        <p:sp>
          <p:nvSpPr>
            <p:cNvPr id="55319" name="Rectangle 23"/>
            <p:cNvSpPr>
              <a:spLocks noChangeArrowheads="1"/>
            </p:cNvSpPr>
            <p:nvPr/>
          </p:nvSpPr>
          <p:spPr bwMode="auto">
            <a:xfrm>
              <a:off x="799" y="3474"/>
              <a:ext cx="76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0">
                  <a:latin typeface="Comic Sans MS" panose="030F0702030302020204" pitchFamily="66" charset="0"/>
                </a:rPr>
                <a:t>Instr 3</a:t>
              </a:r>
              <a:endParaRPr lang="en-US" altLang="zh-CN" sz="2800">
                <a:latin typeface="Arial" panose="020B0604020202020204" pitchFamily="34" charset="0"/>
              </a:endParaRPr>
            </a:p>
          </p:txBody>
        </p:sp>
        <p:grpSp>
          <p:nvGrpSpPr>
            <p:cNvPr id="7" name="Group 168"/>
            <p:cNvGrpSpPr/>
            <p:nvPr/>
          </p:nvGrpSpPr>
          <p:grpSpPr bwMode="auto">
            <a:xfrm>
              <a:off x="1920" y="2064"/>
              <a:ext cx="3024" cy="1728"/>
              <a:chOff x="1929" y="1985"/>
              <a:chExt cx="3024" cy="2479"/>
            </a:xfrm>
          </p:grpSpPr>
          <p:sp>
            <p:nvSpPr>
              <p:cNvPr id="55321" name="Line 25"/>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Line 26"/>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3" name="Line 27"/>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8"/>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Line 29"/>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6" name="Line 30"/>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31"/>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Line 32"/>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33"/>
            <p:cNvGrpSpPr/>
            <p:nvPr/>
          </p:nvGrpSpPr>
          <p:grpSpPr bwMode="auto">
            <a:xfrm>
              <a:off x="2457" y="2189"/>
              <a:ext cx="226" cy="423"/>
              <a:chOff x="2256" y="1152"/>
              <a:chExt cx="226" cy="481"/>
            </a:xfrm>
          </p:grpSpPr>
          <p:sp>
            <p:nvSpPr>
              <p:cNvPr id="55330" name="Freeform 34"/>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1" name="Rectangle 35"/>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endParaRPr lang="en-US" altLang="zh-CN" sz="1600">
                  <a:latin typeface="Arial" panose="020B0604020202020204" pitchFamily="34" charset="0"/>
                </a:endParaRPr>
              </a:p>
            </p:txBody>
          </p:sp>
        </p:grpSp>
        <p:grpSp>
          <p:nvGrpSpPr>
            <p:cNvPr id="9" name="Group 36"/>
            <p:cNvGrpSpPr/>
            <p:nvPr/>
          </p:nvGrpSpPr>
          <p:grpSpPr bwMode="auto">
            <a:xfrm>
              <a:off x="1525" y="2273"/>
              <a:ext cx="406" cy="255"/>
              <a:chOff x="1324" y="1248"/>
              <a:chExt cx="406" cy="289"/>
            </a:xfrm>
          </p:grpSpPr>
          <p:sp>
            <p:nvSpPr>
              <p:cNvPr id="55333" name="Rectangle 37"/>
              <p:cNvSpPr>
                <a:spLocks noChangeArrowheads="1"/>
              </p:cNvSpPr>
              <p:nvPr/>
            </p:nvSpPr>
            <p:spPr bwMode="auto">
              <a:xfrm>
                <a:off x="1324" y="1250"/>
                <a:ext cx="40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endParaRPr lang="en-US" altLang="zh-CN" sz="1600">
                  <a:latin typeface="Arial" panose="020B0604020202020204" pitchFamily="34" charset="0"/>
                </a:endParaRPr>
              </a:p>
            </p:txBody>
          </p:sp>
          <p:grpSp>
            <p:nvGrpSpPr>
              <p:cNvPr id="10" name="Group 38"/>
              <p:cNvGrpSpPr/>
              <p:nvPr/>
            </p:nvGrpSpPr>
            <p:grpSpPr bwMode="auto">
              <a:xfrm>
                <a:off x="1343" y="1248"/>
                <a:ext cx="340" cy="289"/>
                <a:chOff x="1343" y="1248"/>
                <a:chExt cx="340" cy="289"/>
              </a:xfrm>
            </p:grpSpPr>
            <p:sp>
              <p:nvSpPr>
                <p:cNvPr id="55335" name="Freeform 39"/>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6" name="Freeform 40"/>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5337" name="Rectangle 41"/>
            <p:cNvSpPr>
              <a:spLocks noChangeArrowheads="1"/>
            </p:cNvSpPr>
            <p:nvPr/>
          </p:nvSpPr>
          <p:spPr bwMode="auto">
            <a:xfrm>
              <a:off x="1985" y="228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11" name="Group 42"/>
            <p:cNvGrpSpPr/>
            <p:nvPr/>
          </p:nvGrpSpPr>
          <p:grpSpPr bwMode="auto">
            <a:xfrm>
              <a:off x="2004" y="2273"/>
              <a:ext cx="296" cy="255"/>
              <a:chOff x="1803" y="1248"/>
              <a:chExt cx="296" cy="289"/>
            </a:xfrm>
          </p:grpSpPr>
          <p:sp>
            <p:nvSpPr>
              <p:cNvPr id="55339" name="Freeform 43"/>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40" name="Freeform 44"/>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41" name="Line 45"/>
            <p:cNvSpPr>
              <a:spLocks noChangeShapeType="1"/>
            </p:cNvSpPr>
            <p:nvPr/>
          </p:nvSpPr>
          <p:spPr bwMode="auto">
            <a:xfrm>
              <a:off x="1889" y="240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Freeform 46"/>
            <p:cNvSpPr/>
            <p:nvPr/>
          </p:nvSpPr>
          <p:spPr bwMode="auto">
            <a:xfrm>
              <a:off x="1951" y="2316"/>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43" name="Line 47"/>
            <p:cNvSpPr>
              <a:spLocks noChangeShapeType="1"/>
            </p:cNvSpPr>
            <p:nvPr/>
          </p:nvSpPr>
          <p:spPr bwMode="auto">
            <a:xfrm>
              <a:off x="2305" y="231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8"/>
            <p:cNvSpPr>
              <a:spLocks noChangeArrowheads="1"/>
            </p:cNvSpPr>
            <p:nvPr/>
          </p:nvSpPr>
          <p:spPr bwMode="auto">
            <a:xfrm>
              <a:off x="2802" y="2275"/>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endParaRPr lang="en-US" altLang="zh-CN" sz="1600">
                <a:latin typeface="Arial" panose="020B0604020202020204" pitchFamily="34" charset="0"/>
              </a:endParaRPr>
            </a:p>
          </p:txBody>
        </p:sp>
        <p:sp>
          <p:nvSpPr>
            <p:cNvPr id="55345" name="Rectangle 49"/>
            <p:cNvSpPr>
              <a:spLocks noChangeArrowheads="1"/>
            </p:cNvSpPr>
            <p:nvPr/>
          </p:nvSpPr>
          <p:spPr bwMode="auto">
            <a:xfrm>
              <a:off x="3294" y="227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12" name="Group 50"/>
            <p:cNvGrpSpPr/>
            <p:nvPr/>
          </p:nvGrpSpPr>
          <p:grpSpPr bwMode="auto">
            <a:xfrm>
              <a:off x="3321" y="2273"/>
              <a:ext cx="284" cy="255"/>
              <a:chOff x="3120" y="1248"/>
              <a:chExt cx="284" cy="289"/>
            </a:xfrm>
          </p:grpSpPr>
          <p:sp>
            <p:nvSpPr>
              <p:cNvPr id="55347" name="Freeform 51"/>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48" name="Freeform 52"/>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49" name="Line 53"/>
            <p:cNvSpPr>
              <a:spLocks noChangeShapeType="1"/>
            </p:cNvSpPr>
            <p:nvPr/>
          </p:nvSpPr>
          <p:spPr bwMode="auto">
            <a:xfrm>
              <a:off x="3174" y="240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4"/>
            <p:cNvSpPr>
              <a:spLocks noChangeShapeType="1"/>
            </p:cNvSpPr>
            <p:nvPr/>
          </p:nvSpPr>
          <p:spPr bwMode="auto">
            <a:xfrm>
              <a:off x="2690" y="240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Freeform 55"/>
            <p:cNvSpPr/>
            <p:nvPr/>
          </p:nvSpPr>
          <p:spPr bwMode="auto">
            <a:xfrm>
              <a:off x="2811" y="2400"/>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52" name="Line 56"/>
            <p:cNvSpPr>
              <a:spLocks noChangeShapeType="1"/>
            </p:cNvSpPr>
            <p:nvPr/>
          </p:nvSpPr>
          <p:spPr bwMode="auto">
            <a:xfrm>
              <a:off x="2305" y="2485"/>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Freeform 57"/>
            <p:cNvSpPr/>
            <p:nvPr/>
          </p:nvSpPr>
          <p:spPr bwMode="auto">
            <a:xfrm>
              <a:off x="2398" y="2396"/>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58"/>
            <p:cNvGrpSpPr/>
            <p:nvPr/>
          </p:nvGrpSpPr>
          <p:grpSpPr bwMode="auto">
            <a:xfrm>
              <a:off x="1952" y="2583"/>
              <a:ext cx="2124" cy="452"/>
              <a:chOff x="1751" y="1600"/>
              <a:chExt cx="2124" cy="513"/>
            </a:xfrm>
          </p:grpSpPr>
          <p:grpSp>
            <p:nvGrpSpPr>
              <p:cNvPr id="14" name="Group 59"/>
              <p:cNvGrpSpPr/>
              <p:nvPr/>
            </p:nvGrpSpPr>
            <p:grpSpPr bwMode="auto">
              <a:xfrm>
                <a:off x="2685" y="1600"/>
                <a:ext cx="224" cy="481"/>
                <a:chOff x="2685" y="1600"/>
                <a:chExt cx="224" cy="481"/>
              </a:xfrm>
            </p:grpSpPr>
            <p:sp>
              <p:nvSpPr>
                <p:cNvPr id="55356" name="Freeform 60"/>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57" name="Rectangle 61"/>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endParaRPr lang="en-US" altLang="zh-CN" sz="1600">
                    <a:latin typeface="Arial" panose="020B0604020202020204" pitchFamily="34" charset="0"/>
                  </a:endParaRPr>
                </a:p>
              </p:txBody>
            </p:sp>
          </p:grpSp>
          <p:grpSp>
            <p:nvGrpSpPr>
              <p:cNvPr id="15" name="Group 62"/>
              <p:cNvGrpSpPr/>
              <p:nvPr/>
            </p:nvGrpSpPr>
            <p:grpSpPr bwMode="auto">
              <a:xfrm>
                <a:off x="1751" y="1696"/>
                <a:ext cx="406" cy="289"/>
                <a:chOff x="1751" y="1696"/>
                <a:chExt cx="406" cy="289"/>
              </a:xfrm>
            </p:grpSpPr>
            <p:sp>
              <p:nvSpPr>
                <p:cNvPr id="55359" name="Rectangle 63"/>
                <p:cNvSpPr>
                  <a:spLocks noChangeArrowheads="1"/>
                </p:cNvSpPr>
                <p:nvPr/>
              </p:nvSpPr>
              <p:spPr bwMode="auto">
                <a:xfrm>
                  <a:off x="1751" y="1698"/>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endParaRPr lang="en-US" altLang="zh-CN" sz="1600">
                    <a:latin typeface="Arial" panose="020B0604020202020204" pitchFamily="34" charset="0"/>
                  </a:endParaRPr>
                </a:p>
              </p:txBody>
            </p:sp>
            <p:grpSp>
              <p:nvGrpSpPr>
                <p:cNvPr id="16" name="Group 64"/>
                <p:cNvGrpSpPr/>
                <p:nvPr/>
              </p:nvGrpSpPr>
              <p:grpSpPr bwMode="auto">
                <a:xfrm>
                  <a:off x="1770" y="1696"/>
                  <a:ext cx="340" cy="289"/>
                  <a:chOff x="1770" y="1696"/>
                  <a:chExt cx="340" cy="289"/>
                </a:xfrm>
              </p:grpSpPr>
              <p:sp>
                <p:nvSpPr>
                  <p:cNvPr id="55361" name="Freeform 65"/>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62" name="Freeform 66"/>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5363" name="Rectangle 67"/>
              <p:cNvSpPr>
                <a:spLocks noChangeArrowheads="1"/>
              </p:cNvSpPr>
              <p:nvPr/>
            </p:nvSpPr>
            <p:spPr bwMode="auto">
              <a:xfrm>
                <a:off x="2211" y="1703"/>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17" name="Group 68"/>
              <p:cNvGrpSpPr/>
              <p:nvPr/>
            </p:nvGrpSpPr>
            <p:grpSpPr bwMode="auto">
              <a:xfrm>
                <a:off x="2230" y="1696"/>
                <a:ext cx="296" cy="289"/>
                <a:chOff x="2230" y="1696"/>
                <a:chExt cx="296" cy="289"/>
              </a:xfrm>
            </p:grpSpPr>
            <p:sp>
              <p:nvSpPr>
                <p:cNvPr id="55365" name="Freeform 69"/>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66" name="Freeform 70"/>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67" name="Line 71"/>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8" name="Freeform 72"/>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69" name="Line 73"/>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70" name="Rectangle 74"/>
              <p:cNvSpPr>
                <a:spLocks noChangeArrowheads="1"/>
              </p:cNvSpPr>
              <p:nvPr/>
            </p:nvSpPr>
            <p:spPr bwMode="auto">
              <a:xfrm>
                <a:off x="3028" y="169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endParaRPr lang="en-US" altLang="zh-CN" sz="1600">
                  <a:latin typeface="Arial" panose="020B0604020202020204" pitchFamily="34" charset="0"/>
                </a:endParaRPr>
              </a:p>
            </p:txBody>
          </p:sp>
          <p:grpSp>
            <p:nvGrpSpPr>
              <p:cNvPr id="18" name="Group 75"/>
              <p:cNvGrpSpPr/>
              <p:nvPr/>
            </p:nvGrpSpPr>
            <p:grpSpPr bwMode="auto">
              <a:xfrm>
                <a:off x="3079" y="1696"/>
                <a:ext cx="325" cy="289"/>
                <a:chOff x="3079" y="1696"/>
                <a:chExt cx="325" cy="289"/>
              </a:xfrm>
            </p:grpSpPr>
            <p:sp>
              <p:nvSpPr>
                <p:cNvPr id="55372" name="Freeform 76"/>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73" name="Freeform 77"/>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74" name="Rectangle 78"/>
              <p:cNvSpPr>
                <a:spLocks noChangeArrowheads="1"/>
              </p:cNvSpPr>
              <p:nvPr/>
            </p:nvSpPr>
            <p:spPr bwMode="auto">
              <a:xfrm>
                <a:off x="3520" y="169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19" name="Group 79"/>
              <p:cNvGrpSpPr/>
              <p:nvPr/>
            </p:nvGrpSpPr>
            <p:grpSpPr bwMode="auto">
              <a:xfrm>
                <a:off x="3547" y="1696"/>
                <a:ext cx="284" cy="289"/>
                <a:chOff x="3547" y="1696"/>
                <a:chExt cx="284" cy="289"/>
              </a:xfrm>
            </p:grpSpPr>
            <p:sp>
              <p:nvSpPr>
                <p:cNvPr id="55376" name="Freeform 80"/>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77" name="Freeform 81"/>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78" name="Line 82"/>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79" name="Line 83"/>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80" name="Freeform 84"/>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81" name="Line 85"/>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82" name="Freeform 86"/>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87"/>
            <p:cNvGrpSpPr/>
            <p:nvPr/>
          </p:nvGrpSpPr>
          <p:grpSpPr bwMode="auto">
            <a:xfrm>
              <a:off x="2379" y="2978"/>
              <a:ext cx="2124" cy="451"/>
              <a:chOff x="2178" y="2048"/>
              <a:chExt cx="2124" cy="513"/>
            </a:xfrm>
          </p:grpSpPr>
          <p:grpSp>
            <p:nvGrpSpPr>
              <p:cNvPr id="21" name="Group 88"/>
              <p:cNvGrpSpPr/>
              <p:nvPr/>
            </p:nvGrpSpPr>
            <p:grpSpPr bwMode="auto">
              <a:xfrm>
                <a:off x="3110" y="2048"/>
                <a:ext cx="226" cy="481"/>
                <a:chOff x="3110" y="2048"/>
                <a:chExt cx="226" cy="481"/>
              </a:xfrm>
            </p:grpSpPr>
            <p:sp>
              <p:nvSpPr>
                <p:cNvPr id="55385" name="Freeform 89"/>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86" name="Rectangle 90"/>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endParaRPr lang="en-US" altLang="zh-CN" sz="1600">
                    <a:latin typeface="Arial" panose="020B0604020202020204" pitchFamily="34" charset="0"/>
                  </a:endParaRPr>
                </a:p>
              </p:txBody>
            </p:sp>
          </p:grpSp>
          <p:grpSp>
            <p:nvGrpSpPr>
              <p:cNvPr id="22" name="Group 91"/>
              <p:cNvGrpSpPr/>
              <p:nvPr/>
            </p:nvGrpSpPr>
            <p:grpSpPr bwMode="auto">
              <a:xfrm>
                <a:off x="2178" y="2144"/>
                <a:ext cx="406" cy="289"/>
                <a:chOff x="2178" y="2144"/>
                <a:chExt cx="406" cy="289"/>
              </a:xfrm>
            </p:grpSpPr>
            <p:sp>
              <p:nvSpPr>
                <p:cNvPr id="55388" name="Rectangle 92"/>
                <p:cNvSpPr>
                  <a:spLocks noChangeArrowheads="1"/>
                </p:cNvSpPr>
                <p:nvPr/>
              </p:nvSpPr>
              <p:spPr bwMode="auto">
                <a:xfrm>
                  <a:off x="2178" y="214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endParaRPr lang="en-US" altLang="zh-CN" sz="1600">
                    <a:latin typeface="Arial" panose="020B0604020202020204" pitchFamily="34" charset="0"/>
                  </a:endParaRPr>
                </a:p>
              </p:txBody>
            </p:sp>
            <p:grpSp>
              <p:nvGrpSpPr>
                <p:cNvPr id="23" name="Group 93"/>
                <p:cNvGrpSpPr/>
                <p:nvPr/>
              </p:nvGrpSpPr>
              <p:grpSpPr bwMode="auto">
                <a:xfrm>
                  <a:off x="2197" y="2144"/>
                  <a:ext cx="340" cy="289"/>
                  <a:chOff x="2197" y="2144"/>
                  <a:chExt cx="340" cy="289"/>
                </a:xfrm>
              </p:grpSpPr>
              <p:sp>
                <p:nvSpPr>
                  <p:cNvPr id="55390" name="Freeform 94"/>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91" name="Freeform 95"/>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5392" name="Rectangle 96"/>
              <p:cNvSpPr>
                <a:spLocks noChangeArrowheads="1"/>
              </p:cNvSpPr>
              <p:nvPr/>
            </p:nvSpPr>
            <p:spPr bwMode="auto">
              <a:xfrm>
                <a:off x="2638" y="2152"/>
                <a:ext cx="35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24" name="Group 97"/>
              <p:cNvGrpSpPr/>
              <p:nvPr/>
            </p:nvGrpSpPr>
            <p:grpSpPr bwMode="auto">
              <a:xfrm>
                <a:off x="2657" y="2144"/>
                <a:ext cx="296" cy="289"/>
                <a:chOff x="2657" y="2144"/>
                <a:chExt cx="296" cy="289"/>
              </a:xfrm>
            </p:grpSpPr>
            <p:sp>
              <p:nvSpPr>
                <p:cNvPr id="55394" name="Freeform 98"/>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95" name="Freeform 99"/>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96" name="Line 100"/>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97" name="Freeform 101"/>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98" name="Line 102"/>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99" name="Rectangle 103"/>
              <p:cNvSpPr>
                <a:spLocks noChangeArrowheads="1"/>
              </p:cNvSpPr>
              <p:nvPr/>
            </p:nvSpPr>
            <p:spPr bwMode="auto">
              <a:xfrm>
                <a:off x="3455" y="214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endParaRPr lang="en-US" altLang="zh-CN" sz="1600">
                  <a:latin typeface="Arial" panose="020B0604020202020204" pitchFamily="34" charset="0"/>
                </a:endParaRPr>
              </a:p>
            </p:txBody>
          </p:sp>
          <p:grpSp>
            <p:nvGrpSpPr>
              <p:cNvPr id="25" name="Group 104"/>
              <p:cNvGrpSpPr/>
              <p:nvPr/>
            </p:nvGrpSpPr>
            <p:grpSpPr bwMode="auto">
              <a:xfrm>
                <a:off x="3506" y="2144"/>
                <a:ext cx="325" cy="289"/>
                <a:chOff x="3506" y="2144"/>
                <a:chExt cx="325" cy="289"/>
              </a:xfrm>
            </p:grpSpPr>
            <p:sp>
              <p:nvSpPr>
                <p:cNvPr id="55401" name="Freeform 105"/>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02" name="Freeform 106"/>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03" name="Rectangle 107"/>
              <p:cNvSpPr>
                <a:spLocks noChangeArrowheads="1"/>
              </p:cNvSpPr>
              <p:nvPr/>
            </p:nvSpPr>
            <p:spPr bwMode="auto">
              <a:xfrm>
                <a:off x="3947" y="214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26" name="Group 108"/>
              <p:cNvGrpSpPr/>
              <p:nvPr/>
            </p:nvGrpSpPr>
            <p:grpSpPr bwMode="auto">
              <a:xfrm>
                <a:off x="3974" y="2144"/>
                <a:ext cx="284" cy="289"/>
                <a:chOff x="3974" y="2144"/>
                <a:chExt cx="284" cy="289"/>
              </a:xfrm>
            </p:grpSpPr>
            <p:sp>
              <p:nvSpPr>
                <p:cNvPr id="55405" name="Freeform 109"/>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06" name="Freeform 110"/>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07" name="Line 111"/>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8" name="Line 112"/>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9" name="Freeform 113"/>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10" name="Line 114"/>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11" name="Freeform 115"/>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116"/>
            <p:cNvGrpSpPr/>
            <p:nvPr/>
          </p:nvGrpSpPr>
          <p:grpSpPr bwMode="auto">
            <a:xfrm>
              <a:off x="3740" y="3372"/>
              <a:ext cx="224" cy="424"/>
              <a:chOff x="3539" y="2496"/>
              <a:chExt cx="224" cy="481"/>
            </a:xfrm>
          </p:grpSpPr>
          <p:sp>
            <p:nvSpPr>
              <p:cNvPr id="55413" name="Freeform 117"/>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14" name="Rectangle 118"/>
              <p:cNvSpPr>
                <a:spLocks noChangeArrowheads="1"/>
              </p:cNvSpPr>
              <p:nvPr/>
            </p:nvSpPr>
            <p:spPr bwMode="auto">
              <a:xfrm rot="5400000">
                <a:off x="3430" y="2641"/>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endParaRPr lang="en-US" altLang="zh-CN" sz="1600">
                  <a:latin typeface="Arial" panose="020B0604020202020204" pitchFamily="34" charset="0"/>
                </a:endParaRPr>
              </a:p>
            </p:txBody>
          </p:sp>
        </p:grpSp>
        <p:sp>
          <p:nvSpPr>
            <p:cNvPr id="55415" name="Rectangle 119"/>
            <p:cNvSpPr>
              <a:spLocks noChangeArrowheads="1"/>
            </p:cNvSpPr>
            <p:nvPr/>
          </p:nvSpPr>
          <p:spPr bwMode="auto">
            <a:xfrm>
              <a:off x="3266" y="3463"/>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28" name="Group 120"/>
            <p:cNvGrpSpPr/>
            <p:nvPr/>
          </p:nvGrpSpPr>
          <p:grpSpPr bwMode="auto">
            <a:xfrm>
              <a:off x="3285" y="3457"/>
              <a:ext cx="296" cy="254"/>
              <a:chOff x="3084" y="2592"/>
              <a:chExt cx="296" cy="289"/>
            </a:xfrm>
          </p:grpSpPr>
          <p:sp>
            <p:nvSpPr>
              <p:cNvPr id="55417" name="Freeform 121"/>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18" name="Freeform 122"/>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19" name="Line 123"/>
            <p:cNvSpPr>
              <a:spLocks noChangeShapeType="1"/>
            </p:cNvSpPr>
            <p:nvPr/>
          </p:nvSpPr>
          <p:spPr bwMode="auto">
            <a:xfrm>
              <a:off x="3170" y="3584"/>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20" name="Freeform 124"/>
            <p:cNvSpPr/>
            <p:nvPr/>
          </p:nvSpPr>
          <p:spPr bwMode="auto">
            <a:xfrm>
              <a:off x="3232" y="3499"/>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21" name="Line 125"/>
            <p:cNvSpPr>
              <a:spLocks noChangeShapeType="1"/>
            </p:cNvSpPr>
            <p:nvPr/>
          </p:nvSpPr>
          <p:spPr bwMode="auto">
            <a:xfrm>
              <a:off x="3586" y="3499"/>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22" name="Rectangle 126"/>
            <p:cNvSpPr>
              <a:spLocks noChangeArrowheads="1"/>
            </p:cNvSpPr>
            <p:nvPr/>
          </p:nvSpPr>
          <p:spPr bwMode="auto">
            <a:xfrm>
              <a:off x="4083" y="3459"/>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endParaRPr lang="en-US" altLang="zh-CN" sz="1600">
                <a:latin typeface="Arial" panose="020B0604020202020204" pitchFamily="34" charset="0"/>
              </a:endParaRPr>
            </a:p>
          </p:txBody>
        </p:sp>
        <p:grpSp>
          <p:nvGrpSpPr>
            <p:cNvPr id="29" name="Group 127"/>
            <p:cNvGrpSpPr/>
            <p:nvPr/>
          </p:nvGrpSpPr>
          <p:grpSpPr bwMode="auto">
            <a:xfrm>
              <a:off x="4134" y="3457"/>
              <a:ext cx="325" cy="254"/>
              <a:chOff x="3933" y="2592"/>
              <a:chExt cx="325" cy="289"/>
            </a:xfrm>
          </p:grpSpPr>
          <p:sp>
            <p:nvSpPr>
              <p:cNvPr id="55424" name="Freeform 128"/>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25" name="Freeform 129"/>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26" name="Rectangle 130"/>
            <p:cNvSpPr>
              <a:spLocks noChangeArrowheads="1"/>
            </p:cNvSpPr>
            <p:nvPr/>
          </p:nvSpPr>
          <p:spPr bwMode="auto">
            <a:xfrm>
              <a:off x="4575" y="3459"/>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30" name="Group 131"/>
            <p:cNvGrpSpPr/>
            <p:nvPr/>
          </p:nvGrpSpPr>
          <p:grpSpPr bwMode="auto">
            <a:xfrm>
              <a:off x="4602" y="3457"/>
              <a:ext cx="284" cy="254"/>
              <a:chOff x="4401" y="2592"/>
              <a:chExt cx="284" cy="289"/>
            </a:xfrm>
          </p:grpSpPr>
          <p:sp>
            <p:nvSpPr>
              <p:cNvPr id="55428" name="Freeform 132"/>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29" name="Freeform 133"/>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30" name="Line 134"/>
            <p:cNvSpPr>
              <a:spLocks noChangeShapeType="1"/>
            </p:cNvSpPr>
            <p:nvPr/>
          </p:nvSpPr>
          <p:spPr bwMode="auto">
            <a:xfrm>
              <a:off x="4455" y="3584"/>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31" name="Line 135"/>
            <p:cNvSpPr>
              <a:spLocks noChangeShapeType="1"/>
            </p:cNvSpPr>
            <p:nvPr/>
          </p:nvSpPr>
          <p:spPr bwMode="auto">
            <a:xfrm>
              <a:off x="3971" y="3584"/>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32" name="Freeform 136"/>
            <p:cNvSpPr/>
            <p:nvPr/>
          </p:nvSpPr>
          <p:spPr bwMode="auto">
            <a:xfrm>
              <a:off x="4092" y="3584"/>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33" name="Line 137"/>
            <p:cNvSpPr>
              <a:spLocks noChangeShapeType="1"/>
            </p:cNvSpPr>
            <p:nvPr/>
          </p:nvSpPr>
          <p:spPr bwMode="auto">
            <a:xfrm>
              <a:off x="3586" y="366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34" name="Freeform 138"/>
            <p:cNvSpPr/>
            <p:nvPr/>
          </p:nvSpPr>
          <p:spPr bwMode="auto">
            <a:xfrm>
              <a:off x="3679" y="3579"/>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灯片编号占位符 4"/>
          <p:cNvSpPr>
            <a:spLocks noGrp="1"/>
          </p:cNvSpPr>
          <p:nvPr>
            <p:ph type="sldNum" sz="quarter" idx="11"/>
          </p:nvPr>
        </p:nvSpPr>
        <p:spPr/>
        <p:txBody>
          <a:bodyPr/>
          <a:lstStyle/>
          <a:p>
            <a:fld id="{8F3025D9-A424-423D-989B-85EEC18A5F75}" type="slidenum">
              <a:rPr lang="en-US" altLang="zh-CN"/>
            </a:fld>
            <a:endParaRPr lang="en-US" altLang="zh-CN"/>
          </a:p>
        </p:txBody>
      </p:sp>
      <p:sp>
        <p:nvSpPr>
          <p:cNvPr id="57346" name="Rectangle 2"/>
          <p:cNvSpPr>
            <a:spLocks noGrp="1" noChangeArrowheads="1"/>
          </p:cNvSpPr>
          <p:nvPr>
            <p:ph type="title"/>
          </p:nvPr>
        </p:nvSpPr>
        <p:spPr/>
        <p:txBody>
          <a:bodyPr/>
          <a:lstStyle/>
          <a:p>
            <a:r>
              <a:rPr lang="zh-CN" altLang="en-US" sz="3200" b="1" dirty="0" smtClean="0"/>
              <a:t>分离的数据存储器和指令存储器</a:t>
            </a:r>
            <a:endParaRPr lang="en-US" altLang="zh-CN" sz="3200" b="1" dirty="0"/>
          </a:p>
        </p:txBody>
      </p:sp>
      <p:sp>
        <p:nvSpPr>
          <p:cNvPr id="57347" name="Rectangle 3"/>
          <p:cNvSpPr>
            <a:spLocks noGrp="1" noChangeArrowheads="1"/>
          </p:cNvSpPr>
          <p:nvPr>
            <p:ph type="body" idx="1"/>
          </p:nvPr>
        </p:nvSpPr>
        <p:spPr>
          <a:xfrm>
            <a:off x="228600" y="1447800"/>
            <a:ext cx="8534400" cy="5410200"/>
          </a:xfrm>
        </p:spPr>
        <p:txBody>
          <a:bodyPr>
            <a:normAutofit/>
          </a:bodyPr>
          <a:lstStyle/>
          <a:p>
            <a:r>
              <a:rPr lang="zh-CN" altLang="en-US" sz="2800" b="1" dirty="0" smtClean="0">
                <a:latin typeface="Comic Sans MS" panose="030F0702030302020204" pitchFamily="66" charset="0"/>
              </a:rPr>
              <a:t>使用分开的</a:t>
            </a:r>
            <a:r>
              <a:rPr lang="zh-CN" altLang="en-US" sz="2800" b="1" dirty="0" smtClean="0">
                <a:solidFill>
                  <a:srgbClr val="FF0000"/>
                </a:solidFill>
                <a:latin typeface="Comic Sans MS" panose="030F0702030302020204" pitchFamily="66" charset="0"/>
              </a:rPr>
              <a:t>指令</a:t>
            </a:r>
            <a:r>
              <a:rPr lang="en-US" altLang="zh-CN" sz="2800" b="1" dirty="0" smtClean="0">
                <a:solidFill>
                  <a:srgbClr val="FF0000"/>
                </a:solidFill>
                <a:latin typeface="Comic Sans MS" panose="030F0702030302020204" pitchFamily="66" charset="0"/>
              </a:rPr>
              <a:t>cache</a:t>
            </a:r>
            <a:r>
              <a:rPr lang="zh-CN" altLang="en-US" sz="2800" b="1" dirty="0" smtClean="0">
                <a:solidFill>
                  <a:srgbClr val="FF0000"/>
                </a:solidFill>
                <a:latin typeface="Comic Sans MS" panose="030F0702030302020204" pitchFamily="66" charset="0"/>
              </a:rPr>
              <a:t>和数据</a:t>
            </a:r>
            <a:r>
              <a:rPr lang="en-US" altLang="zh-CN" sz="2800" b="1" dirty="0" smtClean="0">
                <a:solidFill>
                  <a:srgbClr val="FF0000"/>
                </a:solidFill>
                <a:latin typeface="Comic Sans MS" panose="030F0702030302020204" pitchFamily="66" charset="0"/>
              </a:rPr>
              <a:t>cache</a:t>
            </a:r>
            <a:endParaRPr lang="en-US" altLang="zh-CN" sz="2800" b="1" dirty="0">
              <a:solidFill>
                <a:srgbClr val="FF0000"/>
              </a:solidFill>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smtClean="0">
              <a:latin typeface="Comic Sans MS" panose="030F0702030302020204" pitchFamily="66" charset="0"/>
            </a:endParaRPr>
          </a:p>
          <a:p>
            <a:pPr>
              <a:spcBef>
                <a:spcPct val="80000"/>
              </a:spcBef>
            </a:pPr>
            <a:r>
              <a:rPr lang="zh-CN" altLang="en-US" sz="2800" b="1" dirty="0" smtClean="0">
                <a:latin typeface="Comic Sans MS" panose="030F0702030302020204" pitchFamily="66" charset="0"/>
              </a:rPr>
              <a:t>如果时钟周期不变，流水线存储系统的</a:t>
            </a:r>
            <a:r>
              <a:rPr lang="zh-CN" altLang="en-US" sz="2800" b="1" dirty="0" smtClean="0">
                <a:solidFill>
                  <a:srgbClr val="FF0000"/>
                </a:solidFill>
                <a:latin typeface="Comic Sans MS" panose="030F0702030302020204" pitchFamily="66" charset="0"/>
              </a:rPr>
              <a:t>带宽必须是非流水线的</a:t>
            </a:r>
            <a:r>
              <a:rPr lang="en-US" altLang="zh-CN" sz="2800" b="1" dirty="0" smtClean="0">
                <a:solidFill>
                  <a:srgbClr val="FF0000"/>
                </a:solidFill>
                <a:latin typeface="Comic Sans MS" panose="030F0702030302020204" pitchFamily="66" charset="0"/>
              </a:rPr>
              <a:t>5</a:t>
            </a:r>
            <a:r>
              <a:rPr lang="zh-CN" altLang="en-US" sz="2800" b="1" dirty="0" smtClean="0">
                <a:solidFill>
                  <a:srgbClr val="FF0000"/>
                </a:solidFill>
                <a:latin typeface="Comic Sans MS" panose="030F0702030302020204" pitchFamily="66" charset="0"/>
              </a:rPr>
              <a:t>倍。</a:t>
            </a:r>
            <a:endParaRPr lang="en-US" altLang="zh-CN" dirty="0">
              <a:solidFill>
                <a:srgbClr val="FF0000"/>
              </a:solidFill>
              <a:latin typeface="Comic Sans MS" panose="030F0702030302020204" pitchFamily="66" charset="0"/>
            </a:endParaRPr>
          </a:p>
        </p:txBody>
      </p:sp>
      <p:grpSp>
        <p:nvGrpSpPr>
          <p:cNvPr id="2" name="Group 139"/>
          <p:cNvGrpSpPr/>
          <p:nvPr/>
        </p:nvGrpSpPr>
        <p:grpSpPr bwMode="auto">
          <a:xfrm>
            <a:off x="1143000" y="1981200"/>
            <a:ext cx="7454900" cy="3252788"/>
            <a:chOff x="720" y="1248"/>
            <a:chExt cx="4696" cy="2049"/>
          </a:xfrm>
        </p:grpSpPr>
        <p:grpSp>
          <p:nvGrpSpPr>
            <p:cNvPr id="3" name="Group 5"/>
            <p:cNvGrpSpPr/>
            <p:nvPr/>
          </p:nvGrpSpPr>
          <p:grpSpPr bwMode="auto">
            <a:xfrm>
              <a:off x="3094" y="1728"/>
              <a:ext cx="317" cy="259"/>
              <a:chOff x="2624" y="1200"/>
              <a:chExt cx="340" cy="294"/>
            </a:xfrm>
          </p:grpSpPr>
          <p:sp>
            <p:nvSpPr>
              <p:cNvPr id="57350" name="Freeform 6"/>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7"/>
              <p:cNvGrpSpPr/>
              <p:nvPr/>
            </p:nvGrpSpPr>
            <p:grpSpPr bwMode="auto">
              <a:xfrm>
                <a:off x="2624" y="1200"/>
                <a:ext cx="340" cy="289"/>
                <a:chOff x="2624" y="1200"/>
                <a:chExt cx="340" cy="289"/>
              </a:xfrm>
            </p:grpSpPr>
            <p:sp>
              <p:nvSpPr>
                <p:cNvPr id="57352" name="Freeform 8"/>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 name="Freeform 9"/>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 name="Group 10"/>
            <p:cNvGrpSpPr/>
            <p:nvPr/>
          </p:nvGrpSpPr>
          <p:grpSpPr bwMode="auto">
            <a:xfrm>
              <a:off x="3072" y="2928"/>
              <a:ext cx="340" cy="259"/>
              <a:chOff x="2624" y="2592"/>
              <a:chExt cx="340" cy="294"/>
            </a:xfrm>
          </p:grpSpPr>
          <p:sp>
            <p:nvSpPr>
              <p:cNvPr id="57355" name="Freeform 11"/>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12"/>
              <p:cNvGrpSpPr/>
              <p:nvPr/>
            </p:nvGrpSpPr>
            <p:grpSpPr bwMode="auto">
              <a:xfrm>
                <a:off x="2624" y="2592"/>
                <a:ext cx="340" cy="289"/>
                <a:chOff x="2624" y="2592"/>
                <a:chExt cx="340" cy="289"/>
              </a:xfrm>
            </p:grpSpPr>
            <p:sp>
              <p:nvSpPr>
                <p:cNvPr id="57357" name="Freeform 13"/>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8" name="Freeform 14"/>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7359" name="Rectangle 15"/>
            <p:cNvSpPr>
              <a:spLocks noChangeArrowheads="1"/>
            </p:cNvSpPr>
            <p:nvPr/>
          </p:nvSpPr>
          <p:spPr bwMode="auto">
            <a:xfrm>
              <a:off x="3046" y="293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IM</a:t>
              </a:r>
              <a:endParaRPr lang="en-US" altLang="zh-CN" sz="1600">
                <a:latin typeface="Arial" panose="020B0604020202020204" pitchFamily="34" charset="0"/>
              </a:endParaRPr>
            </a:p>
          </p:txBody>
        </p:sp>
        <p:sp>
          <p:nvSpPr>
            <p:cNvPr id="57360" name="Rectangle 16"/>
            <p:cNvSpPr>
              <a:spLocks noChangeArrowheads="1"/>
            </p:cNvSpPr>
            <p:nvPr/>
          </p:nvSpPr>
          <p:spPr bwMode="auto">
            <a:xfrm>
              <a:off x="720" y="1723"/>
              <a:ext cx="226" cy="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lang="en-US" altLang="zh-CN" sz="1800" b="0" i="1">
                  <a:latin typeface="Arial" panose="020B0604020202020204" pitchFamily="34" charset="0"/>
                </a:rPr>
                <a:t>I</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n</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s</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t</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r.</a:t>
              </a:r>
              <a:endParaRPr lang="en-US" altLang="zh-CN" sz="1800" b="0" i="1">
                <a:latin typeface="Arial" panose="020B0604020202020204" pitchFamily="34" charset="0"/>
              </a:endParaRPr>
            </a:p>
            <a:p>
              <a:pPr algn="ctr">
                <a:lnSpc>
                  <a:spcPct val="80000"/>
                </a:lnSpc>
              </a:pP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O</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r</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d</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e</a:t>
              </a:r>
              <a:endParaRPr lang="en-US" altLang="zh-CN" sz="1800" b="0" i="1">
                <a:latin typeface="Arial" panose="020B0604020202020204" pitchFamily="34" charset="0"/>
              </a:endParaRPr>
            </a:p>
            <a:p>
              <a:pPr algn="ctr">
                <a:lnSpc>
                  <a:spcPct val="80000"/>
                </a:lnSpc>
              </a:pPr>
              <a:r>
                <a:rPr lang="en-US" altLang="zh-CN" sz="1800" b="0" i="1">
                  <a:latin typeface="Arial" panose="020B0604020202020204" pitchFamily="34" charset="0"/>
                </a:rPr>
                <a:t>r</a:t>
              </a:r>
              <a:endParaRPr lang="en-US" altLang="zh-CN" sz="1800" b="0" i="1">
                <a:latin typeface="Arial" panose="020B0604020202020204" pitchFamily="34" charset="0"/>
              </a:endParaRPr>
            </a:p>
          </p:txBody>
        </p:sp>
        <p:sp>
          <p:nvSpPr>
            <p:cNvPr id="57361" name="Line 17"/>
            <p:cNvSpPr>
              <a:spLocks noChangeShapeType="1"/>
            </p:cNvSpPr>
            <p:nvPr/>
          </p:nvSpPr>
          <p:spPr bwMode="auto">
            <a:xfrm flipH="1">
              <a:off x="1008" y="1728"/>
              <a:ext cx="0" cy="1488"/>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2" name="Line 18"/>
            <p:cNvSpPr>
              <a:spLocks noChangeShapeType="1"/>
            </p:cNvSpPr>
            <p:nvPr/>
          </p:nvSpPr>
          <p:spPr bwMode="auto">
            <a:xfrm>
              <a:off x="1440" y="1488"/>
              <a:ext cx="3976"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3" name="Rectangle 19"/>
            <p:cNvSpPr>
              <a:spLocks noChangeArrowheads="1"/>
            </p:cNvSpPr>
            <p:nvPr/>
          </p:nvSpPr>
          <p:spPr bwMode="auto">
            <a:xfrm>
              <a:off x="2640" y="1248"/>
              <a:ext cx="133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800" b="0" i="1">
                  <a:latin typeface="Arial" panose="020B0604020202020204" pitchFamily="34" charset="0"/>
                </a:rPr>
                <a:t>Time (clock cycles)</a:t>
              </a:r>
              <a:endParaRPr lang="en-US" altLang="zh-CN" sz="1800" b="0" i="1">
                <a:latin typeface="Arial" panose="020B0604020202020204" pitchFamily="34" charset="0"/>
              </a:endParaRPr>
            </a:p>
          </p:txBody>
        </p:sp>
        <p:sp>
          <p:nvSpPr>
            <p:cNvPr id="57364" name="Rectangle 20"/>
            <p:cNvSpPr>
              <a:spLocks noChangeArrowheads="1"/>
            </p:cNvSpPr>
            <p:nvPr/>
          </p:nvSpPr>
          <p:spPr bwMode="auto">
            <a:xfrm>
              <a:off x="1020" y="1793"/>
              <a:ext cx="65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0">
                  <a:latin typeface="Comic Sans MS" panose="030F0702030302020204" pitchFamily="66" charset="0"/>
                </a:rPr>
                <a:t>Ld/St</a:t>
              </a:r>
              <a:endParaRPr lang="en-US" altLang="zh-CN" sz="2800">
                <a:latin typeface="Arial" panose="020B0604020202020204" pitchFamily="34" charset="0"/>
              </a:endParaRPr>
            </a:p>
          </p:txBody>
        </p:sp>
        <p:sp>
          <p:nvSpPr>
            <p:cNvPr id="57365" name="Rectangle 21"/>
            <p:cNvSpPr>
              <a:spLocks noChangeArrowheads="1"/>
            </p:cNvSpPr>
            <p:nvPr/>
          </p:nvSpPr>
          <p:spPr bwMode="auto">
            <a:xfrm>
              <a:off x="1004" y="2159"/>
              <a:ext cx="73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0">
                  <a:latin typeface="Comic Sans MS" panose="030F0702030302020204" pitchFamily="66" charset="0"/>
                </a:rPr>
                <a:t>Instr 1</a:t>
              </a:r>
              <a:endParaRPr lang="en-US" altLang="zh-CN" sz="2800">
                <a:latin typeface="Arial" panose="020B0604020202020204" pitchFamily="34" charset="0"/>
              </a:endParaRPr>
            </a:p>
          </p:txBody>
        </p:sp>
        <p:sp>
          <p:nvSpPr>
            <p:cNvPr id="57366" name="Rectangle 22"/>
            <p:cNvSpPr>
              <a:spLocks noChangeArrowheads="1"/>
            </p:cNvSpPr>
            <p:nvPr/>
          </p:nvSpPr>
          <p:spPr bwMode="auto">
            <a:xfrm>
              <a:off x="996" y="2568"/>
              <a:ext cx="76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0">
                  <a:latin typeface="Comic Sans MS" panose="030F0702030302020204" pitchFamily="66" charset="0"/>
                </a:rPr>
                <a:t>Instr 2</a:t>
              </a:r>
              <a:endParaRPr lang="en-US" altLang="zh-CN" sz="2800">
                <a:latin typeface="Arial" panose="020B0604020202020204" pitchFamily="34" charset="0"/>
              </a:endParaRPr>
            </a:p>
          </p:txBody>
        </p:sp>
        <p:sp>
          <p:nvSpPr>
            <p:cNvPr id="57367" name="Rectangle 23"/>
            <p:cNvSpPr>
              <a:spLocks noChangeArrowheads="1"/>
            </p:cNvSpPr>
            <p:nvPr/>
          </p:nvSpPr>
          <p:spPr bwMode="auto">
            <a:xfrm>
              <a:off x="1039" y="2946"/>
              <a:ext cx="76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0">
                  <a:latin typeface="Comic Sans MS" panose="030F0702030302020204" pitchFamily="66" charset="0"/>
                </a:rPr>
                <a:t>Instr 3</a:t>
              </a:r>
              <a:endParaRPr lang="en-US" altLang="zh-CN" b="0">
                <a:latin typeface="Comic Sans MS" panose="030F0702030302020204" pitchFamily="66" charset="0"/>
              </a:endParaRPr>
            </a:p>
          </p:txBody>
        </p:sp>
        <p:grpSp>
          <p:nvGrpSpPr>
            <p:cNvPr id="7" name="Group 24"/>
            <p:cNvGrpSpPr/>
            <p:nvPr/>
          </p:nvGrpSpPr>
          <p:grpSpPr bwMode="auto">
            <a:xfrm>
              <a:off x="2160" y="1536"/>
              <a:ext cx="3024" cy="1728"/>
              <a:chOff x="1929" y="1985"/>
              <a:chExt cx="3024" cy="2479"/>
            </a:xfrm>
          </p:grpSpPr>
          <p:sp>
            <p:nvSpPr>
              <p:cNvPr id="57369" name="Line 25"/>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0" name="Line 26"/>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1" name="Line 27"/>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2" name="Line 28"/>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3" name="Line 29"/>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4" name="Line 30"/>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5" name="Line 31"/>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6" name="Line 32"/>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33"/>
            <p:cNvGrpSpPr/>
            <p:nvPr/>
          </p:nvGrpSpPr>
          <p:grpSpPr bwMode="auto">
            <a:xfrm>
              <a:off x="2697" y="1661"/>
              <a:ext cx="226" cy="423"/>
              <a:chOff x="2256" y="1152"/>
              <a:chExt cx="226" cy="481"/>
            </a:xfrm>
          </p:grpSpPr>
          <p:sp>
            <p:nvSpPr>
              <p:cNvPr id="57378" name="Freeform 34"/>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9" name="Rectangle 35"/>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endParaRPr lang="en-US" altLang="zh-CN" sz="1600">
                  <a:latin typeface="Arial" panose="020B0604020202020204" pitchFamily="34" charset="0"/>
                </a:endParaRPr>
              </a:p>
            </p:txBody>
          </p:sp>
        </p:grpSp>
        <p:grpSp>
          <p:nvGrpSpPr>
            <p:cNvPr id="9" name="Group 36"/>
            <p:cNvGrpSpPr/>
            <p:nvPr/>
          </p:nvGrpSpPr>
          <p:grpSpPr bwMode="auto">
            <a:xfrm>
              <a:off x="1765" y="1745"/>
              <a:ext cx="359" cy="255"/>
              <a:chOff x="1324" y="1248"/>
              <a:chExt cx="359" cy="289"/>
            </a:xfrm>
          </p:grpSpPr>
          <p:sp>
            <p:nvSpPr>
              <p:cNvPr id="57381" name="Rectangle 37"/>
              <p:cNvSpPr>
                <a:spLocks noChangeArrowheads="1"/>
              </p:cNvSpPr>
              <p:nvPr/>
            </p:nvSpPr>
            <p:spPr bwMode="auto">
              <a:xfrm>
                <a:off x="1324" y="1250"/>
                <a:ext cx="25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IM</a:t>
                </a:r>
                <a:endParaRPr lang="en-US" altLang="zh-CN" sz="1600">
                  <a:latin typeface="Arial" panose="020B0604020202020204" pitchFamily="34" charset="0"/>
                </a:endParaRPr>
              </a:p>
            </p:txBody>
          </p:sp>
          <p:grpSp>
            <p:nvGrpSpPr>
              <p:cNvPr id="10" name="Group 38"/>
              <p:cNvGrpSpPr/>
              <p:nvPr/>
            </p:nvGrpSpPr>
            <p:grpSpPr bwMode="auto">
              <a:xfrm>
                <a:off x="1343" y="1248"/>
                <a:ext cx="340" cy="289"/>
                <a:chOff x="1343" y="1248"/>
                <a:chExt cx="340" cy="289"/>
              </a:xfrm>
            </p:grpSpPr>
            <p:sp>
              <p:nvSpPr>
                <p:cNvPr id="57383" name="Freeform 39"/>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4" name="Freeform 40"/>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7385" name="Rectangle 41"/>
            <p:cNvSpPr>
              <a:spLocks noChangeArrowheads="1"/>
            </p:cNvSpPr>
            <p:nvPr/>
          </p:nvSpPr>
          <p:spPr bwMode="auto">
            <a:xfrm>
              <a:off x="2225" y="1752"/>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11" name="Group 42"/>
            <p:cNvGrpSpPr/>
            <p:nvPr/>
          </p:nvGrpSpPr>
          <p:grpSpPr bwMode="auto">
            <a:xfrm>
              <a:off x="2244" y="1745"/>
              <a:ext cx="296" cy="255"/>
              <a:chOff x="1803" y="1248"/>
              <a:chExt cx="296" cy="289"/>
            </a:xfrm>
          </p:grpSpPr>
          <p:sp>
            <p:nvSpPr>
              <p:cNvPr id="57387" name="Freeform 43"/>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8" name="Freeform 44"/>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389" name="Line 45"/>
            <p:cNvSpPr>
              <a:spLocks noChangeShapeType="1"/>
            </p:cNvSpPr>
            <p:nvPr/>
          </p:nvSpPr>
          <p:spPr bwMode="auto">
            <a:xfrm>
              <a:off x="2129" y="1872"/>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90" name="Freeform 46"/>
            <p:cNvSpPr/>
            <p:nvPr/>
          </p:nvSpPr>
          <p:spPr bwMode="auto">
            <a:xfrm>
              <a:off x="2191" y="1788"/>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1" name="Line 47"/>
            <p:cNvSpPr>
              <a:spLocks noChangeShapeType="1"/>
            </p:cNvSpPr>
            <p:nvPr/>
          </p:nvSpPr>
          <p:spPr bwMode="auto">
            <a:xfrm>
              <a:off x="2545" y="17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92" name="Rectangle 48"/>
            <p:cNvSpPr>
              <a:spLocks noChangeArrowheads="1"/>
            </p:cNvSpPr>
            <p:nvPr/>
          </p:nvSpPr>
          <p:spPr bwMode="auto">
            <a:xfrm>
              <a:off x="3120" y="1776"/>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DM</a:t>
              </a:r>
              <a:endParaRPr lang="en-US" altLang="zh-CN" sz="1600">
                <a:latin typeface="Arial" panose="020B0604020202020204" pitchFamily="34" charset="0"/>
              </a:endParaRPr>
            </a:p>
          </p:txBody>
        </p:sp>
        <p:sp>
          <p:nvSpPr>
            <p:cNvPr id="57393" name="Rectangle 49"/>
            <p:cNvSpPr>
              <a:spLocks noChangeArrowheads="1"/>
            </p:cNvSpPr>
            <p:nvPr/>
          </p:nvSpPr>
          <p:spPr bwMode="auto">
            <a:xfrm>
              <a:off x="3534" y="1747"/>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12" name="Group 50"/>
            <p:cNvGrpSpPr/>
            <p:nvPr/>
          </p:nvGrpSpPr>
          <p:grpSpPr bwMode="auto">
            <a:xfrm>
              <a:off x="3561" y="1745"/>
              <a:ext cx="284" cy="255"/>
              <a:chOff x="3120" y="1248"/>
              <a:chExt cx="284" cy="289"/>
            </a:xfrm>
          </p:grpSpPr>
          <p:sp>
            <p:nvSpPr>
              <p:cNvPr id="57395" name="Freeform 51"/>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6" name="Freeform 52"/>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397" name="Line 53"/>
            <p:cNvSpPr>
              <a:spLocks noChangeShapeType="1"/>
            </p:cNvSpPr>
            <p:nvPr/>
          </p:nvSpPr>
          <p:spPr bwMode="auto">
            <a:xfrm>
              <a:off x="3414" y="187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98" name="Line 54"/>
            <p:cNvSpPr>
              <a:spLocks noChangeShapeType="1"/>
            </p:cNvSpPr>
            <p:nvPr/>
          </p:nvSpPr>
          <p:spPr bwMode="auto">
            <a:xfrm>
              <a:off x="2930" y="187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99" name="Freeform 55"/>
            <p:cNvSpPr/>
            <p:nvPr/>
          </p:nvSpPr>
          <p:spPr bwMode="auto">
            <a:xfrm>
              <a:off x="3051" y="1872"/>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0" name="Line 56"/>
            <p:cNvSpPr>
              <a:spLocks noChangeShapeType="1"/>
            </p:cNvSpPr>
            <p:nvPr/>
          </p:nvSpPr>
          <p:spPr bwMode="auto">
            <a:xfrm>
              <a:off x="2545" y="1957"/>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01" name="Freeform 57"/>
            <p:cNvSpPr/>
            <p:nvPr/>
          </p:nvSpPr>
          <p:spPr bwMode="auto">
            <a:xfrm>
              <a:off x="2638" y="1868"/>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58"/>
            <p:cNvGrpSpPr/>
            <p:nvPr/>
          </p:nvGrpSpPr>
          <p:grpSpPr bwMode="auto">
            <a:xfrm>
              <a:off x="2192" y="2055"/>
              <a:ext cx="2124" cy="452"/>
              <a:chOff x="1751" y="1600"/>
              <a:chExt cx="2124" cy="513"/>
            </a:xfrm>
          </p:grpSpPr>
          <p:grpSp>
            <p:nvGrpSpPr>
              <p:cNvPr id="14" name="Group 59"/>
              <p:cNvGrpSpPr/>
              <p:nvPr/>
            </p:nvGrpSpPr>
            <p:grpSpPr bwMode="auto">
              <a:xfrm>
                <a:off x="2685" y="1600"/>
                <a:ext cx="224" cy="481"/>
                <a:chOff x="2685" y="1600"/>
                <a:chExt cx="224" cy="481"/>
              </a:xfrm>
            </p:grpSpPr>
            <p:sp>
              <p:nvSpPr>
                <p:cNvPr id="57404" name="Freeform 60"/>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5" name="Rectangle 61"/>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endParaRPr lang="en-US" altLang="zh-CN" sz="1600">
                    <a:latin typeface="Arial" panose="020B0604020202020204" pitchFamily="34" charset="0"/>
                  </a:endParaRPr>
                </a:p>
              </p:txBody>
            </p:sp>
          </p:grpSp>
          <p:grpSp>
            <p:nvGrpSpPr>
              <p:cNvPr id="15" name="Group 62"/>
              <p:cNvGrpSpPr/>
              <p:nvPr/>
            </p:nvGrpSpPr>
            <p:grpSpPr bwMode="auto">
              <a:xfrm>
                <a:off x="1751" y="1696"/>
                <a:ext cx="359" cy="289"/>
                <a:chOff x="1751" y="1696"/>
                <a:chExt cx="359" cy="289"/>
              </a:xfrm>
            </p:grpSpPr>
            <p:sp>
              <p:nvSpPr>
                <p:cNvPr id="57407" name="Rectangle 63"/>
                <p:cNvSpPr>
                  <a:spLocks noChangeArrowheads="1"/>
                </p:cNvSpPr>
                <p:nvPr/>
              </p:nvSpPr>
              <p:spPr bwMode="auto">
                <a:xfrm>
                  <a:off x="1751" y="1701"/>
                  <a:ext cx="25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IM</a:t>
                  </a:r>
                  <a:endParaRPr lang="en-US" altLang="zh-CN" sz="1600">
                    <a:latin typeface="Arial" panose="020B0604020202020204" pitchFamily="34" charset="0"/>
                  </a:endParaRPr>
                </a:p>
              </p:txBody>
            </p:sp>
            <p:grpSp>
              <p:nvGrpSpPr>
                <p:cNvPr id="16" name="Group 64"/>
                <p:cNvGrpSpPr/>
                <p:nvPr/>
              </p:nvGrpSpPr>
              <p:grpSpPr bwMode="auto">
                <a:xfrm>
                  <a:off x="1770" y="1696"/>
                  <a:ext cx="340" cy="289"/>
                  <a:chOff x="1770" y="1696"/>
                  <a:chExt cx="340" cy="289"/>
                </a:xfrm>
              </p:grpSpPr>
              <p:sp>
                <p:nvSpPr>
                  <p:cNvPr id="57409" name="Freeform 65"/>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10" name="Freeform 66"/>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7411" name="Rectangle 67"/>
              <p:cNvSpPr>
                <a:spLocks noChangeArrowheads="1"/>
              </p:cNvSpPr>
              <p:nvPr/>
            </p:nvSpPr>
            <p:spPr bwMode="auto">
              <a:xfrm>
                <a:off x="2211" y="1703"/>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17" name="Group 68"/>
              <p:cNvGrpSpPr/>
              <p:nvPr/>
            </p:nvGrpSpPr>
            <p:grpSpPr bwMode="auto">
              <a:xfrm>
                <a:off x="2230" y="1696"/>
                <a:ext cx="296" cy="289"/>
                <a:chOff x="2230" y="1696"/>
                <a:chExt cx="296" cy="289"/>
              </a:xfrm>
            </p:grpSpPr>
            <p:sp>
              <p:nvSpPr>
                <p:cNvPr id="57413" name="Freeform 69"/>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14" name="Freeform 70"/>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15" name="Line 71"/>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16" name="Freeform 72"/>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17" name="Line 73"/>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18" name="Rectangle 74"/>
              <p:cNvSpPr>
                <a:spLocks noChangeArrowheads="1"/>
              </p:cNvSpPr>
              <p:nvPr/>
            </p:nvSpPr>
            <p:spPr bwMode="auto">
              <a:xfrm>
                <a:off x="3028" y="1696"/>
                <a:ext cx="313"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DM</a:t>
                </a:r>
                <a:endParaRPr lang="en-US" altLang="zh-CN" sz="1600">
                  <a:latin typeface="Arial" panose="020B0604020202020204" pitchFamily="34" charset="0"/>
                </a:endParaRPr>
              </a:p>
            </p:txBody>
          </p:sp>
          <p:grpSp>
            <p:nvGrpSpPr>
              <p:cNvPr id="18" name="Group 75"/>
              <p:cNvGrpSpPr/>
              <p:nvPr/>
            </p:nvGrpSpPr>
            <p:grpSpPr bwMode="auto">
              <a:xfrm>
                <a:off x="3079" y="1696"/>
                <a:ext cx="325" cy="289"/>
                <a:chOff x="3079" y="1696"/>
                <a:chExt cx="325" cy="289"/>
              </a:xfrm>
            </p:grpSpPr>
            <p:sp>
              <p:nvSpPr>
                <p:cNvPr id="57420" name="Freeform 76"/>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21" name="Freeform 77"/>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22" name="Rectangle 78"/>
              <p:cNvSpPr>
                <a:spLocks noChangeArrowheads="1"/>
              </p:cNvSpPr>
              <p:nvPr/>
            </p:nvSpPr>
            <p:spPr bwMode="auto">
              <a:xfrm>
                <a:off x="3520" y="169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19" name="Group 79"/>
              <p:cNvGrpSpPr/>
              <p:nvPr/>
            </p:nvGrpSpPr>
            <p:grpSpPr bwMode="auto">
              <a:xfrm>
                <a:off x="3547" y="1696"/>
                <a:ext cx="284" cy="289"/>
                <a:chOff x="3547" y="1696"/>
                <a:chExt cx="284" cy="289"/>
              </a:xfrm>
            </p:grpSpPr>
            <p:sp>
              <p:nvSpPr>
                <p:cNvPr id="57424" name="Freeform 80"/>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25" name="Freeform 81"/>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26" name="Line 82"/>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27" name="Line 83"/>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28" name="Freeform 84"/>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29" name="Line 85"/>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30" name="Freeform 86"/>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87"/>
            <p:cNvGrpSpPr/>
            <p:nvPr/>
          </p:nvGrpSpPr>
          <p:grpSpPr bwMode="auto">
            <a:xfrm>
              <a:off x="2619" y="2450"/>
              <a:ext cx="2124" cy="451"/>
              <a:chOff x="2178" y="2048"/>
              <a:chExt cx="2124" cy="513"/>
            </a:xfrm>
          </p:grpSpPr>
          <p:grpSp>
            <p:nvGrpSpPr>
              <p:cNvPr id="21" name="Group 88"/>
              <p:cNvGrpSpPr/>
              <p:nvPr/>
            </p:nvGrpSpPr>
            <p:grpSpPr bwMode="auto">
              <a:xfrm>
                <a:off x="3110" y="2048"/>
                <a:ext cx="226" cy="481"/>
                <a:chOff x="3110" y="2048"/>
                <a:chExt cx="226" cy="481"/>
              </a:xfrm>
            </p:grpSpPr>
            <p:sp>
              <p:nvSpPr>
                <p:cNvPr id="57433" name="Freeform 89"/>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34" name="Rectangle 90"/>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endParaRPr lang="en-US" altLang="zh-CN" sz="1600">
                    <a:latin typeface="Arial" panose="020B0604020202020204" pitchFamily="34" charset="0"/>
                  </a:endParaRPr>
                </a:p>
              </p:txBody>
            </p:sp>
          </p:grpSp>
          <p:grpSp>
            <p:nvGrpSpPr>
              <p:cNvPr id="22" name="Group 91"/>
              <p:cNvGrpSpPr/>
              <p:nvPr/>
            </p:nvGrpSpPr>
            <p:grpSpPr bwMode="auto">
              <a:xfrm>
                <a:off x="2178" y="2144"/>
                <a:ext cx="359" cy="289"/>
                <a:chOff x="2178" y="2144"/>
                <a:chExt cx="359" cy="289"/>
              </a:xfrm>
            </p:grpSpPr>
            <p:sp>
              <p:nvSpPr>
                <p:cNvPr id="57436" name="Rectangle 92"/>
                <p:cNvSpPr>
                  <a:spLocks noChangeArrowheads="1"/>
                </p:cNvSpPr>
                <p:nvPr/>
              </p:nvSpPr>
              <p:spPr bwMode="auto">
                <a:xfrm>
                  <a:off x="2178" y="2146"/>
                  <a:ext cx="257"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IM</a:t>
                  </a:r>
                  <a:endParaRPr lang="en-US" altLang="zh-CN" sz="1600">
                    <a:latin typeface="Arial" panose="020B0604020202020204" pitchFamily="34" charset="0"/>
                  </a:endParaRPr>
                </a:p>
              </p:txBody>
            </p:sp>
            <p:grpSp>
              <p:nvGrpSpPr>
                <p:cNvPr id="23" name="Group 93"/>
                <p:cNvGrpSpPr/>
                <p:nvPr/>
              </p:nvGrpSpPr>
              <p:grpSpPr bwMode="auto">
                <a:xfrm>
                  <a:off x="2197" y="2144"/>
                  <a:ext cx="340" cy="289"/>
                  <a:chOff x="2197" y="2144"/>
                  <a:chExt cx="340" cy="289"/>
                </a:xfrm>
              </p:grpSpPr>
              <p:sp>
                <p:nvSpPr>
                  <p:cNvPr id="57438" name="Freeform 94"/>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39" name="Freeform 95"/>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7440" name="Rectangle 96"/>
              <p:cNvSpPr>
                <a:spLocks noChangeArrowheads="1"/>
              </p:cNvSpPr>
              <p:nvPr/>
            </p:nvSpPr>
            <p:spPr bwMode="auto">
              <a:xfrm>
                <a:off x="2638" y="2152"/>
                <a:ext cx="35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24" name="Group 97"/>
              <p:cNvGrpSpPr/>
              <p:nvPr/>
            </p:nvGrpSpPr>
            <p:grpSpPr bwMode="auto">
              <a:xfrm>
                <a:off x="2657" y="2144"/>
                <a:ext cx="296" cy="289"/>
                <a:chOff x="2657" y="2144"/>
                <a:chExt cx="296" cy="289"/>
              </a:xfrm>
            </p:grpSpPr>
            <p:sp>
              <p:nvSpPr>
                <p:cNvPr id="57442" name="Freeform 98"/>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43" name="Freeform 99"/>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44" name="Line 100"/>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45" name="Freeform 101"/>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46" name="Line 102"/>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47" name="Rectangle 103"/>
              <p:cNvSpPr>
                <a:spLocks noChangeArrowheads="1"/>
              </p:cNvSpPr>
              <p:nvPr/>
            </p:nvSpPr>
            <p:spPr bwMode="auto">
              <a:xfrm>
                <a:off x="3455" y="2146"/>
                <a:ext cx="313"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DM</a:t>
                </a:r>
                <a:endParaRPr lang="en-US" altLang="zh-CN" sz="1600">
                  <a:latin typeface="Arial" panose="020B0604020202020204" pitchFamily="34" charset="0"/>
                </a:endParaRPr>
              </a:p>
            </p:txBody>
          </p:sp>
          <p:grpSp>
            <p:nvGrpSpPr>
              <p:cNvPr id="25" name="Group 104"/>
              <p:cNvGrpSpPr/>
              <p:nvPr/>
            </p:nvGrpSpPr>
            <p:grpSpPr bwMode="auto">
              <a:xfrm>
                <a:off x="3506" y="2144"/>
                <a:ext cx="325" cy="289"/>
                <a:chOff x="3506" y="2144"/>
                <a:chExt cx="325" cy="289"/>
              </a:xfrm>
            </p:grpSpPr>
            <p:sp>
              <p:nvSpPr>
                <p:cNvPr id="57449" name="Freeform 105"/>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50" name="Freeform 106"/>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51" name="Rectangle 107"/>
              <p:cNvSpPr>
                <a:spLocks noChangeArrowheads="1"/>
              </p:cNvSpPr>
              <p:nvPr/>
            </p:nvSpPr>
            <p:spPr bwMode="auto">
              <a:xfrm>
                <a:off x="3947" y="214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26" name="Group 108"/>
              <p:cNvGrpSpPr/>
              <p:nvPr/>
            </p:nvGrpSpPr>
            <p:grpSpPr bwMode="auto">
              <a:xfrm>
                <a:off x="3974" y="2144"/>
                <a:ext cx="284" cy="289"/>
                <a:chOff x="3974" y="2144"/>
                <a:chExt cx="284" cy="289"/>
              </a:xfrm>
            </p:grpSpPr>
            <p:sp>
              <p:nvSpPr>
                <p:cNvPr id="57453" name="Freeform 109"/>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54" name="Freeform 110"/>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55" name="Line 111"/>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56" name="Line 112"/>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57" name="Freeform 113"/>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58" name="Line 114"/>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59" name="Freeform 115"/>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116"/>
            <p:cNvGrpSpPr/>
            <p:nvPr/>
          </p:nvGrpSpPr>
          <p:grpSpPr bwMode="auto">
            <a:xfrm>
              <a:off x="3980" y="2844"/>
              <a:ext cx="224" cy="424"/>
              <a:chOff x="3539" y="2496"/>
              <a:chExt cx="224" cy="481"/>
            </a:xfrm>
          </p:grpSpPr>
          <p:sp>
            <p:nvSpPr>
              <p:cNvPr id="57461" name="Freeform 117"/>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62" name="Rectangle 118"/>
              <p:cNvSpPr>
                <a:spLocks noChangeArrowheads="1"/>
              </p:cNvSpPr>
              <p:nvPr/>
            </p:nvSpPr>
            <p:spPr bwMode="auto">
              <a:xfrm rot="5400000">
                <a:off x="3430" y="2641"/>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endParaRPr lang="en-US" altLang="zh-CN" sz="1600">
                  <a:latin typeface="Arial" panose="020B0604020202020204" pitchFamily="34" charset="0"/>
                </a:endParaRPr>
              </a:p>
            </p:txBody>
          </p:sp>
        </p:grpSp>
        <p:sp>
          <p:nvSpPr>
            <p:cNvPr id="57463" name="Rectangle 119"/>
            <p:cNvSpPr>
              <a:spLocks noChangeArrowheads="1"/>
            </p:cNvSpPr>
            <p:nvPr/>
          </p:nvSpPr>
          <p:spPr bwMode="auto">
            <a:xfrm>
              <a:off x="3506" y="293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28" name="Group 120"/>
            <p:cNvGrpSpPr/>
            <p:nvPr/>
          </p:nvGrpSpPr>
          <p:grpSpPr bwMode="auto">
            <a:xfrm>
              <a:off x="3525" y="2929"/>
              <a:ext cx="296" cy="254"/>
              <a:chOff x="3084" y="2592"/>
              <a:chExt cx="296" cy="289"/>
            </a:xfrm>
          </p:grpSpPr>
          <p:sp>
            <p:nvSpPr>
              <p:cNvPr id="57465" name="Freeform 121"/>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66" name="Freeform 122"/>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67" name="Line 123"/>
            <p:cNvSpPr>
              <a:spLocks noChangeShapeType="1"/>
            </p:cNvSpPr>
            <p:nvPr/>
          </p:nvSpPr>
          <p:spPr bwMode="auto">
            <a:xfrm>
              <a:off x="3410" y="3056"/>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68" name="Freeform 124"/>
            <p:cNvSpPr/>
            <p:nvPr/>
          </p:nvSpPr>
          <p:spPr bwMode="auto">
            <a:xfrm>
              <a:off x="3472" y="2971"/>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69" name="Line 125"/>
            <p:cNvSpPr>
              <a:spLocks noChangeShapeType="1"/>
            </p:cNvSpPr>
            <p:nvPr/>
          </p:nvSpPr>
          <p:spPr bwMode="auto">
            <a:xfrm>
              <a:off x="3826" y="2971"/>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70" name="Rectangle 126"/>
            <p:cNvSpPr>
              <a:spLocks noChangeArrowheads="1"/>
            </p:cNvSpPr>
            <p:nvPr/>
          </p:nvSpPr>
          <p:spPr bwMode="auto">
            <a:xfrm>
              <a:off x="4323" y="2931"/>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DM</a:t>
              </a:r>
              <a:endParaRPr lang="en-US" altLang="zh-CN" sz="1600">
                <a:latin typeface="Arial" panose="020B0604020202020204" pitchFamily="34" charset="0"/>
              </a:endParaRPr>
            </a:p>
          </p:txBody>
        </p:sp>
        <p:grpSp>
          <p:nvGrpSpPr>
            <p:cNvPr id="29" name="Group 127"/>
            <p:cNvGrpSpPr/>
            <p:nvPr/>
          </p:nvGrpSpPr>
          <p:grpSpPr bwMode="auto">
            <a:xfrm>
              <a:off x="4374" y="2929"/>
              <a:ext cx="325" cy="254"/>
              <a:chOff x="3933" y="2592"/>
              <a:chExt cx="325" cy="289"/>
            </a:xfrm>
          </p:grpSpPr>
          <p:sp>
            <p:nvSpPr>
              <p:cNvPr id="57472" name="Freeform 128"/>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73" name="Freeform 129"/>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74" name="Rectangle 130"/>
            <p:cNvSpPr>
              <a:spLocks noChangeArrowheads="1"/>
            </p:cNvSpPr>
            <p:nvPr/>
          </p:nvSpPr>
          <p:spPr bwMode="auto">
            <a:xfrm>
              <a:off x="4815" y="2931"/>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endParaRPr lang="en-US" altLang="zh-CN" sz="1600">
                <a:latin typeface="Arial" panose="020B0604020202020204" pitchFamily="34" charset="0"/>
              </a:endParaRPr>
            </a:p>
          </p:txBody>
        </p:sp>
        <p:grpSp>
          <p:nvGrpSpPr>
            <p:cNvPr id="30" name="Group 131"/>
            <p:cNvGrpSpPr/>
            <p:nvPr/>
          </p:nvGrpSpPr>
          <p:grpSpPr bwMode="auto">
            <a:xfrm>
              <a:off x="4842" y="2929"/>
              <a:ext cx="284" cy="254"/>
              <a:chOff x="4401" y="2592"/>
              <a:chExt cx="284" cy="289"/>
            </a:xfrm>
          </p:grpSpPr>
          <p:sp>
            <p:nvSpPr>
              <p:cNvPr id="57476" name="Freeform 132"/>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77" name="Freeform 133"/>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78" name="Line 134"/>
            <p:cNvSpPr>
              <a:spLocks noChangeShapeType="1"/>
            </p:cNvSpPr>
            <p:nvPr/>
          </p:nvSpPr>
          <p:spPr bwMode="auto">
            <a:xfrm>
              <a:off x="4695" y="3056"/>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79" name="Line 135"/>
            <p:cNvSpPr>
              <a:spLocks noChangeShapeType="1"/>
            </p:cNvSpPr>
            <p:nvPr/>
          </p:nvSpPr>
          <p:spPr bwMode="auto">
            <a:xfrm>
              <a:off x="4211" y="3056"/>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80" name="Freeform 136"/>
            <p:cNvSpPr/>
            <p:nvPr/>
          </p:nvSpPr>
          <p:spPr bwMode="auto">
            <a:xfrm>
              <a:off x="4332" y="3056"/>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81" name="Line 137"/>
            <p:cNvSpPr>
              <a:spLocks noChangeShapeType="1"/>
            </p:cNvSpPr>
            <p:nvPr/>
          </p:nvSpPr>
          <p:spPr bwMode="auto">
            <a:xfrm>
              <a:off x="3826" y="3140"/>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82" name="Freeform 138"/>
            <p:cNvSpPr/>
            <p:nvPr/>
          </p:nvSpPr>
          <p:spPr bwMode="auto">
            <a:xfrm>
              <a:off x="3919" y="3051"/>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4D332145-2B83-45C1-A714-5B5CCA55D41E}" type="slidenum">
              <a:rPr lang="en-US" altLang="zh-CN"/>
            </a:fld>
            <a:endParaRPr lang="en-US" altLang="zh-CN"/>
          </a:p>
        </p:txBody>
      </p:sp>
      <p:sp>
        <p:nvSpPr>
          <p:cNvPr id="56322" name="Rectangle 2"/>
          <p:cNvSpPr>
            <a:spLocks noGrp="1" noChangeArrowheads="1"/>
          </p:cNvSpPr>
          <p:nvPr>
            <p:ph type="title"/>
          </p:nvPr>
        </p:nvSpPr>
        <p:spPr>
          <a:xfrm>
            <a:off x="357158" y="285728"/>
            <a:ext cx="8001000" cy="990600"/>
          </a:xfrm>
        </p:spPr>
        <p:txBody>
          <a:bodyPr>
            <a:normAutofit/>
          </a:bodyPr>
          <a:lstStyle/>
          <a:p>
            <a:r>
              <a:rPr lang="zh-CN" altLang="en-US" sz="4000" b="1" dirty="0" smtClean="0"/>
              <a:t>寄存器冲突！</a:t>
            </a:r>
            <a:endParaRPr lang="en-US" altLang="zh-CN" sz="4000" b="1" dirty="0"/>
          </a:p>
        </p:txBody>
      </p:sp>
      <p:grpSp>
        <p:nvGrpSpPr>
          <p:cNvPr id="2" name="Group 6"/>
          <p:cNvGrpSpPr/>
          <p:nvPr/>
        </p:nvGrpSpPr>
        <p:grpSpPr bwMode="auto">
          <a:xfrm>
            <a:off x="304800" y="1524000"/>
            <a:ext cx="8534400" cy="4800600"/>
            <a:chOff x="672" y="1536"/>
            <a:chExt cx="4512" cy="2448"/>
          </a:xfrm>
        </p:grpSpPr>
        <p:pic>
          <p:nvPicPr>
            <p:cNvPr id="563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 y="1536"/>
              <a:ext cx="4512" cy="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5" name="Rectangle 5"/>
            <p:cNvSpPr>
              <a:spLocks noChangeArrowheads="1"/>
            </p:cNvSpPr>
            <p:nvPr/>
          </p:nvSpPr>
          <p:spPr bwMode="auto">
            <a:xfrm>
              <a:off x="4368" y="3840"/>
              <a:ext cx="240" cy="14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04F34E9F-99C4-4205-9099-E47A1F16450D}" type="slidenum">
              <a:rPr lang="en-US" altLang="zh-CN"/>
            </a:fld>
            <a:endParaRPr lang="en-US" altLang="zh-CN"/>
          </a:p>
        </p:txBody>
      </p:sp>
      <p:sp>
        <p:nvSpPr>
          <p:cNvPr id="109570" name="Rectangle 2"/>
          <p:cNvSpPr>
            <a:spLocks noGrp="1" noChangeArrowheads="1"/>
          </p:cNvSpPr>
          <p:nvPr>
            <p:ph type="title"/>
          </p:nvPr>
        </p:nvSpPr>
        <p:spPr>
          <a:xfrm>
            <a:off x="285720" y="214290"/>
            <a:ext cx="8229600" cy="1143000"/>
          </a:xfrm>
        </p:spPr>
        <p:txBody>
          <a:bodyPr>
            <a:normAutofit/>
          </a:bodyPr>
          <a:lstStyle/>
          <a:p>
            <a:pPr algn="l"/>
            <a:r>
              <a:rPr lang="zh-CN" altLang="en-US" b="1" dirty="0" smtClean="0"/>
              <a:t>一、什么是流水线？</a:t>
            </a:r>
            <a:endParaRPr lang="en-US" altLang="zh-CN" b="1" dirty="0"/>
          </a:p>
        </p:txBody>
      </p:sp>
      <p:sp>
        <p:nvSpPr>
          <p:cNvPr id="109571" name="Rectangle 3"/>
          <p:cNvSpPr>
            <a:spLocks noGrp="1" noChangeArrowheads="1"/>
          </p:cNvSpPr>
          <p:nvPr>
            <p:ph type="body" idx="1"/>
          </p:nvPr>
        </p:nvSpPr>
        <p:spPr>
          <a:xfrm>
            <a:off x="285720" y="1428736"/>
            <a:ext cx="8629680" cy="4114800"/>
          </a:xfrm>
        </p:spPr>
        <p:txBody>
          <a:bodyPr>
            <a:normAutofit fontScale="92500"/>
          </a:bodyPr>
          <a:lstStyle/>
          <a:p>
            <a:pPr>
              <a:lnSpc>
                <a:spcPct val="150000"/>
              </a:lnSpc>
              <a:buFontTx/>
              <a:buNone/>
            </a:pPr>
            <a:r>
              <a:rPr lang="en-US" altLang="zh-CN" i="1" dirty="0"/>
              <a:t>    </a:t>
            </a:r>
            <a:r>
              <a:rPr lang="en-US" altLang="zh-CN" i="1" dirty="0" smtClean="0"/>
              <a:t>       </a:t>
            </a:r>
            <a:r>
              <a:rPr lang="zh-CN" altLang="en-US" b="1" dirty="0" smtClean="0">
                <a:solidFill>
                  <a:srgbClr val="FF0000"/>
                </a:solidFill>
              </a:rPr>
              <a:t>流水线</a:t>
            </a:r>
            <a:r>
              <a:rPr lang="zh-CN" altLang="en-US" b="1" dirty="0" smtClean="0"/>
              <a:t>是利用执行指令操作之间的并行性，实现</a:t>
            </a:r>
            <a:r>
              <a:rPr lang="zh-CN" altLang="en-US" b="1" i="1" dirty="0" smtClean="0">
                <a:solidFill>
                  <a:srgbClr val="C00000"/>
                </a:solidFill>
              </a:rPr>
              <a:t>多条指令重叠执行</a:t>
            </a:r>
            <a:r>
              <a:rPr lang="zh-CN" altLang="en-US" b="1" dirty="0" smtClean="0"/>
              <a:t>的技术。</a:t>
            </a:r>
            <a:endParaRPr lang="en-US" altLang="zh-CN" b="1" dirty="0" smtClean="0"/>
          </a:p>
          <a:p>
            <a:pPr>
              <a:lnSpc>
                <a:spcPct val="150000"/>
              </a:lnSpc>
              <a:buFontTx/>
              <a:buNone/>
            </a:pPr>
            <a:r>
              <a:rPr lang="en-US" altLang="zh-CN" b="1" i="1" dirty="0" smtClean="0">
                <a:solidFill>
                  <a:srgbClr val="00B050"/>
                </a:solidFill>
                <a:latin typeface="Arial" panose="020B0604020202020204"/>
              </a:rPr>
              <a:t>“</a:t>
            </a:r>
            <a:r>
              <a:rPr lang="zh-CN" altLang="en-US" b="1" i="1" dirty="0" smtClean="0">
                <a:solidFill>
                  <a:srgbClr val="00B050"/>
                </a:solidFill>
                <a:latin typeface="Arial" panose="020B0604020202020204"/>
              </a:rPr>
              <a:t>在前一条指令执行完毕之前开始执行本条指令。”</a:t>
            </a:r>
            <a:endParaRPr lang="en-US" altLang="zh-CN" b="1" i="1" dirty="0">
              <a:solidFill>
                <a:srgbClr val="00B050"/>
              </a:solidFill>
              <a:latin typeface="Times New Roman" panose="02020603050405020304" pitchFamily="18" charset="0"/>
            </a:endParaRPr>
          </a:p>
          <a:p>
            <a:pPr>
              <a:lnSpc>
                <a:spcPct val="150000"/>
              </a:lnSpc>
              <a:buFontTx/>
              <a:buNone/>
            </a:pPr>
            <a:r>
              <a:rPr lang="en-US" altLang="zh-CN" b="1" dirty="0">
                <a:solidFill>
                  <a:srgbClr val="000000"/>
                </a:solidFill>
                <a:latin typeface="Times New Roman" panose="02020603050405020304" pitchFamily="18" charset="0"/>
              </a:rPr>
              <a:t>       </a:t>
            </a:r>
            <a:r>
              <a:rPr lang="en-US" altLang="zh-CN" b="1" dirty="0" smtClean="0">
                <a:solidFill>
                  <a:srgbClr val="000000"/>
                </a:solidFill>
                <a:latin typeface="Times New Roman" panose="02020603050405020304" pitchFamily="18" charset="0"/>
              </a:rPr>
              <a:t>   </a:t>
            </a:r>
            <a:r>
              <a:rPr lang="zh-CN" altLang="en-US" b="1" dirty="0" smtClean="0">
                <a:solidFill>
                  <a:srgbClr val="000000"/>
                </a:solidFill>
                <a:latin typeface="Times New Roman" panose="02020603050405020304" pitchFamily="18" charset="0"/>
              </a:rPr>
              <a:t>当今，流水线是实现更快</a:t>
            </a:r>
            <a:r>
              <a:rPr lang="en-US" altLang="zh-CN" b="1" dirty="0" smtClean="0">
                <a:solidFill>
                  <a:srgbClr val="000000"/>
                </a:solidFill>
                <a:latin typeface="Times New Roman" panose="02020603050405020304" pitchFamily="18" charset="0"/>
              </a:rPr>
              <a:t>CPU</a:t>
            </a:r>
            <a:r>
              <a:rPr lang="zh-CN" altLang="en-US" b="1" dirty="0" smtClean="0">
                <a:solidFill>
                  <a:srgbClr val="000000"/>
                </a:solidFill>
                <a:latin typeface="Times New Roman" panose="02020603050405020304" pitchFamily="18" charset="0"/>
              </a:rPr>
              <a:t>的</a:t>
            </a:r>
            <a:r>
              <a:rPr lang="zh-CN" altLang="en-US" b="1" i="1" dirty="0" smtClean="0">
                <a:solidFill>
                  <a:srgbClr val="C00000"/>
                </a:solidFill>
                <a:latin typeface="Times New Roman" panose="02020603050405020304" pitchFamily="18" charset="0"/>
              </a:rPr>
              <a:t>基本和关键</a:t>
            </a:r>
            <a:r>
              <a:rPr lang="zh-CN" altLang="en-US" b="1" dirty="0" smtClean="0">
                <a:solidFill>
                  <a:srgbClr val="000000"/>
                </a:solidFill>
                <a:latin typeface="Times New Roman" panose="02020603050405020304" pitchFamily="18" charset="0"/>
              </a:rPr>
              <a:t>技术。</a:t>
            </a:r>
            <a:endParaRPr lang="en-US" altLang="zh-CN" b="1" dirty="0"/>
          </a:p>
        </p:txBody>
      </p:sp>
      <p:sp>
        <p:nvSpPr>
          <p:cNvPr id="109572" name="Text Box 4"/>
          <p:cNvSpPr txBox="1">
            <a:spLocks noChangeArrowheads="1"/>
          </p:cNvSpPr>
          <p:nvPr/>
        </p:nvSpPr>
        <p:spPr bwMode="auto">
          <a:xfrm>
            <a:off x="533400" y="5715016"/>
            <a:ext cx="8610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sz="2800" b="1" i="1" dirty="0" smtClean="0">
                <a:solidFill>
                  <a:schemeClr val="accent2"/>
                </a:solidFill>
              </a:rPr>
              <a:t>不仅是实现</a:t>
            </a:r>
            <a:r>
              <a:rPr lang="en-US" altLang="zh-CN" sz="2800" b="1" i="1" dirty="0" smtClean="0">
                <a:solidFill>
                  <a:schemeClr val="accent2"/>
                </a:solidFill>
              </a:rPr>
              <a:t>CPU</a:t>
            </a:r>
            <a:r>
              <a:rPr lang="en-US" altLang="zh-CN" sz="2800" b="1" i="1" dirty="0">
                <a:solidFill>
                  <a:schemeClr val="accent2"/>
                </a:solidFill>
              </a:rPr>
              <a:t>: </a:t>
            </a:r>
            <a:r>
              <a:rPr lang="en-US" altLang="zh-CN" sz="2800" b="1" i="1" dirty="0" smtClean="0">
                <a:solidFill>
                  <a:srgbClr val="0070C0"/>
                </a:solidFill>
              </a:rPr>
              <a:t>12</a:t>
            </a:r>
            <a:r>
              <a:rPr lang="zh-CN" altLang="en-US" sz="2800" b="1" i="1" dirty="0" smtClean="0">
                <a:solidFill>
                  <a:srgbClr val="0070C0"/>
                </a:solidFill>
              </a:rPr>
              <a:t>级流水线</a:t>
            </a:r>
            <a:r>
              <a:rPr lang="zh-CN" altLang="en-US" sz="2800" b="1" i="1" dirty="0" smtClean="0">
                <a:solidFill>
                  <a:schemeClr val="accent2"/>
                </a:solidFill>
              </a:rPr>
              <a:t>用于几何变换的</a:t>
            </a:r>
            <a:r>
              <a:rPr lang="en-US" altLang="zh-CN" sz="2800" b="1" i="1" dirty="0" smtClean="0">
                <a:solidFill>
                  <a:schemeClr val="accent2"/>
                </a:solidFill>
              </a:rPr>
              <a:t>GPU</a:t>
            </a:r>
            <a:r>
              <a:rPr lang="zh-CN" altLang="en-US" sz="2800" b="1" i="1" dirty="0" smtClean="0">
                <a:solidFill>
                  <a:schemeClr val="accent2"/>
                </a:solidFill>
              </a:rPr>
              <a:t>中。</a:t>
            </a:r>
            <a:endParaRPr lang="en-US" altLang="zh-CN" sz="2800" b="1" i="1" dirty="0">
              <a:solidFill>
                <a:schemeClr val="accent2"/>
              </a:solidFill>
            </a:endParaRPr>
          </a:p>
        </p:txBody>
      </p:sp>
      <p:sp>
        <p:nvSpPr>
          <p:cNvPr id="109577" name="Oval 9"/>
          <p:cNvSpPr>
            <a:spLocks noChangeArrowheads="1"/>
          </p:cNvSpPr>
          <p:nvPr/>
        </p:nvSpPr>
        <p:spPr bwMode="auto">
          <a:xfrm>
            <a:off x="4071934" y="3571876"/>
            <a:ext cx="2357454" cy="1000132"/>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2" name="Oval 14"/>
          <p:cNvSpPr>
            <a:spLocks noChangeArrowheads="1"/>
          </p:cNvSpPr>
          <p:nvPr/>
        </p:nvSpPr>
        <p:spPr bwMode="auto">
          <a:xfrm>
            <a:off x="7000892" y="1500174"/>
            <a:ext cx="1643074" cy="685800"/>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9" name="直接箭头连接符 8"/>
          <p:cNvCxnSpPr>
            <a:stCxn id="109577" idx="5"/>
          </p:cNvCxnSpPr>
          <p:nvPr/>
        </p:nvCxnSpPr>
        <p:spPr>
          <a:xfrm rot="16200000" flipH="1">
            <a:off x="6362129" y="4147560"/>
            <a:ext cx="360780" cy="91674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43768" y="4643446"/>
            <a:ext cx="1000132" cy="461665"/>
          </a:xfrm>
          <a:prstGeom prst="rect">
            <a:avLst/>
          </a:prstGeom>
          <a:noFill/>
        </p:spPr>
        <p:txBody>
          <a:bodyPr wrap="square" rtlCol="0">
            <a:spAutoFit/>
          </a:bodyPr>
          <a:lstStyle/>
          <a:p>
            <a:r>
              <a:rPr lang="zh-CN" altLang="en-US" sz="2400" b="1" dirty="0" smtClean="0">
                <a:solidFill>
                  <a:srgbClr val="FF0000"/>
                </a:solidFill>
              </a:rPr>
              <a:t>目标</a:t>
            </a:r>
            <a:endParaRPr lang="zh-CN" alt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2"/>
                                        </p:tgtEl>
                                        <p:attrNameLst>
                                          <p:attrName>style.visibility</p:attrName>
                                        </p:attrNameLst>
                                      </p:cBhvr>
                                      <p:to>
                                        <p:strVal val="visible"/>
                                      </p:to>
                                    </p:set>
                                    <p:anim calcmode="lin" valueType="num">
                                      <p:cBhvr additive="base">
                                        <p:cTn id="7" dur="500" fill="hold"/>
                                        <p:tgtEl>
                                          <p:spTgt spid="109572"/>
                                        </p:tgtEl>
                                        <p:attrNameLst>
                                          <p:attrName>ppt_x</p:attrName>
                                        </p:attrNameLst>
                                      </p:cBhvr>
                                      <p:tavLst>
                                        <p:tav tm="0">
                                          <p:val>
                                            <p:strVal val="0-#ppt_w/2"/>
                                          </p:val>
                                        </p:tav>
                                        <p:tav tm="100000">
                                          <p:val>
                                            <p:strVal val="#ppt_x"/>
                                          </p:val>
                                        </p:tav>
                                      </p:tavLst>
                                    </p:anim>
                                    <p:anim calcmode="lin" valueType="num">
                                      <p:cBhvr additive="base">
                                        <p:cTn id="8" dur="500" fill="hold"/>
                                        <p:tgtEl>
                                          <p:spTgt spid="1095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2"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2158F8B-6551-436E-B24C-AEA07C295253}" type="slidenum">
              <a:rPr lang="en-US" altLang="zh-CN"/>
            </a:fld>
            <a:endParaRPr lang="en-US" altLang="zh-CN"/>
          </a:p>
        </p:txBody>
      </p:sp>
      <p:sp>
        <p:nvSpPr>
          <p:cNvPr id="58370" name="Rectangle 2"/>
          <p:cNvSpPr>
            <a:spLocks noGrp="1" noChangeArrowheads="1"/>
          </p:cNvSpPr>
          <p:nvPr>
            <p:ph type="title"/>
          </p:nvPr>
        </p:nvSpPr>
        <p:spPr>
          <a:xfrm>
            <a:off x="285720" y="0"/>
            <a:ext cx="8229600" cy="1143000"/>
          </a:xfrm>
        </p:spPr>
        <p:txBody>
          <a:bodyPr>
            <a:normAutofit/>
          </a:bodyPr>
          <a:lstStyle/>
          <a:p>
            <a:r>
              <a:rPr lang="zh-CN" altLang="en-US" b="1" smtClean="0"/>
              <a:t>重新设计寄存器堆资源</a:t>
            </a:r>
            <a:endParaRPr lang="en-US" altLang="zh-CN" b="0" dirty="0">
              <a:solidFill>
                <a:srgbClr val="000000"/>
              </a:solidFill>
              <a:latin typeface="Arial" panose="020B0604020202020204" pitchFamily="34" charset="0"/>
            </a:endParaRPr>
          </a:p>
        </p:txBody>
      </p:sp>
      <p:sp>
        <p:nvSpPr>
          <p:cNvPr id="58371" name="Rectangle 3"/>
          <p:cNvSpPr>
            <a:spLocks noGrp="1" noChangeArrowheads="1"/>
          </p:cNvSpPr>
          <p:nvPr>
            <p:ph type="body" idx="1"/>
          </p:nvPr>
        </p:nvSpPr>
        <p:spPr>
          <a:xfrm>
            <a:off x="457200" y="1142984"/>
            <a:ext cx="8229600" cy="6215106"/>
          </a:xfrm>
        </p:spPr>
        <p:txBody>
          <a:bodyPr>
            <a:normAutofit/>
          </a:bodyPr>
          <a:lstStyle/>
          <a:p>
            <a:pPr>
              <a:lnSpc>
                <a:spcPct val="90000"/>
              </a:lnSpc>
            </a:pPr>
            <a:r>
              <a:rPr lang="zh-CN" altLang="en-US" sz="2800" b="1" dirty="0" smtClean="0">
                <a:latin typeface="Comic Sans MS" panose="030F0702030302020204" pitchFamily="66" charset="0"/>
              </a:rPr>
              <a:t>允许在一个时钟周期</a:t>
            </a:r>
            <a:r>
              <a:rPr lang="en-US" altLang="zh-CN" sz="2800" b="1" dirty="0" smtClean="0">
                <a:solidFill>
                  <a:srgbClr val="FF0000"/>
                </a:solidFill>
                <a:latin typeface="Comic Sans MS" panose="030F0702030302020204" pitchFamily="66" charset="0"/>
              </a:rPr>
              <a:t>WB</a:t>
            </a:r>
            <a:r>
              <a:rPr lang="zh-CN" altLang="en-US" sz="2800" b="1" dirty="0" smtClean="0">
                <a:solidFill>
                  <a:srgbClr val="FF0000"/>
                </a:solidFill>
                <a:latin typeface="Comic Sans MS" panose="030F0702030302020204" pitchFamily="66" charset="0"/>
              </a:rPr>
              <a:t>段先写，</a:t>
            </a:r>
            <a:r>
              <a:rPr lang="en-US" altLang="zh-CN" sz="2800" b="1" dirty="0" smtClean="0">
                <a:solidFill>
                  <a:srgbClr val="FF0000"/>
                </a:solidFill>
                <a:latin typeface="Comic Sans MS" panose="030F0702030302020204" pitchFamily="66" charset="0"/>
              </a:rPr>
              <a:t>ID</a:t>
            </a:r>
            <a:r>
              <a:rPr lang="zh-CN" altLang="en-US" sz="2800" b="1" dirty="0" smtClean="0">
                <a:solidFill>
                  <a:srgbClr val="FF0000"/>
                </a:solidFill>
                <a:latin typeface="Comic Sans MS" panose="030F0702030302020204" pitchFamily="66" charset="0"/>
              </a:rPr>
              <a:t>段后读</a:t>
            </a:r>
            <a:endParaRPr lang="en-US" altLang="zh-CN" sz="2800" b="1" dirty="0">
              <a:solidFill>
                <a:srgbClr val="FF0000"/>
              </a:solidFill>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lvl="1">
              <a:lnSpc>
                <a:spcPct val="90000"/>
              </a:lnSpc>
            </a:pPr>
            <a:endParaRPr lang="en-US" altLang="zh-CN" sz="2400" b="1" dirty="0">
              <a:latin typeface="Comic Sans MS" panose="030F0702030302020204" pitchFamily="66" charset="0"/>
            </a:endParaRPr>
          </a:p>
          <a:p>
            <a:pPr lvl="1">
              <a:lnSpc>
                <a:spcPct val="90000"/>
              </a:lnSpc>
            </a:pPr>
            <a:endParaRPr lang="en-US" altLang="zh-CN" sz="2400" b="1" dirty="0" smtClean="0">
              <a:latin typeface="Comic Sans MS" panose="030F0702030302020204" pitchFamily="66" charset="0"/>
            </a:endParaRPr>
          </a:p>
          <a:p>
            <a:pPr lvl="1">
              <a:lnSpc>
                <a:spcPct val="90000"/>
              </a:lnSpc>
            </a:pPr>
            <a:r>
              <a:rPr lang="zh-CN" altLang="en-US" sz="2400" b="1" dirty="0" smtClean="0">
                <a:latin typeface="Comic Sans MS" panose="030F0702030302020204" pitchFamily="66" charset="0"/>
              </a:rPr>
              <a:t>每个时钟周期完成</a:t>
            </a:r>
            <a:r>
              <a:rPr lang="en-US" altLang="zh-CN" sz="2400" b="1" dirty="0" smtClean="0">
                <a:latin typeface="Comic Sans MS" panose="030F0702030302020204" pitchFamily="66" charset="0"/>
              </a:rPr>
              <a:t>2</a:t>
            </a:r>
            <a:r>
              <a:rPr lang="zh-CN" altLang="en-US" sz="2400" b="1" dirty="0" smtClean="0">
                <a:latin typeface="Comic Sans MS" panose="030F0702030302020204" pitchFamily="66" charset="0"/>
              </a:rPr>
              <a:t>个读和一个写</a:t>
            </a:r>
            <a:endParaRPr lang="en-US" altLang="zh-CN" sz="2400" b="1" dirty="0" smtClean="0">
              <a:latin typeface="Comic Sans MS" panose="030F0702030302020204" pitchFamily="66" charset="0"/>
            </a:endParaRPr>
          </a:p>
          <a:p>
            <a:pPr lvl="1">
              <a:lnSpc>
                <a:spcPct val="90000"/>
              </a:lnSpc>
            </a:pPr>
            <a:r>
              <a:rPr lang="zh-CN" altLang="en-US" sz="2400" b="1" dirty="0" smtClean="0">
                <a:latin typeface="Comic Sans MS" panose="030F0702030302020204" pitchFamily="66" charset="0"/>
              </a:rPr>
              <a:t>需要提供</a:t>
            </a:r>
            <a:r>
              <a:rPr lang="en-US" altLang="zh-CN" sz="2400" b="1" dirty="0" smtClean="0">
                <a:latin typeface="Comic Sans MS" panose="030F0702030302020204" pitchFamily="66" charset="0"/>
              </a:rPr>
              <a:t>2</a:t>
            </a:r>
            <a:r>
              <a:rPr lang="zh-CN" altLang="en-US" sz="2400" b="1" dirty="0" smtClean="0">
                <a:latin typeface="Comic Sans MS" panose="030F0702030302020204" pitchFamily="66" charset="0"/>
              </a:rPr>
              <a:t>个读端口和一个写端口</a:t>
            </a:r>
            <a:endParaRPr lang="en-US" altLang="zh-CN" sz="2400" b="1" dirty="0">
              <a:latin typeface="Comic Sans MS" panose="030F0702030302020204" pitchFamily="66" charset="0"/>
            </a:endParaRPr>
          </a:p>
          <a:p>
            <a:pPr>
              <a:lnSpc>
                <a:spcPct val="90000"/>
              </a:lnSpc>
            </a:pPr>
            <a:r>
              <a:rPr lang="zh-CN" altLang="en-US" sz="2800" b="1" dirty="0" smtClean="0">
                <a:latin typeface="Comic Sans MS" panose="030F0702030302020204" pitchFamily="66" charset="0"/>
              </a:rPr>
              <a:t>当写和读同一个寄存器会发生什么？</a:t>
            </a:r>
            <a:r>
              <a:rPr lang="en-US" altLang="zh-CN" sz="2800" b="1" dirty="0" smtClean="0">
                <a:latin typeface="Comic Sans MS" panose="030F0702030302020204" pitchFamily="66" charset="0"/>
              </a:rPr>
              <a:t> </a:t>
            </a:r>
            <a:endParaRPr lang="en-US" altLang="zh-CN" sz="2800" b="1" dirty="0" smtClean="0">
              <a:latin typeface="Comic Sans MS" panose="030F0702030302020204" pitchFamily="66" charset="0"/>
            </a:endParaRPr>
          </a:p>
          <a:p>
            <a:pPr>
              <a:lnSpc>
                <a:spcPct val="90000"/>
              </a:lnSpc>
              <a:buNone/>
            </a:pPr>
            <a:r>
              <a:rPr lang="en-US" altLang="zh-CN" sz="2800" b="1" dirty="0" smtClean="0">
                <a:latin typeface="Comic Sans MS" panose="030F0702030302020204" pitchFamily="66" charset="0"/>
              </a:rPr>
              <a:t>    </a:t>
            </a:r>
            <a:r>
              <a:rPr lang="en-US" altLang="zh-CN" sz="2800" b="1" dirty="0" smtClean="0">
                <a:solidFill>
                  <a:srgbClr val="FF0000"/>
                </a:solidFill>
                <a:latin typeface="Comic Sans MS" panose="030F0702030302020204" pitchFamily="66" charset="0"/>
              </a:rPr>
              <a:t>(</a:t>
            </a:r>
            <a:r>
              <a:rPr lang="zh-CN" altLang="en-US" sz="2800" b="1" dirty="0" smtClean="0">
                <a:solidFill>
                  <a:srgbClr val="FF0000"/>
                </a:solidFill>
                <a:latin typeface="Comic Sans MS" panose="030F0702030302020204" pitchFamily="66" charset="0"/>
              </a:rPr>
              <a:t>数据冒险</a:t>
            </a:r>
            <a:r>
              <a:rPr lang="en-US" altLang="zh-CN" sz="2800" b="1" dirty="0" smtClean="0">
                <a:solidFill>
                  <a:srgbClr val="FF0000"/>
                </a:solidFill>
                <a:latin typeface="Comic Sans MS" panose="030F0702030302020204" pitchFamily="66" charset="0"/>
              </a:rPr>
              <a:t> </a:t>
            </a:r>
            <a:r>
              <a:rPr lang="en-US" altLang="zh-CN" sz="2800" b="1" dirty="0">
                <a:solidFill>
                  <a:srgbClr val="FF3300"/>
                </a:solidFill>
                <a:latin typeface="Comic Sans MS" panose="030F0702030302020204" pitchFamily="66" charset="0"/>
              </a:rPr>
              <a:t>Data hazard</a:t>
            </a:r>
            <a:r>
              <a:rPr lang="en-US" altLang="zh-CN" sz="2800" b="1" dirty="0">
                <a:latin typeface="Comic Sans MS" panose="030F0702030302020204" pitchFamily="66" charset="0"/>
              </a:rPr>
              <a:t> )</a:t>
            </a:r>
            <a:endParaRPr lang="en-US" altLang="zh-CN" sz="2800" b="1" dirty="0">
              <a:latin typeface="Comic Sans MS" panose="030F0702030302020204" pitchFamily="66" charset="0"/>
            </a:endParaRPr>
          </a:p>
        </p:txBody>
      </p:sp>
      <p:pic>
        <p:nvPicPr>
          <p:cNvPr id="5837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1538" y="1857364"/>
            <a:ext cx="7010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03B5B4A-0D02-475D-BE8C-63D6E2111256}" type="slidenum">
              <a:rPr lang="en-US" altLang="zh-CN"/>
            </a:fld>
            <a:endParaRPr lang="en-US" altLang="zh-CN"/>
          </a:p>
        </p:txBody>
      </p:sp>
      <p:sp>
        <p:nvSpPr>
          <p:cNvPr id="59394" name="Rectangle 2"/>
          <p:cNvSpPr>
            <a:spLocks noGrp="1" noChangeArrowheads="1"/>
          </p:cNvSpPr>
          <p:nvPr>
            <p:ph type="title"/>
          </p:nvPr>
        </p:nvSpPr>
        <p:spPr>
          <a:xfrm>
            <a:off x="457200" y="59373"/>
            <a:ext cx="8229600" cy="1143000"/>
          </a:xfrm>
        </p:spPr>
        <p:txBody>
          <a:bodyPr>
            <a:normAutofit/>
          </a:bodyPr>
          <a:lstStyle/>
          <a:p>
            <a:r>
              <a:rPr lang="zh-CN" altLang="en-US" b="1" dirty="0" smtClean="0"/>
              <a:t>当更新</a:t>
            </a:r>
            <a:r>
              <a:rPr lang="en-US" altLang="zh-CN" b="1" dirty="0" smtClean="0"/>
              <a:t>PC</a:t>
            </a:r>
            <a:r>
              <a:rPr lang="zh-CN" altLang="en-US" b="1" dirty="0" smtClean="0"/>
              <a:t>时产生冲突</a:t>
            </a:r>
            <a:endParaRPr lang="en-US" altLang="zh-CN" b="1" dirty="0"/>
          </a:p>
        </p:txBody>
      </p:sp>
      <p:sp>
        <p:nvSpPr>
          <p:cNvPr id="59395" name="Rectangle 3"/>
          <p:cNvSpPr>
            <a:spLocks noGrp="1" noChangeArrowheads="1"/>
          </p:cNvSpPr>
          <p:nvPr>
            <p:ph type="body" idx="1"/>
          </p:nvPr>
        </p:nvSpPr>
        <p:spPr>
          <a:xfrm>
            <a:off x="304800" y="954405"/>
            <a:ext cx="8534400" cy="4648200"/>
          </a:xfrm>
        </p:spPr>
        <p:txBody>
          <a:bodyPr/>
          <a:lstStyle/>
          <a:p>
            <a:pPr>
              <a:lnSpc>
                <a:spcPct val="150000"/>
              </a:lnSpc>
            </a:pPr>
            <a:r>
              <a:rPr lang="zh-CN" altLang="en-US" sz="2800" b="1" dirty="0" smtClean="0">
                <a:solidFill>
                  <a:srgbClr val="FF0000"/>
                </a:solidFill>
                <a:latin typeface="Comic Sans MS" panose="030F0702030302020204" pitchFamily="66" charset="0"/>
              </a:rPr>
              <a:t>每个时钟周期</a:t>
            </a:r>
            <a:r>
              <a:rPr lang="zh-CN" altLang="en-US" sz="2800" b="1" dirty="0" smtClean="0">
                <a:latin typeface="Comic Sans MS" panose="030F0702030302020204" pitchFamily="66" charset="0"/>
              </a:rPr>
              <a:t>必须</a:t>
            </a:r>
            <a:r>
              <a:rPr lang="zh-CN" altLang="en-US" sz="2800" b="1" dirty="0" smtClean="0">
                <a:solidFill>
                  <a:schemeClr val="accent2">
                    <a:lumMod val="75000"/>
                  </a:schemeClr>
                </a:solidFill>
                <a:latin typeface="Comic Sans MS" panose="030F0702030302020204" pitchFamily="66" charset="0"/>
              </a:rPr>
              <a:t>增量</a:t>
            </a:r>
            <a:r>
              <a:rPr lang="en-US" altLang="zh-CN" sz="2800" b="1" dirty="0" smtClean="0">
                <a:solidFill>
                  <a:schemeClr val="accent2">
                    <a:lumMod val="75000"/>
                  </a:schemeClr>
                </a:solidFill>
                <a:latin typeface="Comic Sans MS" panose="030F0702030302020204" pitchFamily="66" charset="0"/>
              </a:rPr>
              <a:t>PC</a:t>
            </a:r>
            <a:r>
              <a:rPr lang="zh-CN" altLang="en-US" sz="2800" b="1" dirty="0" smtClean="0">
                <a:solidFill>
                  <a:schemeClr val="accent2">
                    <a:lumMod val="75000"/>
                  </a:schemeClr>
                </a:solidFill>
                <a:latin typeface="Comic Sans MS" panose="030F0702030302020204" pitchFamily="66" charset="0"/>
              </a:rPr>
              <a:t>并存储到</a:t>
            </a:r>
            <a:r>
              <a:rPr lang="en-US" altLang="zh-CN" sz="2800" b="1" dirty="0" smtClean="0">
                <a:solidFill>
                  <a:schemeClr val="accent2">
                    <a:lumMod val="75000"/>
                  </a:schemeClr>
                </a:solidFill>
                <a:latin typeface="Comic Sans MS" panose="030F0702030302020204" pitchFamily="66" charset="0"/>
              </a:rPr>
              <a:t>PC</a:t>
            </a:r>
            <a:endParaRPr lang="en-US" altLang="zh-CN" sz="2800" b="1" dirty="0">
              <a:latin typeface="Comic Sans MS" panose="030F0702030302020204" pitchFamily="66" charset="0"/>
            </a:endParaRPr>
          </a:p>
          <a:p>
            <a:pPr>
              <a:lnSpc>
                <a:spcPct val="150000"/>
              </a:lnSpc>
            </a:pPr>
            <a:r>
              <a:rPr lang="zh-CN" altLang="en-US" sz="2800" b="1" dirty="0" smtClean="0">
                <a:latin typeface="Comic Sans MS" panose="030F0702030302020204" pitchFamily="66" charset="0"/>
              </a:rPr>
              <a:t>遇到转移指令怎么办？</a:t>
            </a:r>
            <a:endParaRPr lang="en-US" altLang="zh-CN" sz="2800" b="1" dirty="0">
              <a:latin typeface="Comic Sans MS" panose="030F0702030302020204" pitchFamily="66" charset="0"/>
            </a:endParaRPr>
          </a:p>
          <a:p>
            <a:pPr lvl="1">
              <a:lnSpc>
                <a:spcPct val="150000"/>
              </a:lnSpc>
            </a:pPr>
            <a:r>
              <a:rPr lang="zh-CN" altLang="en-US" sz="2400" b="1" dirty="0" smtClean="0">
                <a:latin typeface="Comic Sans MS" panose="030F0702030302020204" pitchFamily="66" charset="0"/>
              </a:rPr>
              <a:t>转移可能会改变</a:t>
            </a:r>
            <a:r>
              <a:rPr lang="en-US" altLang="zh-CN" sz="2400" b="1" dirty="0" smtClean="0">
                <a:latin typeface="Comic Sans MS" panose="030F0702030302020204" pitchFamily="66" charset="0"/>
              </a:rPr>
              <a:t>PC</a:t>
            </a:r>
            <a:r>
              <a:rPr lang="zh-CN" altLang="en-US" sz="2400" b="1" dirty="0" smtClean="0">
                <a:latin typeface="Comic Sans MS" panose="030F0702030302020204" pitchFamily="66" charset="0"/>
              </a:rPr>
              <a:t>的值</a:t>
            </a:r>
            <a:r>
              <a:rPr lang="en-US" altLang="zh-CN" sz="2400" b="1" dirty="0" smtClean="0">
                <a:latin typeface="Comic Sans MS" panose="030F0702030302020204" pitchFamily="66" charset="0"/>
              </a:rPr>
              <a:t>– </a:t>
            </a:r>
            <a:r>
              <a:rPr lang="zh-CN" altLang="en-US" sz="2400" b="1" dirty="0" smtClean="0">
                <a:latin typeface="Comic Sans MS" panose="030F0702030302020204" pitchFamily="66" charset="0"/>
              </a:rPr>
              <a:t>但是</a:t>
            </a:r>
            <a:r>
              <a:rPr lang="zh-CN" altLang="en-US" sz="2400" b="1" dirty="0" smtClean="0">
                <a:solidFill>
                  <a:srgbClr val="FF0000"/>
                </a:solidFill>
                <a:latin typeface="Comic Sans MS" panose="030F0702030302020204" pitchFamily="66" charset="0"/>
              </a:rPr>
              <a:t>条件要等到</a:t>
            </a:r>
            <a:r>
              <a:rPr lang="en-US" altLang="zh-CN" sz="2400" b="1" dirty="0" smtClean="0">
                <a:solidFill>
                  <a:srgbClr val="FF0000"/>
                </a:solidFill>
                <a:latin typeface="Comic Sans MS" panose="030F0702030302020204" pitchFamily="66" charset="0"/>
              </a:rPr>
              <a:t>ID</a:t>
            </a:r>
            <a:r>
              <a:rPr lang="zh-CN" altLang="en-US" sz="2400" b="1" dirty="0" smtClean="0">
                <a:solidFill>
                  <a:srgbClr val="FF0000"/>
                </a:solidFill>
                <a:latin typeface="Comic Sans MS" panose="030F0702030302020204" pitchFamily="66" charset="0"/>
              </a:rPr>
              <a:t>段</a:t>
            </a:r>
            <a:r>
              <a:rPr lang="zh-CN" altLang="en-US" sz="2400" b="1" dirty="0" smtClean="0">
                <a:latin typeface="Comic Sans MS" panose="030F0702030302020204" pitchFamily="66" charset="0"/>
              </a:rPr>
              <a:t>才能得到！</a:t>
            </a:r>
            <a:endParaRPr lang="en-US" altLang="zh-CN" sz="2400" b="1" dirty="0">
              <a:latin typeface="Comic Sans MS" panose="030F0702030302020204" pitchFamily="66" charset="0"/>
            </a:endParaRPr>
          </a:p>
          <a:p>
            <a:pPr lvl="1">
              <a:lnSpc>
                <a:spcPct val="150000"/>
              </a:lnSpc>
            </a:pPr>
            <a:r>
              <a:rPr lang="zh-CN" altLang="en-US" sz="2400" b="1" dirty="0" smtClean="0">
                <a:latin typeface="Comic Sans MS" panose="030F0702030302020204" pitchFamily="66" charset="0"/>
              </a:rPr>
              <a:t>如果转移发生，取到的转移指令其后的指令是无效的！</a:t>
            </a:r>
            <a:r>
              <a:rPr lang="en-US" altLang="zh-CN" sz="2400" b="1" dirty="0" smtClean="0">
                <a:latin typeface="Comic Sans MS" panose="030F0702030302020204" pitchFamily="66" charset="0"/>
              </a:rPr>
              <a:t> </a:t>
            </a:r>
            <a:endParaRPr lang="en-US" altLang="zh-CN" sz="2400" b="1" dirty="0">
              <a:latin typeface="Comic Sans MS" panose="030F0702030302020204" pitchFamily="66" charset="0"/>
            </a:endParaRPr>
          </a:p>
          <a:p>
            <a:pPr>
              <a:lnSpc>
                <a:spcPct val="150000"/>
              </a:lnSpc>
            </a:pPr>
            <a:r>
              <a:rPr lang="zh-CN" altLang="en-US" sz="2800" b="1" dirty="0" smtClean="0">
                <a:latin typeface="Comic Sans MS" panose="030F0702030302020204" pitchFamily="66" charset="0"/>
              </a:rPr>
              <a:t>这是一个需要处理的严重问题，称为</a:t>
            </a:r>
            <a:r>
              <a:rPr lang="zh-CN" altLang="en-US" sz="2800" b="1" dirty="0" smtClean="0">
                <a:solidFill>
                  <a:srgbClr val="FF0000"/>
                </a:solidFill>
                <a:latin typeface="Comic Sans MS" panose="030F0702030302020204" pitchFamily="66" charset="0"/>
              </a:rPr>
              <a:t>控制冒险</a:t>
            </a:r>
            <a:r>
              <a:rPr lang="en-US" altLang="zh-CN" sz="2800" b="1" dirty="0" smtClean="0">
                <a:latin typeface="Comic Sans MS" panose="030F0702030302020204" pitchFamily="66" charset="0"/>
              </a:rPr>
              <a:t> ( </a:t>
            </a:r>
            <a:r>
              <a:rPr lang="en-US" altLang="zh-CN" sz="2800" b="1" dirty="0" smtClean="0">
                <a:solidFill>
                  <a:srgbClr val="FF3300"/>
                </a:solidFill>
                <a:latin typeface="Comic Sans MS" panose="030F0702030302020204" pitchFamily="66" charset="0"/>
              </a:rPr>
              <a:t>Control hazard</a:t>
            </a:r>
            <a:r>
              <a:rPr lang="en-US" altLang="zh-CN" sz="2800" b="1" dirty="0" smtClean="0">
                <a:latin typeface="Comic Sans MS" panose="030F0702030302020204" pitchFamily="66" charset="0"/>
              </a:rPr>
              <a:t> ) </a:t>
            </a:r>
            <a:r>
              <a:rPr lang="zh-CN" altLang="en-US" sz="2800" b="1" dirty="0" smtClean="0">
                <a:latin typeface="Comic Sans MS" panose="030F0702030302020204" pitchFamily="66" charset="0"/>
              </a:rPr>
              <a:t>。</a:t>
            </a:r>
            <a:r>
              <a:rPr lang="zh-CN" altLang="en-US" sz="2800" b="1" dirty="0" smtClean="0"/>
              <a:t>稍后会讨论。</a:t>
            </a:r>
            <a:endParaRPr lang="en-US" altLang="zh-CN" sz="2800" b="1" dirty="0"/>
          </a:p>
        </p:txBody>
      </p:sp>
      <p:pic>
        <p:nvPicPr>
          <p:cNvPr id="3" name="图片 2"/>
          <p:cNvPicPr>
            <a:picLocks noChangeAspect="1"/>
          </p:cNvPicPr>
          <p:nvPr/>
        </p:nvPicPr>
        <p:blipFill>
          <a:blip r:embed="rId1"/>
          <a:stretch>
            <a:fillRect/>
          </a:stretch>
        </p:blipFill>
        <p:spPr>
          <a:xfrm>
            <a:off x="5679440" y="4951730"/>
            <a:ext cx="3206750" cy="183515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8898370-F5A6-47B8-B7A5-FDB4DA9408BE}" type="slidenum">
              <a:rPr lang="en-US" altLang="zh-CN"/>
            </a:fld>
            <a:endParaRPr lang="en-US" altLang="zh-CN"/>
          </a:p>
        </p:txBody>
      </p:sp>
      <p:sp>
        <p:nvSpPr>
          <p:cNvPr id="60418" name="Rectangle 2"/>
          <p:cNvSpPr>
            <a:spLocks noGrp="1" noChangeArrowheads="1"/>
          </p:cNvSpPr>
          <p:nvPr>
            <p:ph type="title"/>
          </p:nvPr>
        </p:nvSpPr>
        <p:spPr>
          <a:xfrm>
            <a:off x="-687733" y="-103526"/>
            <a:ext cx="8001000" cy="990600"/>
          </a:xfrm>
        </p:spPr>
        <p:txBody>
          <a:bodyPr>
            <a:normAutofit/>
          </a:bodyPr>
          <a:lstStyle/>
          <a:p>
            <a:r>
              <a:rPr lang="zh-CN" altLang="en-US" sz="4000" b="1" dirty="0" smtClean="0"/>
              <a:t>流水线寄存器必须引入吗？</a:t>
            </a:r>
            <a:endParaRPr lang="en-US" altLang="zh-CN" sz="4000" b="1" dirty="0"/>
          </a:p>
        </p:txBody>
      </p:sp>
      <p:sp>
        <p:nvSpPr>
          <p:cNvPr id="60419" name="Rectangle 3"/>
          <p:cNvSpPr>
            <a:spLocks noGrp="1" noChangeArrowheads="1"/>
          </p:cNvSpPr>
          <p:nvPr>
            <p:ph type="body" idx="1"/>
          </p:nvPr>
        </p:nvSpPr>
        <p:spPr>
          <a:xfrm>
            <a:off x="199390" y="1605280"/>
            <a:ext cx="8229600" cy="4525963"/>
          </a:xfrm>
        </p:spPr>
        <p:txBody>
          <a:bodyPr>
            <a:normAutofit lnSpcReduction="10000"/>
          </a:bodyPr>
          <a:lstStyle/>
          <a:p>
            <a:pPr>
              <a:lnSpc>
                <a:spcPct val="150000"/>
              </a:lnSpc>
            </a:pPr>
            <a:r>
              <a:rPr lang="zh-CN" altLang="en-US" sz="2400" b="1" dirty="0" smtClean="0">
                <a:latin typeface="Comic Sans MS" panose="030F0702030302020204" pitchFamily="66" charset="0"/>
              </a:rPr>
              <a:t>保证处在不同段的指令</a:t>
            </a:r>
            <a:r>
              <a:rPr lang="zh-CN" altLang="en-US" sz="2400" b="1" dirty="0" smtClean="0">
                <a:solidFill>
                  <a:srgbClr val="FF0000"/>
                </a:solidFill>
                <a:latin typeface="Comic Sans MS" panose="030F0702030302020204" pitchFamily="66" charset="0"/>
              </a:rPr>
              <a:t>不会相互干扰</a:t>
            </a:r>
            <a:r>
              <a:rPr lang="en-US" altLang="zh-CN" sz="2400" b="1" dirty="0" smtClean="0">
                <a:solidFill>
                  <a:srgbClr val="FF0000"/>
                </a:solidFill>
                <a:latin typeface="Comic Sans MS" panose="030F0702030302020204" pitchFamily="66" charset="0"/>
              </a:rPr>
              <a:t> </a:t>
            </a:r>
            <a:endParaRPr lang="en-US" altLang="zh-CN" sz="2400" b="1" dirty="0">
              <a:solidFill>
                <a:srgbClr val="FF0000"/>
              </a:solidFill>
              <a:latin typeface="Comic Sans MS" panose="030F0702030302020204" pitchFamily="66" charset="0"/>
            </a:endParaRPr>
          </a:p>
          <a:p>
            <a:pPr>
              <a:lnSpc>
                <a:spcPct val="150000"/>
              </a:lnSpc>
            </a:pPr>
            <a:r>
              <a:rPr lang="zh-CN" altLang="en-US" sz="2400" b="1" dirty="0" smtClean="0">
                <a:latin typeface="Comic Sans MS" panose="030F0702030302020204" pitchFamily="66" charset="0"/>
              </a:rPr>
              <a:t>通过流水线寄存器，不同段能够一个接一个形成流水线</a:t>
            </a:r>
            <a:endParaRPr lang="en-US" altLang="zh-CN" sz="2400" b="1" dirty="0">
              <a:latin typeface="Comic Sans MS" panose="030F0702030302020204" pitchFamily="66" charset="0"/>
            </a:endParaRPr>
          </a:p>
          <a:p>
            <a:pPr>
              <a:lnSpc>
                <a:spcPct val="150000"/>
              </a:lnSpc>
            </a:pPr>
            <a:r>
              <a:rPr lang="zh-CN" altLang="en-US" sz="2400" b="1" dirty="0" smtClean="0">
                <a:latin typeface="Comic Sans MS" panose="030F0702030302020204" pitchFamily="66" charset="0"/>
              </a:rPr>
              <a:t>流水线寄存器数目比多周期实现机器多得多</a:t>
            </a:r>
            <a:endParaRPr lang="en-US" altLang="zh-CN" sz="2800" b="1" dirty="0">
              <a:latin typeface="Comic Sans MS" panose="030F0702030302020204" pitchFamily="66" charset="0"/>
            </a:endParaRPr>
          </a:p>
          <a:p>
            <a:pPr lvl="1">
              <a:lnSpc>
                <a:spcPct val="150000"/>
              </a:lnSpc>
            </a:pPr>
            <a:r>
              <a:rPr lang="en-US" altLang="zh-CN" sz="2000" b="1" dirty="0">
                <a:latin typeface="Comic Sans MS" panose="030F0702030302020204" pitchFamily="66" charset="0"/>
              </a:rPr>
              <a:t>IR:  </a:t>
            </a:r>
            <a:r>
              <a:rPr lang="en-US" altLang="zh-CN" sz="2000" b="1" u="sng" dirty="0">
                <a:latin typeface="Comic Sans MS" panose="030F0702030302020204" pitchFamily="66" charset="0"/>
              </a:rPr>
              <a:t>IF/ID.IR</a:t>
            </a:r>
            <a:r>
              <a:rPr lang="en-US" altLang="zh-CN" sz="2000" b="1" dirty="0">
                <a:latin typeface="Comic Sans MS" panose="030F0702030302020204" pitchFamily="66" charset="0"/>
              </a:rPr>
              <a:t>; </a:t>
            </a:r>
            <a:r>
              <a:rPr lang="en-US" altLang="zh-CN" sz="2000" b="1" u="sng" dirty="0">
                <a:latin typeface="Comic Sans MS" panose="030F0702030302020204" pitchFamily="66" charset="0"/>
              </a:rPr>
              <a:t>ID/EX.IR</a:t>
            </a:r>
            <a:r>
              <a:rPr lang="en-US" altLang="zh-CN" sz="2000" b="1" dirty="0">
                <a:latin typeface="Comic Sans MS" panose="030F0702030302020204" pitchFamily="66" charset="0"/>
              </a:rPr>
              <a:t>; </a:t>
            </a:r>
            <a:r>
              <a:rPr lang="en-US" altLang="zh-CN" sz="2000" b="1" u="sng" dirty="0">
                <a:latin typeface="Comic Sans MS" panose="030F0702030302020204" pitchFamily="66" charset="0"/>
              </a:rPr>
              <a:t>EX/MEM.IR</a:t>
            </a:r>
            <a:r>
              <a:rPr lang="en-US" altLang="zh-CN" sz="2000" b="1" dirty="0">
                <a:latin typeface="Comic Sans MS" panose="030F0702030302020204" pitchFamily="66" charset="0"/>
              </a:rPr>
              <a:t>;  </a:t>
            </a:r>
            <a:r>
              <a:rPr lang="en-US" altLang="zh-CN" sz="2000" b="1" u="sng" dirty="0">
                <a:latin typeface="Comic Sans MS" panose="030F0702030302020204" pitchFamily="66" charset="0"/>
                <a:sym typeface="+mn-ea"/>
              </a:rPr>
              <a:t>ME</a:t>
            </a:r>
            <a:r>
              <a:rPr lang="en-US" altLang="zh-CN" sz="2000" b="1" u="sng" dirty="0">
                <a:latin typeface="Comic Sans MS" panose="030F0702030302020204" pitchFamily="66" charset="0"/>
              </a:rPr>
              <a:t>M/WB.IR</a:t>
            </a:r>
            <a:endParaRPr lang="en-US" altLang="zh-CN" sz="2000" b="1" dirty="0">
              <a:latin typeface="Comic Sans MS" panose="030F0702030302020204" pitchFamily="66" charset="0"/>
            </a:endParaRPr>
          </a:p>
          <a:p>
            <a:pPr lvl="1">
              <a:lnSpc>
                <a:spcPct val="150000"/>
              </a:lnSpc>
            </a:pPr>
            <a:r>
              <a:rPr lang="en-US" altLang="zh-CN" sz="2000" b="1" dirty="0">
                <a:latin typeface="Comic Sans MS" panose="030F0702030302020204" pitchFamily="66" charset="0"/>
              </a:rPr>
              <a:t>B:    </a:t>
            </a:r>
            <a:r>
              <a:rPr lang="en-US" altLang="zh-CN" sz="2000" b="1" u="sng" dirty="0">
                <a:latin typeface="Comic Sans MS" panose="030F0702030302020204" pitchFamily="66" charset="0"/>
              </a:rPr>
              <a:t>ID/EX.B</a:t>
            </a:r>
            <a:r>
              <a:rPr lang="en-US" altLang="zh-CN" sz="2000" b="1" dirty="0">
                <a:latin typeface="Comic Sans MS" panose="030F0702030302020204" pitchFamily="66" charset="0"/>
              </a:rPr>
              <a:t>;  </a:t>
            </a:r>
            <a:r>
              <a:rPr lang="en-US" altLang="zh-CN" sz="2000" b="1" u="sng" dirty="0">
                <a:latin typeface="Comic Sans MS" panose="030F0702030302020204" pitchFamily="66" charset="0"/>
              </a:rPr>
              <a:t>EX/</a:t>
            </a:r>
            <a:r>
              <a:rPr lang="en-US" altLang="zh-CN" sz="2000" b="1" u="sng" dirty="0">
                <a:latin typeface="Comic Sans MS" panose="030F0702030302020204" pitchFamily="66" charset="0"/>
                <a:sym typeface="+mn-ea"/>
              </a:rPr>
              <a:t>ME</a:t>
            </a:r>
            <a:r>
              <a:rPr lang="en-US" altLang="zh-CN" sz="2000" b="1" u="sng" dirty="0">
                <a:latin typeface="Comic Sans MS" panose="030F0702030302020204" pitchFamily="66" charset="0"/>
              </a:rPr>
              <a:t>M.B</a:t>
            </a:r>
            <a:endParaRPr lang="en-US" altLang="zh-CN" sz="2000" b="1" dirty="0">
              <a:latin typeface="Comic Sans MS" panose="030F0702030302020204" pitchFamily="66" charset="0"/>
            </a:endParaRPr>
          </a:p>
          <a:p>
            <a:pPr lvl="1">
              <a:lnSpc>
                <a:spcPct val="150000"/>
              </a:lnSpc>
            </a:pPr>
            <a:r>
              <a:rPr lang="en-US" altLang="zh-CN" sz="2000" b="1" dirty="0" err="1">
                <a:latin typeface="Comic Sans MS" panose="030F0702030302020204" pitchFamily="66" charset="0"/>
              </a:rPr>
              <a:t>ALUoutput</a:t>
            </a:r>
            <a:r>
              <a:rPr lang="en-US" altLang="zh-CN" sz="2000" b="1" dirty="0">
                <a:latin typeface="Comic Sans MS" panose="030F0702030302020204" pitchFamily="66" charset="0"/>
              </a:rPr>
              <a:t>:  </a:t>
            </a:r>
            <a:r>
              <a:rPr lang="en-US" altLang="zh-CN" sz="2000" b="1" u="sng" dirty="0">
                <a:latin typeface="Comic Sans MS" panose="030F0702030302020204" pitchFamily="66" charset="0"/>
              </a:rPr>
              <a:t>EX/</a:t>
            </a:r>
            <a:r>
              <a:rPr lang="en-US" altLang="zh-CN" sz="2000" b="1" u="sng" dirty="0">
                <a:latin typeface="Comic Sans MS" panose="030F0702030302020204" pitchFamily="66" charset="0"/>
                <a:sym typeface="+mn-ea"/>
              </a:rPr>
              <a:t>ME</a:t>
            </a:r>
            <a:r>
              <a:rPr lang="en-US" altLang="zh-CN" sz="2000" b="1" u="sng" dirty="0" err="1">
                <a:latin typeface="Comic Sans MS" panose="030F0702030302020204" pitchFamily="66" charset="0"/>
              </a:rPr>
              <a:t>M.ALUoutput</a:t>
            </a:r>
            <a:r>
              <a:rPr lang="en-US" altLang="zh-CN" sz="2000" b="1" dirty="0">
                <a:latin typeface="Comic Sans MS" panose="030F0702030302020204" pitchFamily="66" charset="0"/>
              </a:rPr>
              <a:t>, </a:t>
            </a:r>
            <a:r>
              <a:rPr lang="en-US" altLang="zh-CN" sz="2000" b="1" u="sng" dirty="0">
                <a:latin typeface="Comic Sans MS" panose="030F0702030302020204" pitchFamily="66" charset="0"/>
                <a:sym typeface="+mn-ea"/>
              </a:rPr>
              <a:t>ME</a:t>
            </a:r>
            <a:r>
              <a:rPr lang="en-US" altLang="zh-CN" sz="2000" b="1" u="sng" dirty="0">
                <a:latin typeface="Comic Sans MS" panose="030F0702030302020204" pitchFamily="66" charset="0"/>
              </a:rPr>
              <a:t>M/</a:t>
            </a:r>
            <a:r>
              <a:rPr lang="en-US" altLang="zh-CN" sz="2000" b="1" u="sng" dirty="0" err="1">
                <a:latin typeface="Comic Sans MS" panose="030F0702030302020204" pitchFamily="66" charset="0"/>
              </a:rPr>
              <a:t>WB.ALUoutput</a:t>
            </a:r>
            <a:endParaRPr lang="en-US" altLang="zh-CN" sz="2000" b="1" u="sng" dirty="0">
              <a:latin typeface="Comic Sans MS" panose="030F0702030302020204" pitchFamily="66" charset="0"/>
            </a:endParaRPr>
          </a:p>
          <a:p>
            <a:pPr>
              <a:lnSpc>
                <a:spcPct val="150000"/>
              </a:lnSpc>
            </a:pPr>
            <a:r>
              <a:rPr lang="zh-CN" altLang="en-US" sz="2400" b="1" dirty="0" smtClean="0">
                <a:solidFill>
                  <a:srgbClr val="FF0000"/>
                </a:solidFill>
                <a:latin typeface="Comic Sans MS" panose="030F0702030302020204" pitchFamily="66" charset="0"/>
              </a:rPr>
              <a:t>任何后面段需要的值</a:t>
            </a:r>
            <a:r>
              <a:rPr lang="zh-CN" altLang="en-US" sz="2400" b="1" dirty="0" smtClean="0">
                <a:solidFill>
                  <a:schemeClr val="accent2"/>
                </a:solidFill>
                <a:latin typeface="Comic Sans MS" panose="030F0702030302020204" pitchFamily="66" charset="0"/>
              </a:rPr>
              <a:t>必须放在流水线寄存器中，而且会复制到其后的寄存器中直到不需要为止</a:t>
            </a:r>
            <a:endParaRPr lang="en-US" altLang="zh-CN" sz="2800" b="1" u="sng" dirty="0">
              <a:latin typeface="Comic Sans MS" panose="030F0702030302020204" pitchFamily="66" charset="0"/>
            </a:endParaRPr>
          </a:p>
        </p:txBody>
      </p:sp>
      <p:pic>
        <p:nvPicPr>
          <p:cNvPr id="3" name="图片 2"/>
          <p:cNvPicPr>
            <a:picLocks noChangeAspect="1"/>
          </p:cNvPicPr>
          <p:nvPr/>
        </p:nvPicPr>
        <p:blipFill>
          <a:blip r:embed="rId1"/>
          <a:stretch>
            <a:fillRect/>
          </a:stretch>
        </p:blipFill>
        <p:spPr>
          <a:xfrm>
            <a:off x="5892800" y="548640"/>
            <a:ext cx="3206750" cy="18351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5ED7024-E659-4A10-AA9A-9BBF4A5D674C}" type="slidenum">
              <a:rPr lang="en-US" altLang="zh-CN"/>
            </a:fld>
            <a:endParaRPr lang="en-US" altLang="zh-CN"/>
          </a:p>
        </p:txBody>
      </p:sp>
      <p:sp>
        <p:nvSpPr>
          <p:cNvPr id="7173" name="Rectangle 5"/>
          <p:cNvSpPr>
            <a:spLocks noGrp="1" noChangeArrowheads="1"/>
          </p:cNvSpPr>
          <p:nvPr>
            <p:ph type="subTitle" idx="1"/>
          </p:nvPr>
        </p:nvSpPr>
        <p:spPr>
          <a:xfrm>
            <a:off x="457200" y="1752600"/>
            <a:ext cx="7901014" cy="4038600"/>
          </a:xfrm>
        </p:spPr>
        <p:txBody>
          <a:bodyPr>
            <a:normAutofit lnSpcReduction="10000"/>
          </a:bodyPr>
          <a:lstStyle/>
          <a:p>
            <a:pPr algn="l">
              <a:lnSpc>
                <a:spcPct val="150000"/>
              </a:lnSpc>
            </a:pPr>
            <a:r>
              <a:rPr lang="zh-CN" altLang="en-US" b="1" dirty="0" smtClean="0">
                <a:solidFill>
                  <a:srgbClr val="C00000"/>
                </a:solidFill>
                <a:latin typeface="Comic Sans MS" panose="030F0702030302020204" pitchFamily="66" charset="0"/>
              </a:rPr>
              <a:t>一、流水线</a:t>
            </a:r>
            <a:endParaRPr lang="en-US" altLang="zh-CN" b="1" dirty="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二、</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指令系统特点</a:t>
            </a:r>
            <a:endParaRPr lang="en-US" altLang="zh-CN" b="1" dirty="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三、非流水线方式下</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指令系统的实现</a:t>
            </a:r>
            <a:endParaRPr lang="en-US" altLang="zh-CN" b="1" dirty="0" smtClean="0">
              <a:solidFill>
                <a:srgbClr val="C00000"/>
              </a:solidFill>
              <a:latin typeface="Comic Sans MS" panose="030F0702030302020204" pitchFamily="66" charset="0"/>
            </a:endParaRPr>
          </a:p>
          <a:p>
            <a:pPr algn="l">
              <a:lnSpc>
                <a:spcPct val="150000"/>
              </a:lnSpc>
            </a:pPr>
            <a:r>
              <a:rPr lang="zh-CN" altLang="en-US" b="1" dirty="0" smtClean="0">
                <a:solidFill>
                  <a:srgbClr val="C00000"/>
                </a:solidFill>
                <a:latin typeface="Comic Sans MS" panose="030F0702030302020204" pitchFamily="66" charset="0"/>
              </a:rPr>
              <a:t>四、经典</a:t>
            </a:r>
            <a:r>
              <a:rPr lang="en-US" altLang="zh-CN" b="1" dirty="0" smtClean="0">
                <a:solidFill>
                  <a:srgbClr val="C00000"/>
                </a:solidFill>
                <a:latin typeface="Comic Sans MS" panose="030F0702030302020204" pitchFamily="66" charset="0"/>
              </a:rPr>
              <a:t>5</a:t>
            </a:r>
            <a:r>
              <a:rPr lang="zh-CN" altLang="en-US" b="1" dirty="0" smtClean="0">
                <a:solidFill>
                  <a:srgbClr val="C00000"/>
                </a:solidFill>
                <a:latin typeface="Comic Sans MS" panose="030F0702030302020204" pitchFamily="66" charset="0"/>
              </a:rPr>
              <a:t>段流水线</a:t>
            </a:r>
            <a:r>
              <a:rPr lang="en-US" altLang="zh-CN" b="1" dirty="0" smtClean="0">
                <a:solidFill>
                  <a:srgbClr val="C00000"/>
                </a:solidFill>
                <a:latin typeface="Comic Sans MS" panose="030F0702030302020204" pitchFamily="66" charset="0"/>
              </a:rPr>
              <a:t>RISC</a:t>
            </a:r>
            <a:r>
              <a:rPr lang="zh-CN" altLang="en-US" b="1" dirty="0" smtClean="0">
                <a:solidFill>
                  <a:srgbClr val="C00000"/>
                </a:solidFill>
                <a:latin typeface="Comic Sans MS" panose="030F0702030302020204" pitchFamily="66" charset="0"/>
              </a:rPr>
              <a:t>处理器</a:t>
            </a:r>
            <a:endParaRPr lang="en-US" altLang="zh-CN" b="1" dirty="0" smtClean="0">
              <a:solidFill>
                <a:srgbClr val="C00000"/>
              </a:solidFill>
              <a:latin typeface="Comic Sans MS" panose="030F0702030302020204" pitchFamily="66" charset="0"/>
            </a:endParaRPr>
          </a:p>
          <a:p>
            <a:pPr algn="l">
              <a:lnSpc>
                <a:spcPct val="150000"/>
              </a:lnSpc>
            </a:pPr>
            <a:r>
              <a:rPr lang="zh-CN" altLang="en-US" b="1" dirty="0" smtClean="0">
                <a:solidFill>
                  <a:srgbClr val="0070C0"/>
                </a:solidFill>
                <a:latin typeface="Comic Sans MS" panose="030F0702030302020204" pitchFamily="66" charset="0"/>
              </a:rPr>
              <a:t>五、流水线的基本性能</a:t>
            </a:r>
            <a:endParaRPr lang="zh-CN" altLang="en-US" b="1" dirty="0" smtClean="0">
              <a:solidFill>
                <a:srgbClr val="0070C0"/>
              </a:solidFill>
              <a:latin typeface="Comic Sans MS" panose="030F0702030302020204" pitchFamily="66" charset="0"/>
            </a:endParaRPr>
          </a:p>
        </p:txBody>
      </p:sp>
      <p:sp>
        <p:nvSpPr>
          <p:cNvPr id="7" name="矩形 6"/>
          <p:cNvSpPr/>
          <p:nvPr/>
        </p:nvSpPr>
        <p:spPr>
          <a:xfrm>
            <a:off x="1643042" y="571480"/>
            <a:ext cx="5918608" cy="972574"/>
          </a:xfrm>
          <a:prstGeom prst="rect">
            <a:avLst/>
          </a:prstGeom>
        </p:spPr>
        <p:txBody>
          <a:bodyPr wrap="none">
            <a:spAutoFit/>
          </a:bodyPr>
          <a:lstStyle/>
          <a:p>
            <a:pPr>
              <a:lnSpc>
                <a:spcPct val="130000"/>
              </a:lnSpc>
            </a:pPr>
            <a:r>
              <a:rPr lang="en-US" altLang="zh-CN" sz="4400" b="1" dirty="0" smtClean="0">
                <a:latin typeface="黑体" panose="02010609060101010101" pitchFamily="2" charset="-122"/>
              </a:rPr>
              <a:t>A.1	 </a:t>
            </a:r>
            <a:r>
              <a:rPr lang="zh-CN" altLang="en-US" sz="4400" b="1" dirty="0" smtClean="0">
                <a:latin typeface="黑体" panose="02010609060101010101" pitchFamily="2" charset="-122"/>
              </a:rPr>
              <a:t>流水线的基本概念</a:t>
            </a:r>
            <a:endParaRPr lang="zh-CN" altLang="en-US" sz="4400" b="1" dirty="0">
              <a:latin typeface="黑体" panose="0201060906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2857488" y="6492875"/>
            <a:ext cx="2895600" cy="365125"/>
          </a:xfrm>
        </p:spPr>
        <p:txBody>
          <a:bodyPr/>
          <a:lstStyle/>
          <a:p>
            <a:fld id="{6B82DA53-1720-4993-B7B2-605597858F6C}" type="slidenum">
              <a:rPr lang="en-US" altLang="zh-CN"/>
            </a:fld>
            <a:endParaRPr lang="en-US" altLang="zh-CN"/>
          </a:p>
        </p:txBody>
      </p:sp>
      <p:sp>
        <p:nvSpPr>
          <p:cNvPr id="61442" name="Rectangle 2"/>
          <p:cNvSpPr>
            <a:spLocks noGrp="1" noChangeArrowheads="1"/>
          </p:cNvSpPr>
          <p:nvPr>
            <p:ph type="title"/>
          </p:nvPr>
        </p:nvSpPr>
        <p:spPr/>
        <p:txBody>
          <a:bodyPr/>
          <a:lstStyle/>
          <a:p>
            <a:pPr algn="l">
              <a:lnSpc>
                <a:spcPct val="150000"/>
              </a:lnSpc>
            </a:pPr>
            <a:r>
              <a:rPr lang="zh-CN" altLang="en-US" b="1" dirty="0" smtClean="0">
                <a:latin typeface="Comic Sans MS" panose="030F0702030302020204" pitchFamily="66" charset="0"/>
              </a:rPr>
              <a:t>五、流水线的基本性能</a:t>
            </a:r>
            <a:endParaRPr lang="en-US" altLang="zh-CN" b="1" dirty="0">
              <a:latin typeface="Comic Sans MS" panose="030F0702030302020204" pitchFamily="66" charset="0"/>
            </a:endParaRPr>
          </a:p>
        </p:txBody>
      </p:sp>
      <p:sp>
        <p:nvSpPr>
          <p:cNvPr id="61443" name="Rectangle 3"/>
          <p:cNvSpPr>
            <a:spLocks noGrp="1" noChangeArrowheads="1"/>
          </p:cNvSpPr>
          <p:nvPr>
            <p:ph type="body" idx="1"/>
          </p:nvPr>
        </p:nvSpPr>
        <p:spPr>
          <a:xfrm>
            <a:off x="214282" y="2000240"/>
            <a:ext cx="8715404" cy="3643338"/>
          </a:xfrm>
        </p:spPr>
        <p:txBody>
          <a:bodyPr>
            <a:normAutofit/>
          </a:bodyPr>
          <a:lstStyle/>
          <a:p>
            <a:pPr>
              <a:lnSpc>
                <a:spcPct val="150000"/>
              </a:lnSpc>
              <a:buNone/>
            </a:pPr>
            <a:r>
              <a:rPr lang="zh-CN" altLang="en-US" b="1" dirty="0" smtClean="0">
                <a:solidFill>
                  <a:srgbClr val="FF3300"/>
                </a:solidFill>
                <a:latin typeface="Comic Sans MS" panose="030F0702030302020204" pitchFamily="66" charset="0"/>
              </a:rPr>
              <a:t> 流水线增大了吞吐量</a:t>
            </a:r>
            <a:r>
              <a:rPr lang="en-US" altLang="zh-CN" b="1" dirty="0" smtClean="0">
                <a:solidFill>
                  <a:srgbClr val="FF3300"/>
                </a:solidFill>
                <a:latin typeface="Comic Sans MS" panose="030F0702030302020204" pitchFamily="66" charset="0"/>
              </a:rPr>
              <a:t>--</a:t>
            </a:r>
            <a:r>
              <a:rPr lang="zh-CN" altLang="en-US" sz="2800" b="1" dirty="0" smtClean="0">
                <a:latin typeface="Comic Sans MS" panose="030F0702030302020204" pitchFamily="66" charset="0"/>
              </a:rPr>
              <a:t>单位时间完成的指令条数</a:t>
            </a:r>
            <a:endParaRPr lang="en-US" altLang="zh-CN" sz="2800" b="1" dirty="0" smtClean="0">
              <a:latin typeface="Comic Sans MS" panose="030F0702030302020204" pitchFamily="66" charset="0"/>
            </a:endParaRPr>
          </a:p>
          <a:p>
            <a:pPr>
              <a:lnSpc>
                <a:spcPct val="150000"/>
              </a:lnSpc>
              <a:buNone/>
            </a:pPr>
            <a:r>
              <a:rPr lang="zh-CN" altLang="en-US" sz="2800" b="1" dirty="0" smtClean="0">
                <a:latin typeface="Comic Sans MS" panose="030F0702030302020204" pitchFamily="66" charset="0"/>
              </a:rPr>
              <a:t>       吞吐量大，程序运行更快，总的执行时间变短，尽管每一条指令的执行时间并没有加快！</a:t>
            </a:r>
            <a:endParaRPr lang="en-US" altLang="zh-CN" sz="2800" b="1" dirty="0">
              <a:latin typeface="Comic Sans MS" panose="030F0702030302020204" pitchFamily="66"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B82DA53-1720-4993-B7B2-605597858F6C}" type="slidenum">
              <a:rPr lang="en-US" altLang="zh-CN"/>
            </a:fld>
            <a:endParaRPr lang="en-US" altLang="zh-CN"/>
          </a:p>
        </p:txBody>
      </p:sp>
      <p:sp>
        <p:nvSpPr>
          <p:cNvPr id="61442" name="Rectangle 2"/>
          <p:cNvSpPr>
            <a:spLocks noGrp="1" noChangeArrowheads="1"/>
          </p:cNvSpPr>
          <p:nvPr>
            <p:ph type="title"/>
          </p:nvPr>
        </p:nvSpPr>
        <p:spPr/>
        <p:txBody>
          <a:bodyPr>
            <a:normAutofit/>
          </a:bodyPr>
          <a:lstStyle/>
          <a:p>
            <a:pPr algn="l">
              <a:lnSpc>
                <a:spcPct val="150000"/>
              </a:lnSpc>
            </a:pPr>
            <a:r>
              <a:rPr lang="zh-CN" altLang="en-US" sz="4000" b="1" dirty="0" smtClean="0">
                <a:latin typeface="Comic Sans MS" panose="030F0702030302020204" pitchFamily="66" charset="0"/>
              </a:rPr>
              <a:t>       影响流水线性能的因素</a:t>
            </a:r>
            <a:endParaRPr lang="en-US" altLang="zh-CN" sz="4000" b="1" dirty="0">
              <a:latin typeface="Comic Sans MS" panose="030F0702030302020204" pitchFamily="66" charset="0"/>
            </a:endParaRPr>
          </a:p>
        </p:txBody>
      </p:sp>
      <p:sp>
        <p:nvSpPr>
          <p:cNvPr id="61443" name="Rectangle 3"/>
          <p:cNvSpPr>
            <a:spLocks noGrp="1" noChangeArrowheads="1"/>
          </p:cNvSpPr>
          <p:nvPr>
            <p:ph type="body" idx="1"/>
          </p:nvPr>
        </p:nvSpPr>
        <p:spPr>
          <a:xfrm>
            <a:off x="304800" y="1524000"/>
            <a:ext cx="8534400" cy="4724400"/>
          </a:xfrm>
        </p:spPr>
        <p:txBody>
          <a:bodyPr>
            <a:normAutofit/>
          </a:bodyPr>
          <a:lstStyle/>
          <a:p>
            <a:pPr>
              <a:lnSpc>
                <a:spcPct val="150000"/>
              </a:lnSpc>
            </a:pPr>
            <a:r>
              <a:rPr lang="zh-CN" altLang="en-US" sz="2400" b="1" dirty="0" smtClean="0">
                <a:solidFill>
                  <a:srgbClr val="FF3300"/>
                </a:solidFill>
                <a:latin typeface="Comic Sans MS" panose="030F0702030302020204" pitchFamily="66" charset="0"/>
              </a:rPr>
              <a:t>延迟：</a:t>
            </a:r>
            <a:r>
              <a:rPr lang="zh-CN" altLang="en-US" sz="2400" b="1" dirty="0" smtClean="0">
                <a:latin typeface="Comic Sans MS" panose="030F0702030302020204" pitchFamily="66" charset="0"/>
              </a:rPr>
              <a:t>每条指令的执行时间没有减少，而且附加的一些控制会比非流水线实现增加开销。</a:t>
            </a:r>
            <a:endParaRPr lang="en-US" altLang="zh-CN" sz="2400" b="1" dirty="0" smtClean="0">
              <a:latin typeface="Comic Sans MS" panose="030F0702030302020204" pitchFamily="66" charset="0"/>
            </a:endParaRPr>
          </a:p>
          <a:p>
            <a:pPr>
              <a:lnSpc>
                <a:spcPct val="150000"/>
              </a:lnSpc>
            </a:pPr>
            <a:r>
              <a:rPr lang="zh-CN" altLang="en-US" sz="2400" b="1" dirty="0" smtClean="0">
                <a:latin typeface="Comic Sans MS" panose="030F0702030302020204" pitchFamily="66" charset="0"/>
              </a:rPr>
              <a:t>不平衡：</a:t>
            </a:r>
            <a:r>
              <a:rPr lang="en-US" altLang="zh-CN" sz="2400" b="1" dirty="0" smtClean="0">
                <a:latin typeface="Comic Sans MS" panose="030F0702030302020204" pitchFamily="66" charset="0"/>
              </a:rPr>
              <a:t> </a:t>
            </a:r>
            <a:r>
              <a:rPr lang="zh-CN" altLang="en-US" sz="2400" b="1" dirty="0" smtClean="0">
                <a:latin typeface="Comic Sans MS" panose="030F0702030302020204" pitchFamily="66" charset="0"/>
              </a:rPr>
              <a:t>各段时间以最慢的为基准，会降低性能</a:t>
            </a:r>
            <a:endParaRPr lang="en-US" altLang="zh-CN" sz="2400" b="1" dirty="0">
              <a:latin typeface="Comic Sans MS" panose="030F0702030302020204" pitchFamily="66" charset="0"/>
            </a:endParaRPr>
          </a:p>
          <a:p>
            <a:pPr>
              <a:lnSpc>
                <a:spcPct val="150000"/>
              </a:lnSpc>
            </a:pPr>
            <a:r>
              <a:rPr lang="zh-CN" altLang="en-US" sz="2400" b="1" dirty="0" smtClean="0">
                <a:solidFill>
                  <a:srgbClr val="FF0000"/>
                </a:solidFill>
                <a:latin typeface="Comic Sans MS" panose="030F0702030302020204" pitchFamily="66" charset="0"/>
              </a:rPr>
              <a:t>附加开销</a:t>
            </a:r>
            <a:r>
              <a:rPr lang="zh-CN" altLang="en-US" sz="2400" b="1" dirty="0" smtClean="0">
                <a:latin typeface="Comic Sans MS" panose="030F0702030302020204" pitchFamily="66" charset="0"/>
              </a:rPr>
              <a:t>：流水线寄存器延迟和时钟偏移，限制了时钟周期频率。</a:t>
            </a:r>
            <a:endParaRPr lang="en-US" altLang="zh-CN" sz="2400" b="1" dirty="0">
              <a:latin typeface="Comic Sans MS" panose="030F0702030302020204" pitchFamily="66" charset="0"/>
            </a:endParaRPr>
          </a:p>
          <a:p>
            <a:pPr>
              <a:lnSpc>
                <a:spcPct val="150000"/>
              </a:lnSpc>
            </a:pPr>
            <a:r>
              <a:rPr lang="zh-CN" altLang="en-US" sz="2400" b="1" dirty="0" smtClean="0">
                <a:solidFill>
                  <a:srgbClr val="FF0000"/>
                </a:solidFill>
                <a:latin typeface="Comic Sans MS" panose="030F0702030302020204" pitchFamily="66" charset="0"/>
              </a:rPr>
              <a:t>流水线冒险：</a:t>
            </a:r>
            <a:r>
              <a:rPr lang="zh-CN" altLang="en-US" sz="2400" b="1" dirty="0" smtClean="0">
                <a:latin typeface="Comic Sans MS" panose="030F0702030302020204" pitchFamily="66" charset="0"/>
              </a:rPr>
              <a:t>是达到理想性能的主要障碍</a:t>
            </a:r>
            <a:endParaRPr lang="en-US" altLang="zh-CN" sz="2400" b="1" dirty="0">
              <a:latin typeface="Comic Sans MS" panose="030F0702030302020204" pitchFamily="66" charset="0"/>
            </a:endParaRPr>
          </a:p>
          <a:p>
            <a:pPr>
              <a:lnSpc>
                <a:spcPct val="150000"/>
              </a:lnSpc>
            </a:pPr>
            <a:r>
              <a:rPr lang="zh-CN" altLang="en-US" sz="2400" b="1" dirty="0" smtClean="0">
                <a:solidFill>
                  <a:srgbClr val="FF0000"/>
                </a:solidFill>
                <a:latin typeface="Comic Sans MS" panose="030F0702030302020204" pitchFamily="66" charset="0"/>
              </a:rPr>
              <a:t>“填充”</a:t>
            </a:r>
            <a:r>
              <a:rPr lang="zh-CN" altLang="en-US" sz="2400" b="1" dirty="0" smtClean="0">
                <a:latin typeface="Comic Sans MS" panose="030F0702030302020204" pitchFamily="66" charset="0"/>
              </a:rPr>
              <a:t>流水线和</a:t>
            </a:r>
            <a:r>
              <a:rPr lang="zh-CN" altLang="en-US" sz="2400" b="1" dirty="0" smtClean="0">
                <a:solidFill>
                  <a:srgbClr val="FF0000"/>
                </a:solidFill>
                <a:latin typeface="Comic Sans MS" panose="030F0702030302020204" pitchFamily="66" charset="0"/>
              </a:rPr>
              <a:t>“排空”</a:t>
            </a:r>
            <a:r>
              <a:rPr lang="zh-CN" altLang="en-US" sz="2400" b="1" dirty="0" smtClean="0">
                <a:latin typeface="Comic Sans MS" panose="030F0702030302020204" pitchFamily="66" charset="0"/>
              </a:rPr>
              <a:t>流水线也会减少加速比</a:t>
            </a:r>
            <a:endParaRPr lang="en-US" altLang="zh-CN" sz="2400" b="1" dirty="0">
              <a:latin typeface="Comic Sans MS" panose="030F0702030302020204" pitchFamily="66"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755650" y="476250"/>
            <a:ext cx="7467600" cy="936625"/>
          </a:xfrm>
          <a:prstGeom prst="rect">
            <a:avLst/>
          </a:prstGeom>
          <a:noFill/>
        </p:spPr>
        <p:txBody>
          <a:bodyPr/>
          <a:lstStyle/>
          <a:p>
            <a:pPr marL="0" marR="0" lvl="0" indent="0" algn="ctr" defTabSz="914400" rtl="0" eaLnBrk="1" latinLnBrk="0" hangingPunct="1">
              <a:spcBef>
                <a:spcPct val="0"/>
              </a:spcBef>
              <a:spcAft>
                <a:spcPts val="0"/>
              </a:spcAft>
              <a:buClrTx/>
              <a:buSzTx/>
              <a:buFontTx/>
              <a:buNone/>
              <a:defRPr/>
            </a:pPr>
            <a:r>
              <a:rPr kumimoji="0" lang="en-US" altLang="zh-CN" sz="4400" b="0" i="0" u="none" strike="noStrike" kern="1200" cap="none" spc="0" normalizeH="0" baseline="0" noProof="0" dirty="0" smtClean="0">
                <a:ln>
                  <a:noFill/>
                </a:ln>
                <a:solidFill>
                  <a:srgbClr val="002060"/>
                </a:solidFill>
                <a:effectLst/>
                <a:uLnTx/>
                <a:uFillTx/>
                <a:latin typeface="+mj-lt"/>
                <a:ea typeface="+mj-ea"/>
                <a:cs typeface="+mj-cs"/>
              </a:rPr>
              <a:t> </a:t>
            </a:r>
            <a:r>
              <a:rPr kumimoji="0" lang="zh-CN" altLang="en-US" sz="4400" b="1" i="0" u="none" strike="noStrike" kern="1200" cap="none" spc="0" normalizeH="0" baseline="0" noProof="0" dirty="0" smtClean="0">
                <a:ln>
                  <a:noFill/>
                </a:ln>
                <a:solidFill>
                  <a:srgbClr val="00B050"/>
                </a:solidFill>
                <a:effectLst/>
                <a:uLnTx/>
                <a:uFillTx/>
                <a:latin typeface="+mj-lt"/>
                <a:ea typeface="+mj-ea"/>
                <a:cs typeface="+mj-cs"/>
              </a:rPr>
              <a:t>附录</a:t>
            </a:r>
            <a:r>
              <a:rPr kumimoji="0" lang="en-US" altLang="zh-CN" sz="4400" b="1" i="0" u="none" strike="noStrike" kern="1200" cap="none" spc="0" normalizeH="0" baseline="0" noProof="0" dirty="0" smtClean="0">
                <a:ln>
                  <a:noFill/>
                </a:ln>
                <a:solidFill>
                  <a:srgbClr val="00B050"/>
                </a:solidFill>
                <a:effectLst/>
                <a:uLnTx/>
                <a:uFillTx/>
                <a:latin typeface="+mj-lt"/>
                <a:ea typeface="+mj-ea"/>
                <a:cs typeface="+mj-cs"/>
              </a:rPr>
              <a:t>A  </a:t>
            </a:r>
            <a:r>
              <a:rPr kumimoji="0" lang="zh-CN" altLang="en-US" sz="4400" b="1" i="0" u="none" strike="noStrike" kern="1200" cap="none" spc="0" normalizeH="0" baseline="0" noProof="0" dirty="0" smtClean="0">
                <a:ln>
                  <a:noFill/>
                </a:ln>
                <a:solidFill>
                  <a:srgbClr val="00B050"/>
                </a:solidFill>
                <a:effectLst/>
                <a:uLnTx/>
                <a:uFillTx/>
                <a:latin typeface="+mj-lt"/>
                <a:ea typeface="+mj-ea"/>
                <a:cs typeface="+mj-cs"/>
              </a:rPr>
              <a:t>流水线技术</a:t>
            </a:r>
            <a:endParaRPr kumimoji="0" lang="zh-CN" altLang="en-US" sz="4400" b="1" i="0" u="none" strike="noStrike" kern="1200" cap="none" spc="0" normalizeH="0" baseline="0" noProof="0" dirty="0" smtClean="0">
              <a:ln>
                <a:noFill/>
              </a:ln>
              <a:solidFill>
                <a:srgbClr val="00B050"/>
              </a:solidFill>
              <a:effectLst/>
              <a:uLnTx/>
              <a:uFillTx/>
              <a:latin typeface="+mj-lt"/>
              <a:ea typeface="+mj-ea"/>
              <a:cs typeface="+mj-cs"/>
            </a:endParaRPr>
          </a:p>
        </p:txBody>
      </p:sp>
      <p:sp>
        <p:nvSpPr>
          <p:cNvPr id="3" name="Text Box 5"/>
          <p:cNvSpPr txBox="1">
            <a:spLocks noChangeArrowheads="1"/>
          </p:cNvSpPr>
          <p:nvPr/>
        </p:nvSpPr>
        <p:spPr bwMode="auto">
          <a:xfrm>
            <a:off x="857224" y="1785926"/>
            <a:ext cx="7858180" cy="2308860"/>
          </a:xfrm>
          <a:prstGeom prst="rect">
            <a:avLst/>
          </a:prstGeom>
          <a:noFill/>
          <a:ln w="9525">
            <a:noFill/>
            <a:miter lim="800000"/>
          </a:ln>
          <a:effectLst/>
        </p:spPr>
        <p:txBody>
          <a:bodyPr wrap="square">
            <a:spAutoFit/>
          </a:bodyPr>
          <a:lstStyle/>
          <a:p>
            <a:pPr algn="l" eaLnBrk="1" hangingPunct="1">
              <a:lnSpc>
                <a:spcPct val="130000"/>
              </a:lnSpc>
            </a:pPr>
            <a:r>
              <a:rPr lang="en-US" altLang="zh-CN" sz="2800" b="1" dirty="0" smtClean="0">
                <a:latin typeface="黑体" panose="02010609060101010101" pitchFamily="2" charset="-122"/>
              </a:rPr>
              <a:t>A.1</a:t>
            </a:r>
            <a:r>
              <a:rPr lang="en-US" altLang="zh-CN" sz="2800" b="1" dirty="0">
                <a:latin typeface="黑体" panose="02010609060101010101" pitchFamily="2" charset="-122"/>
              </a:rPr>
              <a:t>	</a:t>
            </a:r>
            <a:r>
              <a:rPr lang="zh-CN" altLang="en-US" sz="2800" b="1" dirty="0">
                <a:latin typeface="黑体" panose="02010609060101010101" pitchFamily="2" charset="-122"/>
              </a:rPr>
              <a:t>流水线的基本概念</a:t>
            </a:r>
            <a:endParaRPr lang="zh-CN" altLang="en-US" sz="2800" b="1" dirty="0">
              <a:latin typeface="黑体" panose="02010609060101010101" pitchFamily="2" charset="-122"/>
            </a:endParaRPr>
          </a:p>
          <a:p>
            <a:pPr>
              <a:lnSpc>
                <a:spcPct val="130000"/>
              </a:lnSpc>
            </a:pPr>
            <a:r>
              <a:rPr lang="en-US" altLang="zh-CN" sz="2800" b="1" dirty="0" smtClean="0">
                <a:solidFill>
                  <a:srgbClr val="C00000"/>
                </a:solidFill>
                <a:latin typeface="黑体" panose="02010609060101010101" pitchFamily="2" charset="-122"/>
              </a:rPr>
              <a:t>A.2</a:t>
            </a:r>
            <a:r>
              <a:rPr lang="en-US" altLang="zh-CN" sz="2800" b="1" dirty="0">
                <a:solidFill>
                  <a:srgbClr val="C00000"/>
                </a:solidFill>
                <a:latin typeface="黑体" panose="02010609060101010101" pitchFamily="2" charset="-122"/>
              </a:rPr>
              <a:t>	</a:t>
            </a:r>
            <a:r>
              <a:rPr lang="zh-CN" altLang="en-US" sz="2800" b="1" dirty="0" smtClean="0">
                <a:solidFill>
                  <a:srgbClr val="C00000"/>
                </a:solidFill>
                <a:latin typeface="黑体" panose="02010609060101010101" pitchFamily="2" charset="-122"/>
              </a:rPr>
              <a:t>流水线的主要障碍</a:t>
            </a:r>
            <a:r>
              <a:rPr lang="en-US" altLang="zh-CN" sz="2800" b="1" dirty="0" smtClean="0">
                <a:solidFill>
                  <a:srgbClr val="C00000"/>
                </a:solidFill>
                <a:latin typeface="黑体" panose="02010609060101010101" pitchFamily="2" charset="-122"/>
              </a:rPr>
              <a:t>---</a:t>
            </a:r>
            <a:r>
              <a:rPr lang="zh-CN" altLang="en-US" sz="2800" b="1" dirty="0" smtClean="0">
                <a:solidFill>
                  <a:srgbClr val="C00000"/>
                </a:solidFill>
                <a:latin typeface="黑体" panose="02010609060101010101" pitchFamily="2" charset="-122"/>
              </a:rPr>
              <a:t>流水线冒险（相关）</a:t>
            </a:r>
            <a:endParaRPr lang="zh-CN" altLang="en-US" sz="2800" b="1" dirty="0" smtClean="0">
              <a:solidFill>
                <a:srgbClr val="C00000"/>
              </a:solidFill>
              <a:latin typeface="黑体" panose="02010609060101010101" pitchFamily="2" charset="-122"/>
            </a:endParaRPr>
          </a:p>
          <a:p>
            <a:pPr>
              <a:lnSpc>
                <a:spcPct val="130000"/>
              </a:lnSpc>
            </a:pPr>
            <a:endParaRPr lang="zh-CN" altLang="en-US" sz="2800" b="1" dirty="0" smtClean="0">
              <a:solidFill>
                <a:srgbClr val="C00000"/>
              </a:solidFill>
              <a:latin typeface="黑体" panose="02010609060101010101" pitchFamily="2" charset="-122"/>
            </a:endParaRPr>
          </a:p>
          <a:p>
            <a:pPr algn="l" eaLnBrk="1" hangingPunct="1">
              <a:lnSpc>
                <a:spcPct val="130000"/>
              </a:lnSpc>
            </a:pPr>
            <a:endParaRPr lang="en-US" altLang="zh-CN" sz="2800" dirty="0">
              <a:latin typeface="黑体" panose="0201060906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285728"/>
            <a:ext cx="8501090" cy="1714480"/>
          </a:xfrm>
        </p:spPr>
        <p:txBody>
          <a:bodyPr>
            <a:normAutofit fontScale="90000"/>
          </a:bodyPr>
          <a:lstStyle/>
          <a:p>
            <a:r>
              <a:rPr lang="en-US" altLang="zh-CN" b="1" dirty="0" smtClean="0">
                <a:latin typeface="黑体" panose="02010609060101010101" pitchFamily="2" charset="-122"/>
              </a:rPr>
              <a:t>A.2 </a:t>
            </a:r>
            <a:r>
              <a:rPr lang="zh-CN" altLang="en-US" b="1" dirty="0" smtClean="0">
                <a:latin typeface="黑体" panose="02010609060101010101" pitchFamily="2" charset="-122"/>
              </a:rPr>
              <a:t>流水线的主要障碍</a:t>
            </a:r>
            <a:r>
              <a:rPr lang="en-US" altLang="zh-CN" b="1" dirty="0" smtClean="0">
                <a:latin typeface="黑体" panose="02010609060101010101" pitchFamily="2" charset="-122"/>
              </a:rPr>
              <a:t>—</a:t>
            </a:r>
            <a:r>
              <a:rPr lang="zh-CN" altLang="en-US" sz="4000" b="1" dirty="0" smtClean="0">
                <a:latin typeface="黑体" panose="02010609060101010101" pitchFamily="2" charset="-122"/>
              </a:rPr>
              <a:t>流水线冒险</a:t>
            </a:r>
            <a:br>
              <a:rPr lang="zh-CN" altLang="en-US" b="1" dirty="0" smtClean="0">
                <a:latin typeface="黑体" panose="02010609060101010101" pitchFamily="2" charset="-122"/>
              </a:rPr>
            </a:br>
            <a:endParaRPr lang="zh-CN" altLang="en-US" dirty="0"/>
          </a:p>
        </p:txBody>
      </p:sp>
      <p:sp>
        <p:nvSpPr>
          <p:cNvPr id="4" name="Rectangle 3"/>
          <p:cNvSpPr txBox="1">
            <a:spLocks noChangeArrowheads="1"/>
          </p:cNvSpPr>
          <p:nvPr/>
        </p:nvSpPr>
        <p:spPr>
          <a:xfrm>
            <a:off x="714348" y="1571612"/>
            <a:ext cx="7358114" cy="4286280"/>
          </a:xfrm>
          <a:prstGeom prst="rect">
            <a:avLst/>
          </a:prstGeom>
        </p:spPr>
        <p:txBody>
          <a:bodyPr vert="horz" lIns="91440" tIns="45720" rIns="91440" bIns="45720" rtlCol="0">
            <a:normAutofit/>
          </a:bodyPr>
          <a:lstStyle/>
          <a:p>
            <a:pPr marL="342900" marR="0" lvl="0" indent="-342900" algn="l" defTabSz="914400" rtl="0" eaLnBrk="1" latinLnBrk="0" hangingPunct="1">
              <a:lnSpc>
                <a:spcPct val="150000"/>
              </a:lnSpc>
              <a:spcBef>
                <a:spcPct val="20000"/>
              </a:spcBef>
              <a:spcAft>
                <a:spcPts val="0"/>
              </a:spcAft>
              <a:buClrTx/>
              <a:buSzTx/>
              <a:defRPr/>
            </a:pPr>
            <a:r>
              <a:rPr kumimoji="0" lang="zh-CN" altLang="en-US"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一、冒险分类与有停顿流水线性能</a:t>
            </a:r>
            <a:endParaRPr lang="en-US" altLang="zh-CN" sz="3200" b="1" dirty="0" smtClean="0">
              <a:latin typeface="Comic Sans MS" panose="030F0702030302020204" pitchFamily="66" charset="0"/>
            </a:endParaRPr>
          </a:p>
          <a:p>
            <a:pPr marL="342900" marR="0" lvl="0" indent="-342900" algn="l" defTabSz="914400" rtl="0" eaLnBrk="1" latinLnBrk="0" hangingPunct="1">
              <a:lnSpc>
                <a:spcPct val="150000"/>
              </a:lnSpc>
              <a:spcBef>
                <a:spcPct val="20000"/>
              </a:spcBef>
              <a:spcAft>
                <a:spcPts val="0"/>
              </a:spcAft>
              <a:buClrTx/>
              <a:buSzTx/>
              <a:defRPr/>
            </a:pPr>
            <a:r>
              <a:rPr lang="zh-CN" altLang="en-US" sz="3200" b="1" dirty="0" smtClean="0">
                <a:latin typeface="Comic Sans MS" panose="030F0702030302020204" pitchFamily="66" charset="0"/>
              </a:rPr>
              <a:t>二、结构冒险</a:t>
            </a:r>
            <a:endParaRPr lang="en-US" altLang="zh-CN" sz="3200" b="1" dirty="0" smtClean="0">
              <a:latin typeface="Comic Sans MS" panose="030F0702030302020204" pitchFamily="66" charset="0"/>
            </a:endParaRPr>
          </a:p>
          <a:p>
            <a:pPr marL="342900" marR="0" lvl="0" indent="-342900" algn="l" defTabSz="914400" rtl="0" eaLnBrk="1" latinLnBrk="0" hangingPunct="1">
              <a:lnSpc>
                <a:spcPct val="150000"/>
              </a:lnSpc>
              <a:spcBef>
                <a:spcPct val="20000"/>
              </a:spcBef>
              <a:spcAft>
                <a:spcPts val="0"/>
              </a:spcAft>
              <a:buClrTx/>
              <a:buSzTx/>
              <a:defRPr/>
            </a:pPr>
            <a:r>
              <a:rPr kumimoji="0" lang="zh-CN" altLang="en-US"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三、数据冒险</a:t>
            </a:r>
            <a:endParaRPr kumimoji="0" lang="en-US" altLang="zh-CN"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342900" marR="0" lvl="0" indent="-342900" algn="l" defTabSz="914400" rtl="0" eaLnBrk="1" latinLnBrk="0" hangingPunct="1">
              <a:lnSpc>
                <a:spcPct val="150000"/>
              </a:lnSpc>
              <a:spcBef>
                <a:spcPct val="20000"/>
              </a:spcBef>
              <a:spcAft>
                <a:spcPts val="0"/>
              </a:spcAft>
              <a:buClrTx/>
              <a:buSzTx/>
              <a:defRPr/>
            </a:pPr>
            <a:r>
              <a:rPr lang="zh-CN" altLang="en-US" sz="3200" b="1" dirty="0" smtClean="0">
                <a:latin typeface="Comic Sans MS" panose="030F0702030302020204" pitchFamily="66" charset="0"/>
              </a:rPr>
              <a:t>四、控制冒险</a:t>
            </a:r>
            <a:endParaRPr kumimoji="0" lang="en-US" altLang="zh-CN"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5728"/>
            <a:ext cx="8501090" cy="1143008"/>
          </a:xfrm>
        </p:spPr>
        <p:txBody>
          <a:bodyPr>
            <a:normAutofit fontScale="90000"/>
          </a:bodyPr>
          <a:lstStyle/>
          <a:p>
            <a:pPr marL="342900" lvl="0" indent="-342900">
              <a:lnSpc>
                <a:spcPct val="150000"/>
              </a:lnSpc>
              <a:spcBef>
                <a:spcPct val="20000"/>
              </a:spcBef>
              <a:defRPr/>
            </a:pPr>
            <a:r>
              <a:rPr lang="zh-CN" altLang="en-US" b="1" dirty="0" smtClean="0">
                <a:latin typeface="Comic Sans MS" panose="030F0702030302020204" pitchFamily="66" charset="0"/>
              </a:rPr>
              <a:t>一、冒险分类与有停顿流水线性能</a:t>
            </a:r>
            <a:endParaRPr lang="en-US" altLang="zh-CN" b="1" dirty="0" smtClean="0">
              <a:latin typeface="Comic Sans MS" panose="030F0702030302020204" pitchFamily="66" charset="0"/>
            </a:endParaRPr>
          </a:p>
        </p:txBody>
      </p:sp>
      <p:sp>
        <p:nvSpPr>
          <p:cNvPr id="4" name="Rectangle 3"/>
          <p:cNvSpPr txBox="1">
            <a:spLocks noChangeArrowheads="1"/>
          </p:cNvSpPr>
          <p:nvPr/>
        </p:nvSpPr>
        <p:spPr>
          <a:xfrm>
            <a:off x="285720" y="1357298"/>
            <a:ext cx="8534400" cy="5143536"/>
          </a:xfrm>
          <a:prstGeom prst="rect">
            <a:avLst/>
          </a:prstGeom>
        </p:spPr>
        <p:txBody>
          <a:bodyPr vert="horz" lIns="91440" tIns="45720" rIns="91440" bIns="45720" rtlCol="0">
            <a:normAutofit/>
          </a:bodyPr>
          <a:lstStyle/>
          <a:p>
            <a:pPr marL="342900" marR="0" lvl="0" indent="-342900" algn="l" defTabSz="914400" rtl="0" eaLnBrk="1" latinLnBrk="0" hangingPunct="1">
              <a:lnSpc>
                <a:spcPts val="3800"/>
              </a:lnSpc>
              <a:spcBef>
                <a:spcPct val="20000"/>
              </a:spcBef>
              <a:spcAft>
                <a:spcPts val="0"/>
              </a:spcAft>
              <a:buClrTx/>
              <a:buSzTx/>
              <a:defRPr/>
            </a:pPr>
            <a:r>
              <a:rPr kumimoji="0" lang="zh-CN" altLang="en-US"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回顾：</a:t>
            </a:r>
            <a:endParaRPr kumimoji="0" lang="en-US" altLang="zh-CN"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342900" marR="0" lvl="0" indent="-342900" algn="l" defTabSz="914400" rtl="0" eaLnBrk="1" latinLnBrk="0" hangingPunct="1">
              <a:lnSpc>
                <a:spcPts val="3800"/>
              </a:lnSpc>
              <a:spcBef>
                <a:spcPct val="200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流水线</a:t>
            </a:r>
            <a:endParaRPr kumimoji="0" lang="en-US" altLang="zh-CN"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742950" marR="0" lvl="1" indent="-285750" algn="l" defTabSz="914400" rtl="0" eaLnBrk="1" latinLnBrk="0" hangingPunct="1">
              <a:lnSpc>
                <a:spcPts val="3800"/>
              </a:lnSpc>
              <a:spcBef>
                <a:spcPct val="20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以</a:t>
            </a:r>
            <a:r>
              <a:rPr kumimoji="0" lang="zh-CN" altLang="en-US" sz="2800" b="1" i="0" u="none" strike="noStrike" kern="1200" cap="none" spc="0" normalizeH="0" baseline="0" noProof="0" dirty="0" smtClean="0">
                <a:ln>
                  <a:noFill/>
                </a:ln>
                <a:solidFill>
                  <a:srgbClr val="FF0000"/>
                </a:solidFill>
                <a:effectLst/>
                <a:uLnTx/>
                <a:uFillTx/>
                <a:latin typeface="Comic Sans MS" panose="030F0702030302020204" pitchFamily="66" charset="0"/>
                <a:ea typeface="+mn-ea"/>
                <a:cs typeface="+mn-cs"/>
              </a:rPr>
              <a:t>重叠方式</a:t>
            </a:r>
            <a:r>
              <a:rPr kumimoji="0" lang="zh-CN" altLang="en-US"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执行指令，制造</a:t>
            </a:r>
            <a:r>
              <a:rPr kumimoji="0" lang="zh-CN" altLang="en-US" sz="2800" b="1" i="0" u="none" strike="noStrike" kern="1200" cap="none" spc="0" normalizeH="0" baseline="0" noProof="0" dirty="0" smtClean="0">
                <a:ln>
                  <a:noFill/>
                </a:ln>
                <a:solidFill>
                  <a:srgbClr val="FF0000"/>
                </a:solidFill>
                <a:effectLst/>
                <a:uLnTx/>
                <a:uFillTx/>
                <a:latin typeface="Comic Sans MS" panose="030F0702030302020204" pitchFamily="66" charset="0"/>
                <a:ea typeface="+mn-ea"/>
                <a:cs typeface="+mn-cs"/>
              </a:rPr>
              <a:t>快速</a:t>
            </a:r>
            <a:r>
              <a:rPr kumimoji="0" lang="en-US" altLang="zh-CN"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CPU</a:t>
            </a:r>
            <a:r>
              <a:rPr kumimoji="0" lang="zh-CN" altLang="en-US"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的实现技术</a:t>
            </a:r>
            <a:r>
              <a:rPr kumimoji="0" lang="en-US" altLang="zh-CN"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a:t>
            </a:r>
            <a:r>
              <a:rPr kumimoji="0" lang="zh-CN" altLang="en-US"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减少</a:t>
            </a:r>
            <a:r>
              <a:rPr kumimoji="0" lang="en-US" altLang="zh-CN"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 </a:t>
            </a:r>
            <a:r>
              <a:rPr kumimoji="0" lang="en-US" altLang="zh-CN" sz="2800" b="1" i="0" u="none" strike="noStrike" kern="1200" cap="none" spc="0" normalizeH="0" baseline="0" noProof="0" dirty="0" err="1" smtClean="0">
                <a:ln>
                  <a:noFill/>
                </a:ln>
                <a:solidFill>
                  <a:schemeClr val="tx1"/>
                </a:solidFill>
                <a:effectLst/>
                <a:uLnTx/>
                <a:uFillTx/>
                <a:latin typeface="Comic Sans MS" panose="030F0702030302020204" pitchFamily="66" charset="0"/>
                <a:ea typeface="+mn-ea"/>
                <a:cs typeface="+mn-cs"/>
              </a:rPr>
              <a:t>CPUtime</a:t>
            </a:r>
            <a:r>
              <a:rPr kumimoji="0" lang="en-US" altLang="zh-CN"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 </a:t>
            </a:r>
            <a:r>
              <a:rPr kumimoji="0" lang="zh-CN" altLang="en-US"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改进</a:t>
            </a:r>
            <a:r>
              <a:rPr kumimoji="0" lang="en-US" altLang="zh-CN"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throughput)</a:t>
            </a:r>
            <a:endParaRPr kumimoji="0" lang="en-US" altLang="zh-CN"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342900" marR="0" lvl="0" indent="-342900" algn="l" defTabSz="914400" rtl="0" eaLnBrk="1" latinLnBrk="0" hangingPunct="1">
              <a:lnSpc>
                <a:spcPts val="3800"/>
              </a:lnSpc>
              <a:spcBef>
                <a:spcPct val="200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流水线理想加速比：</a:t>
            </a:r>
            <a:r>
              <a:rPr kumimoji="0" lang="en-US" altLang="zh-CN" sz="2800" b="1" i="0" u="none" strike="noStrike" kern="1200" cap="none" spc="0" normalizeH="0" baseline="0" noProof="0" dirty="0" smtClean="0">
                <a:ln>
                  <a:noFill/>
                </a:ln>
                <a:solidFill>
                  <a:srgbClr val="FF3300"/>
                </a:solidFill>
                <a:effectLst/>
                <a:uLnTx/>
                <a:uFillTx/>
                <a:latin typeface="Comic Sans MS" panose="030F0702030302020204" pitchFamily="66" charset="0"/>
                <a:ea typeface="+mn-ea"/>
                <a:cs typeface="+mn-cs"/>
              </a:rPr>
              <a:t>Number of pipe stages</a:t>
            </a:r>
            <a:endParaRPr kumimoji="0" lang="en-US" altLang="zh-CN" sz="2800" b="1" i="0" u="none" strike="noStrike" kern="1200" cap="none" spc="0" normalizeH="0" baseline="0" noProof="0" dirty="0" smtClean="0">
              <a:ln>
                <a:noFill/>
              </a:ln>
              <a:solidFill>
                <a:srgbClr val="FF3300"/>
              </a:solidFill>
              <a:effectLst/>
              <a:uLnTx/>
              <a:uFillTx/>
              <a:latin typeface="Comic Sans MS" panose="030F0702030302020204" pitchFamily="66" charset="0"/>
              <a:ea typeface="+mn-ea"/>
              <a:cs typeface="+mn-cs"/>
            </a:endParaRPr>
          </a:p>
          <a:p>
            <a:pPr marL="342900" marR="0" lvl="0" indent="-342900" algn="l" defTabSz="914400" rtl="0" eaLnBrk="1" latinLnBrk="0" hangingPunct="1">
              <a:lnSpc>
                <a:spcPts val="3800"/>
              </a:lnSpc>
              <a:spcBef>
                <a:spcPct val="20000"/>
              </a:spcBef>
              <a:spcAft>
                <a:spcPts val="0"/>
              </a:spcAft>
              <a:buClrTx/>
              <a:buSzTx/>
              <a:buFont typeface="Arial" panose="020B0604020202020204" pitchFamily="34" charset="0"/>
              <a:buChar char="•"/>
              <a:defRPr/>
            </a:pPr>
            <a:endParaRPr lang="zh-CN" altLang="en-US" sz="3200" b="1" dirty="0" smtClean="0">
              <a:solidFill>
                <a:schemeClr val="accent2"/>
              </a:solidFill>
              <a:latin typeface="Comic Sans MS" panose="030F0702030302020204" pitchFamily="66" charset="0"/>
            </a:endParaRPr>
          </a:p>
          <a:p>
            <a:pPr marL="342900" marR="0" lvl="0" indent="-342900" algn="l" defTabSz="914400" rtl="0" eaLnBrk="1" latinLnBrk="0" hangingPunct="1">
              <a:lnSpc>
                <a:spcPts val="3800"/>
              </a:lnSpc>
              <a:spcBef>
                <a:spcPct val="20000"/>
              </a:spcBef>
              <a:spcAft>
                <a:spcPts val="0"/>
              </a:spcAft>
              <a:buClrTx/>
              <a:buSzTx/>
              <a:buFont typeface="Arial" panose="020B0604020202020204" pitchFamily="34" charset="0"/>
              <a:buChar char="•"/>
              <a:defRPr/>
            </a:pPr>
            <a:endParaRPr lang="zh-CN" altLang="en-US" sz="3200" b="1" dirty="0" smtClean="0">
              <a:solidFill>
                <a:schemeClr val="accent2"/>
              </a:solidFill>
              <a:latin typeface="Comic Sans MS" panose="030F0702030302020204" pitchFamily="66" charset="0"/>
            </a:endParaRPr>
          </a:p>
          <a:p>
            <a:pPr marL="342900" marR="0" lvl="0" indent="-342900" algn="l" defTabSz="914400" rtl="0" eaLnBrk="1" latinLnBrk="0" hangingPunct="1">
              <a:lnSpc>
                <a:spcPts val="3800"/>
              </a:lnSpc>
              <a:spcBef>
                <a:spcPct val="20000"/>
              </a:spcBef>
              <a:spcAft>
                <a:spcPts val="0"/>
              </a:spcAft>
              <a:buClrTx/>
              <a:buSzTx/>
              <a:buFont typeface="Arial" panose="020B0604020202020204" pitchFamily="34" charset="0"/>
              <a:buChar char="•"/>
              <a:defRPr/>
            </a:pPr>
            <a:r>
              <a:rPr lang="zh-CN" altLang="en-US" sz="3200" b="1" dirty="0" smtClean="0">
                <a:solidFill>
                  <a:schemeClr val="accent2"/>
                </a:solidFill>
                <a:latin typeface="Comic Sans MS" panose="030F0702030302020204" pitchFamily="66" charset="0"/>
              </a:rPr>
              <a:t>从执行每条指令用多周期的机器角度：</a:t>
            </a:r>
            <a:endParaRPr kumimoji="0" lang="en-US" altLang="zh-CN"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742950" marR="0" lvl="1" indent="-285750" algn="l" defTabSz="914400" rtl="0" eaLnBrk="1" latinLnBrk="0" hangingPunct="1">
              <a:lnSpc>
                <a:spcPts val="3800"/>
              </a:lnSpc>
              <a:spcBef>
                <a:spcPct val="20000"/>
              </a:spcBef>
              <a:spcAft>
                <a:spcPts val="0"/>
              </a:spcAft>
              <a:buClrTx/>
              <a:buSzTx/>
              <a:buFont typeface="Arial" panose="020B0604020202020204" pitchFamily="34" charset="0"/>
              <a:buChar char="–"/>
              <a:defRPr/>
            </a:pPr>
            <a:r>
              <a:rPr kumimoji="0" lang="en-US" altLang="zh-CN"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pipelining decreases </a:t>
            </a:r>
            <a:r>
              <a:rPr kumimoji="0" lang="en-US" altLang="zh-CN" sz="3200" b="1" i="0" u="none" strike="noStrike" kern="1200" cap="none" spc="0" normalizeH="0" baseline="0" noProof="0" dirty="0" smtClean="0">
                <a:ln>
                  <a:noFill/>
                </a:ln>
                <a:solidFill>
                  <a:srgbClr val="FF3300"/>
                </a:solidFill>
                <a:effectLst/>
                <a:uLnTx/>
                <a:uFillTx/>
                <a:latin typeface="Comic Sans MS" panose="030F0702030302020204" pitchFamily="66" charset="0"/>
                <a:ea typeface="+mn-ea"/>
                <a:cs typeface="+mn-cs"/>
              </a:rPr>
              <a:t>CPI</a:t>
            </a:r>
            <a:r>
              <a:rPr kumimoji="0" lang="en-US" altLang="zh-CN" sz="32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 </a:t>
            </a: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907030" y="4198620"/>
            <a:ext cx="3221990" cy="86614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zh-CN" altLang="en-US" sz="4000" b="1" dirty="0" smtClean="0"/>
              <a:t>冒险分类</a:t>
            </a:r>
            <a:endParaRPr lang="en-US" altLang="zh-CN" sz="4000" b="1" dirty="0"/>
          </a:p>
        </p:txBody>
      </p:sp>
      <p:sp>
        <p:nvSpPr>
          <p:cNvPr id="8195" name="Rectangle 3"/>
          <p:cNvSpPr>
            <a:spLocks noGrp="1" noChangeArrowheads="1"/>
          </p:cNvSpPr>
          <p:nvPr>
            <p:ph type="body" idx="1"/>
          </p:nvPr>
        </p:nvSpPr>
        <p:spPr>
          <a:xfrm>
            <a:off x="285720" y="1357298"/>
            <a:ext cx="8610600" cy="5257816"/>
          </a:xfrm>
        </p:spPr>
        <p:txBody>
          <a:bodyPr>
            <a:normAutofit fontScale="92500"/>
          </a:bodyPr>
          <a:lstStyle/>
          <a:p>
            <a:pPr>
              <a:lnSpc>
                <a:spcPts val="3400"/>
              </a:lnSpc>
            </a:pPr>
            <a:r>
              <a:rPr lang="zh-CN" altLang="en-US" sz="2800" b="1" dirty="0" smtClean="0">
                <a:solidFill>
                  <a:srgbClr val="FF0000"/>
                </a:solidFill>
                <a:latin typeface="Comic Sans MS" panose="030F0702030302020204" pitchFamily="66" charset="0"/>
              </a:rPr>
              <a:t>冒险</a:t>
            </a:r>
            <a:r>
              <a:rPr lang="zh-CN" altLang="en-US" sz="2800" b="1" dirty="0" smtClean="0">
                <a:latin typeface="Comic Sans MS" panose="030F0702030302020204" pitchFamily="66" charset="0"/>
              </a:rPr>
              <a:t>出现时：</a:t>
            </a:r>
            <a:r>
              <a:rPr lang="zh-CN" altLang="en-US" sz="2400" b="1" dirty="0" smtClean="0">
                <a:solidFill>
                  <a:srgbClr val="FF0000"/>
                </a:solidFill>
                <a:latin typeface="Comic Sans MS" panose="030F0702030302020204" pitchFamily="66" charset="0"/>
              </a:rPr>
              <a:t>避免</a:t>
            </a:r>
            <a:r>
              <a:rPr lang="zh-CN" altLang="en-US" sz="2400" b="1" dirty="0" smtClean="0">
                <a:latin typeface="Comic Sans MS" panose="030F0702030302020204" pitchFamily="66" charset="0"/>
              </a:rPr>
              <a:t>流水线上</a:t>
            </a:r>
            <a:r>
              <a:rPr lang="zh-CN" altLang="en-US" sz="2400" b="1" dirty="0" smtClean="0">
                <a:solidFill>
                  <a:srgbClr val="C00000"/>
                </a:solidFill>
                <a:latin typeface="Comic Sans MS" panose="030F0702030302020204" pitchFamily="66" charset="0"/>
              </a:rPr>
              <a:t>有冒险的指令</a:t>
            </a:r>
            <a:r>
              <a:rPr lang="zh-CN" altLang="en-US" sz="2400" b="1" dirty="0" smtClean="0">
                <a:solidFill>
                  <a:srgbClr val="0070C0"/>
                </a:solidFill>
                <a:latin typeface="Comic Sans MS" panose="030F0702030302020204" pitchFamily="66" charset="0"/>
              </a:rPr>
              <a:t>执行下一个流水段</a:t>
            </a:r>
            <a:endParaRPr lang="en-US" altLang="zh-CN" sz="2800" b="1" dirty="0">
              <a:solidFill>
                <a:srgbClr val="0070C0"/>
              </a:solidFill>
              <a:latin typeface="Comic Sans MS" panose="030F0702030302020204" pitchFamily="66" charset="0"/>
            </a:endParaRPr>
          </a:p>
          <a:p>
            <a:pPr>
              <a:lnSpc>
                <a:spcPts val="3400"/>
              </a:lnSpc>
              <a:spcBef>
                <a:spcPct val="50000"/>
              </a:spcBef>
            </a:pPr>
            <a:r>
              <a:rPr lang="zh-CN" altLang="en-US" sz="2800" b="1" dirty="0" smtClean="0">
                <a:latin typeface="Comic Sans MS" panose="030F0702030302020204" pitchFamily="66" charset="0"/>
              </a:rPr>
              <a:t>冒险分类</a:t>
            </a:r>
            <a:endParaRPr lang="en-US" altLang="zh-CN" sz="2800" b="1" dirty="0" smtClean="0">
              <a:latin typeface="Comic Sans MS" panose="030F0702030302020204" pitchFamily="66" charset="0"/>
            </a:endParaRPr>
          </a:p>
          <a:p>
            <a:pPr lvl="1">
              <a:lnSpc>
                <a:spcPts val="3400"/>
              </a:lnSpc>
            </a:pPr>
            <a:r>
              <a:rPr lang="zh-CN" altLang="en-US" sz="2400" b="1" dirty="0" smtClean="0">
                <a:solidFill>
                  <a:srgbClr val="C00000"/>
                </a:solidFill>
                <a:latin typeface="Comic Sans MS" panose="030F0702030302020204" pitchFamily="66" charset="0"/>
              </a:rPr>
              <a:t>结构冒险</a:t>
            </a:r>
            <a:r>
              <a:rPr lang="en-US" altLang="zh-CN" sz="2400" b="1" dirty="0" smtClean="0">
                <a:solidFill>
                  <a:srgbClr val="C00000"/>
                </a:solidFill>
              </a:rPr>
              <a:t> </a:t>
            </a:r>
            <a:endParaRPr lang="en-US" altLang="zh-CN" sz="2400" b="1" dirty="0">
              <a:solidFill>
                <a:srgbClr val="C00000"/>
              </a:solidFill>
            </a:endParaRPr>
          </a:p>
          <a:p>
            <a:pPr lvl="2">
              <a:lnSpc>
                <a:spcPts val="3400"/>
              </a:lnSpc>
            </a:pPr>
            <a:r>
              <a:rPr lang="zh-CN" altLang="en-US" b="1" dirty="0" smtClean="0">
                <a:latin typeface="Comic Sans MS" panose="030F0702030302020204" pitchFamily="66" charset="0"/>
              </a:rPr>
              <a:t>指令重叠执行时，发生硬件资源冲突</a:t>
            </a:r>
            <a:r>
              <a:rPr lang="en-US" altLang="zh-CN" b="1" dirty="0" smtClean="0"/>
              <a:t> </a:t>
            </a:r>
            <a:endParaRPr lang="en-US" altLang="zh-CN" b="1" dirty="0"/>
          </a:p>
          <a:p>
            <a:pPr lvl="1">
              <a:lnSpc>
                <a:spcPts val="3400"/>
              </a:lnSpc>
            </a:pPr>
            <a:r>
              <a:rPr lang="zh-CN" altLang="en-US" sz="2400" b="1" dirty="0" smtClean="0">
                <a:solidFill>
                  <a:srgbClr val="C00000"/>
                </a:solidFill>
                <a:latin typeface="Comic Sans MS" panose="030F0702030302020204" pitchFamily="66" charset="0"/>
              </a:rPr>
              <a:t>数据冒险</a:t>
            </a:r>
            <a:endParaRPr lang="en-US" altLang="zh-CN" sz="2400" b="1" dirty="0">
              <a:solidFill>
                <a:srgbClr val="C00000"/>
              </a:solidFill>
              <a:latin typeface="Comic Sans MS" panose="030F0702030302020204" pitchFamily="66" charset="0"/>
            </a:endParaRPr>
          </a:p>
          <a:p>
            <a:pPr lvl="2">
              <a:lnSpc>
                <a:spcPts val="3400"/>
              </a:lnSpc>
            </a:pPr>
            <a:r>
              <a:rPr lang="zh-CN" altLang="en-US" b="1" dirty="0" smtClean="0">
                <a:latin typeface="Comic Sans MS" panose="030F0702030302020204" pitchFamily="66" charset="0"/>
              </a:rPr>
              <a:t>几条指令重叠执行时，一条指令依赖前面指令的结果却没有准备好（还没有计算或存储）</a:t>
            </a:r>
            <a:endParaRPr lang="en-US" altLang="zh-CN" b="1" dirty="0"/>
          </a:p>
          <a:p>
            <a:pPr lvl="1">
              <a:lnSpc>
                <a:spcPts val="3400"/>
              </a:lnSpc>
            </a:pPr>
            <a:r>
              <a:rPr lang="zh-CN" altLang="en-US" sz="2400" b="1" dirty="0" smtClean="0">
                <a:solidFill>
                  <a:srgbClr val="C00000"/>
                </a:solidFill>
                <a:latin typeface="Comic Sans MS" panose="030F0702030302020204" pitchFamily="66" charset="0"/>
              </a:rPr>
              <a:t>控制冒险</a:t>
            </a:r>
            <a:r>
              <a:rPr lang="en-US" altLang="zh-CN" sz="2400" b="1" dirty="0" smtClean="0">
                <a:solidFill>
                  <a:srgbClr val="C00000"/>
                </a:solidFill>
                <a:latin typeface="Comic Sans MS" panose="030F0702030302020204" pitchFamily="66" charset="0"/>
              </a:rPr>
              <a:t> </a:t>
            </a:r>
            <a:r>
              <a:rPr lang="zh-CN" altLang="en-US" sz="2400" b="1" dirty="0" smtClean="0">
                <a:solidFill>
                  <a:srgbClr val="C00000"/>
                </a:solidFill>
                <a:latin typeface="Comic Sans MS" panose="030F0702030302020204" pitchFamily="66" charset="0"/>
              </a:rPr>
              <a:t>：（</a:t>
            </a:r>
            <a:r>
              <a:rPr lang="zh-CN" altLang="en-US" sz="2400" b="1" dirty="0" smtClean="0">
                <a:solidFill>
                  <a:srgbClr val="0070C0"/>
                </a:solidFill>
                <a:latin typeface="Comic Sans MS" panose="030F0702030302020204" pitchFamily="66" charset="0"/>
              </a:rPr>
              <a:t>流水线上执行</a:t>
            </a:r>
            <a:r>
              <a:rPr lang="zh-CN" altLang="en-US" sz="2400" b="1" dirty="0" smtClean="0">
                <a:solidFill>
                  <a:srgbClr val="FF0000"/>
                </a:solidFill>
                <a:latin typeface="Comic Sans MS" panose="030F0702030302020204" pitchFamily="66" charset="0"/>
              </a:rPr>
              <a:t>转移指令</a:t>
            </a:r>
            <a:r>
              <a:rPr lang="zh-CN" altLang="en-US" sz="2400" b="1" dirty="0" smtClean="0">
                <a:solidFill>
                  <a:srgbClr val="0070C0"/>
                </a:solidFill>
                <a:latin typeface="Comic Sans MS" panose="030F0702030302020204" pitchFamily="66" charset="0"/>
              </a:rPr>
              <a:t>时）</a:t>
            </a:r>
            <a:endParaRPr lang="en-US" altLang="zh-CN" sz="2400" b="1" dirty="0" smtClean="0">
              <a:solidFill>
                <a:srgbClr val="0070C0"/>
              </a:solidFill>
              <a:latin typeface="Comic Sans MS" panose="030F0702030302020204" pitchFamily="66" charset="0"/>
            </a:endParaRPr>
          </a:p>
          <a:p>
            <a:pPr lvl="2">
              <a:lnSpc>
                <a:spcPts val="3400"/>
              </a:lnSpc>
            </a:pPr>
            <a:r>
              <a:rPr lang="zh-CN" altLang="en-US" b="1" dirty="0" smtClean="0">
                <a:latin typeface="Comic Sans MS" panose="030F0702030302020204" pitchFamily="66" charset="0"/>
              </a:rPr>
              <a:t>进入</a:t>
            </a:r>
            <a:r>
              <a:rPr lang="zh-CN" altLang="en-US" b="1" dirty="0" smtClean="0">
                <a:solidFill>
                  <a:srgbClr val="FF0000"/>
                </a:solidFill>
                <a:latin typeface="Comic Sans MS" panose="030F0702030302020204" pitchFamily="66" charset="0"/>
              </a:rPr>
              <a:t>下一个时钟周期</a:t>
            </a:r>
            <a:r>
              <a:rPr lang="zh-CN" altLang="en-US" b="1" dirty="0" smtClean="0">
                <a:latin typeface="Comic Sans MS" panose="030F0702030302020204" pitchFamily="66" charset="0"/>
              </a:rPr>
              <a:t>取指令时，</a:t>
            </a:r>
            <a:r>
              <a:rPr lang="zh-CN" altLang="en-US" b="1" dirty="0" smtClean="0">
                <a:solidFill>
                  <a:srgbClr val="FF0000"/>
                </a:solidFill>
                <a:latin typeface="Comic Sans MS" panose="030F0702030302020204" pitchFamily="66" charset="0"/>
              </a:rPr>
              <a:t>转移条件</a:t>
            </a:r>
            <a:r>
              <a:rPr lang="zh-CN" altLang="en-US" b="1" dirty="0" smtClean="0">
                <a:latin typeface="Comic Sans MS" panose="030F0702030302020204" pitchFamily="66" charset="0"/>
              </a:rPr>
              <a:t>和</a:t>
            </a:r>
            <a:r>
              <a:rPr lang="zh-CN" altLang="en-US" b="1" dirty="0" smtClean="0">
                <a:solidFill>
                  <a:srgbClr val="FF0000"/>
                </a:solidFill>
                <a:latin typeface="Comic Sans MS" panose="030F0702030302020204" pitchFamily="66" charset="0"/>
              </a:rPr>
              <a:t>转移</a:t>
            </a:r>
            <a:r>
              <a:rPr lang="en-US" altLang="zh-CN" b="1" dirty="0" smtClean="0">
                <a:solidFill>
                  <a:srgbClr val="FF0000"/>
                </a:solidFill>
                <a:latin typeface="Comic Sans MS" panose="030F0702030302020204" pitchFamily="66" charset="0"/>
              </a:rPr>
              <a:t>PC</a:t>
            </a:r>
            <a:r>
              <a:rPr lang="zh-CN" altLang="en-US" b="1" dirty="0" smtClean="0">
                <a:latin typeface="Comic Sans MS" panose="030F0702030302020204" pitchFamily="66" charset="0"/>
              </a:rPr>
              <a:t>是不可用的。</a:t>
            </a:r>
            <a:endParaRPr lang="en-US" altLang="zh-CN" dirty="0" smtClean="0">
              <a:latin typeface="Comic Sans MS" panose="030F0702030302020204" pitchFamily="66" charset="0"/>
            </a:endParaRPr>
          </a:p>
          <a:p>
            <a:pPr lvl="2">
              <a:lnSpc>
                <a:spcPts val="3400"/>
              </a:lnSpc>
              <a:buNone/>
            </a:pPr>
            <a:endParaRPr lang="en-US" altLang="zh-CN" dirty="0" smtClean="0">
              <a:latin typeface="Comic Sans MS" panose="030F0702030302020204" pitchFamily="66" charset="0"/>
            </a:endParaRPr>
          </a:p>
          <a:p>
            <a:pPr lvl="2">
              <a:lnSpc>
                <a:spcPts val="3400"/>
              </a:lnSpc>
            </a:pPr>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a:spLocks noGrp="1"/>
          </p:cNvSpPr>
          <p:nvPr>
            <p:ph type="sldNum" sz="quarter" idx="11"/>
          </p:nvPr>
        </p:nvSpPr>
        <p:spPr/>
        <p:txBody>
          <a:bodyPr/>
          <a:lstStyle/>
          <a:p>
            <a:fld id="{7DB32047-6C6D-4FFC-9296-8D54D3287415}" type="slidenum">
              <a:rPr lang="en-US" altLang="zh-CN"/>
            </a:fld>
            <a:endParaRPr lang="en-US" altLang="zh-CN"/>
          </a:p>
        </p:txBody>
      </p:sp>
      <p:graphicFrame>
        <p:nvGraphicFramePr>
          <p:cNvPr id="28673" name="Object 1"/>
          <p:cNvGraphicFramePr>
            <a:graphicFrameLocks noChangeAspect="1"/>
          </p:cNvGraphicFramePr>
          <p:nvPr/>
        </p:nvGraphicFramePr>
        <p:xfrm>
          <a:off x="500034" y="1285860"/>
          <a:ext cx="8001000" cy="5029200"/>
        </p:xfrm>
        <a:graphic>
          <a:graphicData uri="http://schemas.openxmlformats.org/presentationml/2006/ole">
            <mc:AlternateContent xmlns:mc="http://schemas.openxmlformats.org/markup-compatibility/2006">
              <mc:Choice xmlns:v="urn:schemas-microsoft-com:vml" Requires="v">
                <p:oleObj spid="_x0000_s1025" name="Image" r:id="rId1" imgW="30243780" imgH="17000220" progId="">
                  <p:embed/>
                </p:oleObj>
              </mc:Choice>
              <mc:Fallback>
                <p:oleObj name="Image" r:id="rId1" imgW="30243780" imgH="17000220" progId="">
                  <p:embed/>
                  <p:pic>
                    <p:nvPicPr>
                      <p:cNvPr id="0" name="图片 1024" descr="蓝色面巾纸"/>
                      <p:cNvPicPr>
                        <a:picLocks noChangeAspect="1"/>
                      </p:cNvPicPr>
                      <p:nvPr/>
                    </p:nvPicPr>
                    <p:blipFill>
                      <a:blip r:embed="rId2"/>
                      <a:stretch>
                        <a:fillRect/>
                      </a:stretch>
                    </p:blipFill>
                    <p:spPr>
                      <a:xfrm>
                        <a:off x="500034" y="1285860"/>
                        <a:ext cx="8001000" cy="5029200"/>
                      </a:xfrm>
                      <a:prstGeom prst="rect">
                        <a:avLst/>
                      </a:prstGeom>
                      <a:blipFill rotWithShape="0">
                        <a:blip r:embed="rId3"/>
                      </a:blipFill>
                      <a:ln w="9525">
                        <a:noFill/>
                        <a:miter/>
                      </a:ln>
                    </p:spPr>
                  </p:pic>
                </p:oleObj>
              </mc:Fallback>
            </mc:AlternateContent>
          </a:graphicData>
        </a:graphic>
      </p:graphicFrame>
      <p:sp>
        <p:nvSpPr>
          <p:cNvPr id="16" name="TextBox 15"/>
          <p:cNvSpPr txBox="1"/>
          <p:nvPr/>
        </p:nvSpPr>
        <p:spPr>
          <a:xfrm>
            <a:off x="357158" y="214290"/>
            <a:ext cx="8501122" cy="1137106"/>
          </a:xfrm>
          <a:prstGeom prst="rect">
            <a:avLst/>
          </a:prstGeom>
          <a:noFill/>
        </p:spPr>
        <p:txBody>
          <a:bodyPr wrap="square" rtlCol="0">
            <a:spAutoFit/>
          </a:bodyPr>
          <a:lstStyle/>
          <a:p>
            <a:pPr>
              <a:lnSpc>
                <a:spcPct val="150000"/>
              </a:lnSpc>
            </a:pPr>
            <a:r>
              <a:rPr lang="zh-CN" altLang="en-US" sz="2400" b="1" dirty="0" smtClean="0"/>
              <a:t>例：假定一条指令的执行分为三个阶段：</a:t>
            </a:r>
            <a:r>
              <a:rPr lang="zh-CN" altLang="en-US" sz="2400" b="1" dirty="0" smtClean="0">
                <a:solidFill>
                  <a:srgbClr val="C00000"/>
                </a:solidFill>
              </a:rPr>
              <a:t>取指令、分析、执行</a:t>
            </a:r>
            <a:r>
              <a:rPr lang="zh-CN" altLang="en-US" sz="2400" b="1" dirty="0" smtClean="0"/>
              <a:t>。</a:t>
            </a:r>
            <a:endParaRPr lang="en-US" altLang="zh-CN" sz="2400" b="1" dirty="0" smtClean="0"/>
          </a:p>
          <a:p>
            <a:pPr>
              <a:lnSpc>
                <a:spcPct val="150000"/>
              </a:lnSpc>
            </a:pPr>
            <a:r>
              <a:rPr lang="zh-CN" altLang="en-US" sz="2400" b="1" dirty="0" smtClean="0"/>
              <a:t>下图表示了</a:t>
            </a:r>
            <a:r>
              <a:rPr lang="zh-CN" altLang="en-US" sz="2400" b="1" dirty="0" smtClean="0">
                <a:solidFill>
                  <a:srgbClr val="C00000"/>
                </a:solidFill>
              </a:rPr>
              <a:t>三种</a:t>
            </a:r>
            <a:r>
              <a:rPr lang="zh-CN" altLang="en-US" sz="2400" b="1" dirty="0" smtClean="0"/>
              <a:t>执行方式</a:t>
            </a:r>
            <a:r>
              <a:rPr lang="zh-CN" altLang="en-US" sz="2400" b="1" dirty="0" smtClean="0">
                <a:solidFill>
                  <a:srgbClr val="C00000"/>
                </a:solidFill>
              </a:rPr>
              <a:t>相邻指令间</a:t>
            </a:r>
            <a:r>
              <a:rPr lang="zh-CN" altLang="en-US" sz="2400" b="1" dirty="0" smtClean="0"/>
              <a:t>的时序关系。</a:t>
            </a:r>
            <a:endParaRPr lang="zh-CN" altLang="en-US" sz="2400" b="1" dirty="0"/>
          </a:p>
        </p:txBody>
      </p:sp>
      <p:cxnSp>
        <p:nvCxnSpPr>
          <p:cNvPr id="18" name="直接箭头连接符 17"/>
          <p:cNvCxnSpPr/>
          <p:nvPr/>
        </p:nvCxnSpPr>
        <p:spPr>
          <a:xfrm rot="10800000" flipV="1">
            <a:off x="1000100" y="4857760"/>
            <a:ext cx="857256" cy="4286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8596" y="5286388"/>
            <a:ext cx="1643074" cy="1200329"/>
          </a:xfrm>
          <a:prstGeom prst="rect">
            <a:avLst/>
          </a:prstGeom>
          <a:noFill/>
        </p:spPr>
        <p:txBody>
          <a:bodyPr wrap="square" rtlCol="0">
            <a:spAutoFit/>
          </a:bodyPr>
          <a:lstStyle/>
          <a:p>
            <a:r>
              <a:rPr lang="zh-CN" altLang="en-US" b="1" dirty="0" smtClean="0">
                <a:solidFill>
                  <a:srgbClr val="FF0000"/>
                </a:solidFill>
              </a:rPr>
              <a:t>流水段（级）：</a:t>
            </a:r>
            <a:endParaRPr lang="en-US" altLang="zh-CN" b="1" dirty="0" smtClean="0">
              <a:solidFill>
                <a:srgbClr val="FF0000"/>
              </a:solidFill>
            </a:endParaRPr>
          </a:p>
          <a:p>
            <a:pPr>
              <a:lnSpc>
                <a:spcPct val="150000"/>
              </a:lnSpc>
            </a:pPr>
            <a:r>
              <a:rPr lang="zh-CN" altLang="en-US" b="1" dirty="0" smtClean="0">
                <a:solidFill>
                  <a:srgbClr val="0070C0"/>
                </a:solidFill>
              </a:rPr>
              <a:t>完成一条指令的一部分操作</a:t>
            </a:r>
            <a:endParaRPr lang="zh-CN" altLang="en-US" b="1" dirty="0">
              <a:solidFill>
                <a:srgbClr val="0070C0"/>
              </a:solidFill>
            </a:endParaRPr>
          </a:p>
        </p:txBody>
      </p:sp>
      <p:sp>
        <p:nvSpPr>
          <p:cNvPr id="7" name="椭圆 6"/>
          <p:cNvSpPr/>
          <p:nvPr/>
        </p:nvSpPr>
        <p:spPr>
          <a:xfrm>
            <a:off x="2786050" y="2143116"/>
            <a:ext cx="1214446" cy="1643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7" idx="3"/>
          </p:cNvCxnSpPr>
          <p:nvPr/>
        </p:nvCxnSpPr>
        <p:spPr>
          <a:xfrm rot="5400000">
            <a:off x="2683227" y="3505515"/>
            <a:ext cx="240622" cy="3207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00232" y="3714752"/>
            <a:ext cx="785818" cy="369332"/>
          </a:xfrm>
          <a:prstGeom prst="rect">
            <a:avLst/>
          </a:prstGeom>
          <a:noFill/>
        </p:spPr>
        <p:txBody>
          <a:bodyPr wrap="square" rtlCol="0">
            <a:spAutoFit/>
          </a:bodyPr>
          <a:lstStyle/>
          <a:p>
            <a:r>
              <a:rPr lang="zh-CN" altLang="en-US" b="1" dirty="0" smtClean="0">
                <a:solidFill>
                  <a:srgbClr val="FF0000"/>
                </a:solidFill>
              </a:rPr>
              <a:t>并行</a:t>
            </a:r>
            <a:endParaRPr lang="zh-CN" altLang="en-US" b="1" dirty="0">
              <a:solidFill>
                <a:srgbClr val="FF0000"/>
              </a:solidFill>
            </a:endParaRPr>
          </a:p>
        </p:txBody>
      </p:sp>
      <p:sp>
        <p:nvSpPr>
          <p:cNvPr id="17" name="TextBox 16"/>
          <p:cNvSpPr txBox="1"/>
          <p:nvPr/>
        </p:nvSpPr>
        <p:spPr>
          <a:xfrm>
            <a:off x="5357818" y="4214818"/>
            <a:ext cx="2071702" cy="369332"/>
          </a:xfrm>
          <a:prstGeom prst="rect">
            <a:avLst/>
          </a:prstGeom>
          <a:noFill/>
          <a:ln>
            <a:noFill/>
          </a:ln>
        </p:spPr>
        <p:txBody>
          <a:bodyPr wrap="square" rtlCol="0">
            <a:spAutoFit/>
          </a:bodyPr>
          <a:lstStyle/>
          <a:p>
            <a:r>
              <a:rPr lang="zh-CN" altLang="en-US" dirty="0" smtClean="0"/>
              <a:t>    </a:t>
            </a:r>
            <a:r>
              <a:rPr lang="zh-CN" altLang="en-US" dirty="0" smtClean="0">
                <a:solidFill>
                  <a:srgbClr val="FF0000"/>
                </a:solidFill>
              </a:rPr>
              <a:t>机器周期 </a:t>
            </a:r>
            <a:r>
              <a:rPr lang="en-US" altLang="zh-CN" dirty="0" smtClean="0">
                <a:solidFill>
                  <a:srgbClr val="0070C0"/>
                </a:solidFill>
              </a:rPr>
              <a:t>30ns</a:t>
            </a:r>
            <a:endParaRPr lang="zh-CN" altLang="en-US" dirty="0">
              <a:solidFill>
                <a:srgbClr val="0070C0"/>
              </a:solidFill>
            </a:endParaRPr>
          </a:p>
        </p:txBody>
      </p:sp>
      <p:sp>
        <p:nvSpPr>
          <p:cNvPr id="27" name="右大括号 26"/>
          <p:cNvSpPr/>
          <p:nvPr/>
        </p:nvSpPr>
        <p:spPr>
          <a:xfrm rot="16200000">
            <a:off x="5786446" y="3929066"/>
            <a:ext cx="428628" cy="15716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右大括号 11"/>
          <p:cNvSpPr/>
          <p:nvPr/>
        </p:nvSpPr>
        <p:spPr>
          <a:xfrm rot="5400000">
            <a:off x="6143636" y="214290"/>
            <a:ext cx="500066" cy="37862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TextBox 12"/>
          <p:cNvSpPr txBox="1"/>
          <p:nvPr/>
        </p:nvSpPr>
        <p:spPr>
          <a:xfrm>
            <a:off x="6000760" y="2357430"/>
            <a:ext cx="714380" cy="369332"/>
          </a:xfrm>
          <a:prstGeom prst="rect">
            <a:avLst/>
          </a:prstGeom>
          <a:noFill/>
          <a:ln>
            <a:noFill/>
          </a:ln>
        </p:spPr>
        <p:txBody>
          <a:bodyPr wrap="square" rtlCol="0">
            <a:spAutoFit/>
          </a:bodyPr>
          <a:lstStyle/>
          <a:p>
            <a:r>
              <a:rPr lang="en-US" altLang="zh-CN" dirty="0" smtClean="0">
                <a:solidFill>
                  <a:srgbClr val="0070C0"/>
                </a:solidFill>
              </a:rPr>
              <a:t>90ns</a:t>
            </a:r>
            <a:endParaRPr lang="zh-CN" altLang="en-US" dirty="0">
              <a:solidFill>
                <a:srgbClr val="0070C0"/>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zh-CN" altLang="en-US" sz="4000" b="1" dirty="0" smtClean="0"/>
              <a:t>冒险</a:t>
            </a:r>
            <a:r>
              <a:rPr lang="zh-CN" altLang="en-US" sz="4000" b="1" dirty="0" smtClean="0">
                <a:solidFill>
                  <a:srgbClr val="C00000"/>
                </a:solidFill>
              </a:rPr>
              <a:t>总是</a:t>
            </a:r>
            <a:r>
              <a:rPr lang="zh-CN" altLang="en-US" sz="4000" b="1" dirty="0" smtClean="0"/>
              <a:t>可以用</a:t>
            </a:r>
            <a:r>
              <a:rPr lang="zh-CN" altLang="en-US" sz="4000" b="1" dirty="0" smtClean="0">
                <a:solidFill>
                  <a:srgbClr val="FF0000"/>
                </a:solidFill>
              </a:rPr>
              <a:t>停顿</a:t>
            </a:r>
            <a:r>
              <a:rPr lang="zh-CN" altLang="en-US" sz="4000" b="1" dirty="0" smtClean="0"/>
              <a:t>解决</a:t>
            </a:r>
            <a:endParaRPr lang="en-US" altLang="zh-CN" sz="4000" b="1" dirty="0"/>
          </a:p>
        </p:txBody>
      </p:sp>
      <p:sp>
        <p:nvSpPr>
          <p:cNvPr id="9219" name="Rectangle 3"/>
          <p:cNvSpPr>
            <a:spLocks noGrp="1" noChangeArrowheads="1"/>
          </p:cNvSpPr>
          <p:nvPr>
            <p:ph type="body" idx="1"/>
          </p:nvPr>
        </p:nvSpPr>
        <p:spPr>
          <a:xfrm>
            <a:off x="304800" y="1676400"/>
            <a:ext cx="8839200" cy="4724400"/>
          </a:xfrm>
        </p:spPr>
        <p:txBody>
          <a:bodyPr>
            <a:normAutofit/>
          </a:bodyPr>
          <a:lstStyle/>
          <a:p>
            <a:pPr>
              <a:lnSpc>
                <a:spcPts val="3700"/>
              </a:lnSpc>
            </a:pPr>
            <a:r>
              <a:rPr lang="zh-CN" altLang="en-US" sz="2800" b="1" dirty="0" smtClean="0">
                <a:latin typeface="Comic Sans MS" panose="030F0702030302020204" pitchFamily="66" charset="0"/>
              </a:rPr>
              <a:t>解决冒险最简单的方式就是</a:t>
            </a:r>
            <a:r>
              <a:rPr lang="zh-CN" altLang="en-US" sz="2800" b="1" dirty="0" smtClean="0">
                <a:solidFill>
                  <a:srgbClr val="FF0000"/>
                </a:solidFill>
                <a:latin typeface="Comic Sans MS" panose="030F0702030302020204" pitchFamily="66" charset="0"/>
              </a:rPr>
              <a:t>停顿</a:t>
            </a:r>
            <a:r>
              <a:rPr lang="zh-CN" altLang="en-US" sz="2800" b="1" dirty="0" smtClean="0">
                <a:latin typeface="Comic Sans MS" panose="030F0702030302020204" pitchFamily="66" charset="0"/>
              </a:rPr>
              <a:t>流水线</a:t>
            </a:r>
            <a:endParaRPr lang="en-US" altLang="zh-CN" sz="2800" b="1" dirty="0">
              <a:latin typeface="Comic Sans MS" panose="030F0702030302020204" pitchFamily="66" charset="0"/>
            </a:endParaRPr>
          </a:p>
          <a:p>
            <a:pPr>
              <a:lnSpc>
                <a:spcPts val="3700"/>
              </a:lnSpc>
            </a:pPr>
            <a:r>
              <a:rPr lang="zh-CN" altLang="en-US" sz="2800" b="1" dirty="0" smtClean="0">
                <a:latin typeface="Comic Sans MS" panose="030F0702030302020204" pitchFamily="66" charset="0"/>
              </a:rPr>
              <a:t>停顿意味着为某些指令暂停流水线一个或多个时钟周期。</a:t>
            </a:r>
            <a:r>
              <a:rPr lang="en-US" altLang="zh-CN" sz="2800" b="1" dirty="0" smtClean="0">
                <a:latin typeface="Comic Sans MS" panose="030F0702030302020204" pitchFamily="66" charset="0"/>
              </a:rPr>
              <a:t> </a:t>
            </a:r>
            <a:endParaRPr lang="en-US" altLang="zh-CN" sz="2800" b="1" dirty="0">
              <a:latin typeface="Comic Sans MS" panose="030F0702030302020204" pitchFamily="66" charset="0"/>
            </a:endParaRPr>
          </a:p>
          <a:p>
            <a:pPr>
              <a:lnSpc>
                <a:spcPts val="3700"/>
              </a:lnSpc>
            </a:pPr>
            <a:r>
              <a:rPr lang="zh-CN" altLang="en-US" sz="2800" b="1" dirty="0" smtClean="0">
                <a:latin typeface="Comic Sans MS" panose="030F0702030302020204" pitchFamily="66" charset="0"/>
              </a:rPr>
              <a:t>一条指令被</a:t>
            </a:r>
            <a:r>
              <a:rPr lang="zh-CN" altLang="en-US" sz="2800" b="1" dirty="0" smtClean="0">
                <a:solidFill>
                  <a:srgbClr val="FF0000"/>
                </a:solidFill>
                <a:latin typeface="Comic Sans MS" panose="030F0702030302020204" pitchFamily="66" charset="0"/>
              </a:rPr>
              <a:t>停顿</a:t>
            </a:r>
            <a:r>
              <a:rPr lang="zh-CN" altLang="en-US" sz="2800" b="1" dirty="0" smtClean="0">
                <a:latin typeface="Comic Sans MS" panose="030F0702030302020204" pitchFamily="66" charset="0"/>
              </a:rPr>
              <a:t>后，</a:t>
            </a:r>
            <a:r>
              <a:rPr lang="zh-CN" altLang="en-US" sz="2800" b="1" dirty="0" smtClean="0">
                <a:solidFill>
                  <a:srgbClr val="FF0000"/>
                </a:solidFill>
                <a:latin typeface="Comic Sans MS" panose="030F0702030302020204" pitchFamily="66" charset="0"/>
              </a:rPr>
              <a:t>其后的所有指令被停顿</a:t>
            </a:r>
            <a:r>
              <a:rPr lang="zh-CN" altLang="en-US" sz="2800" b="1" dirty="0" smtClean="0">
                <a:latin typeface="Comic Sans MS" panose="030F0702030302020204" pitchFamily="66" charset="0"/>
              </a:rPr>
              <a:t>；该指令之前的指令必须继续执行。</a:t>
            </a:r>
            <a:endParaRPr lang="en-US" altLang="zh-CN" sz="2800" b="1" dirty="0">
              <a:latin typeface="Comic Sans MS" panose="030F0702030302020204" pitchFamily="66" charset="0"/>
            </a:endParaRPr>
          </a:p>
          <a:p>
            <a:pPr>
              <a:lnSpc>
                <a:spcPts val="3700"/>
              </a:lnSpc>
            </a:pPr>
            <a:r>
              <a:rPr lang="zh-CN" altLang="en-US" sz="2800" b="1" dirty="0" smtClean="0">
                <a:latin typeface="Comic Sans MS" panose="030F0702030302020204" pitchFamily="66" charset="0"/>
              </a:rPr>
              <a:t>一个流水线</a:t>
            </a:r>
            <a:r>
              <a:rPr lang="zh-CN" altLang="en-US" sz="2800" b="1" dirty="0" smtClean="0">
                <a:solidFill>
                  <a:srgbClr val="FF0000"/>
                </a:solidFill>
                <a:latin typeface="Comic Sans MS" panose="030F0702030302020204" pitchFamily="66" charset="0"/>
              </a:rPr>
              <a:t>停顿</a:t>
            </a:r>
            <a:r>
              <a:rPr lang="zh-CN" altLang="en-US" sz="2800" b="1" dirty="0" smtClean="0">
                <a:latin typeface="Comic Sans MS" panose="030F0702030302020204" pitchFamily="66" charset="0"/>
              </a:rPr>
              <a:t>也称为</a:t>
            </a:r>
            <a:r>
              <a:rPr lang="zh-CN" altLang="en-US" sz="2800" b="1" dirty="0" smtClean="0">
                <a:solidFill>
                  <a:srgbClr val="FF0000"/>
                </a:solidFill>
                <a:latin typeface="Comic Sans MS" panose="030F0702030302020204" pitchFamily="66" charset="0"/>
              </a:rPr>
              <a:t>流水线气泡</a:t>
            </a:r>
            <a:r>
              <a:rPr lang="zh-CN" altLang="en-US" sz="2800" b="1" dirty="0" smtClean="0">
                <a:latin typeface="Comic Sans MS" panose="030F0702030302020204" pitchFamily="66" charset="0"/>
              </a:rPr>
              <a:t>或</a:t>
            </a:r>
            <a:r>
              <a:rPr lang="zh-CN" altLang="en-US" sz="2800" b="1" dirty="0" smtClean="0">
                <a:solidFill>
                  <a:srgbClr val="FF0000"/>
                </a:solidFill>
                <a:latin typeface="Comic Sans MS" panose="030F0702030302020204" pitchFamily="66" charset="0"/>
              </a:rPr>
              <a:t>气泡。</a:t>
            </a:r>
            <a:r>
              <a:rPr lang="en-US" altLang="zh-CN" sz="2800" b="1" dirty="0" smtClean="0">
                <a:latin typeface="Comic Sans MS" panose="030F0702030302020204" pitchFamily="66" charset="0"/>
              </a:rPr>
              <a:t> </a:t>
            </a:r>
            <a:endParaRPr lang="en-US" altLang="zh-CN" sz="2800" b="1" dirty="0">
              <a:latin typeface="Comic Sans MS" panose="030F0702030302020204" pitchFamily="66" charset="0"/>
            </a:endParaRPr>
          </a:p>
          <a:p>
            <a:pPr>
              <a:lnSpc>
                <a:spcPts val="3700"/>
              </a:lnSpc>
            </a:pPr>
            <a:r>
              <a:rPr lang="zh-CN" altLang="en-US" sz="2800" b="1" dirty="0" smtClean="0">
                <a:solidFill>
                  <a:srgbClr val="FF3300"/>
                </a:solidFill>
                <a:latin typeface="Comic Sans MS" panose="030F0702030302020204" pitchFamily="66" charset="0"/>
              </a:rPr>
              <a:t>停顿时，没有</a:t>
            </a:r>
            <a:r>
              <a:rPr lang="zh-CN" altLang="en-US" sz="2800" b="1" dirty="0" smtClean="0">
                <a:latin typeface="Comic Sans MS" panose="030F0702030302020204" pitchFamily="66" charset="0"/>
              </a:rPr>
              <a:t>任何新的指令被取到流水线</a:t>
            </a:r>
            <a:r>
              <a:rPr lang="zh-CN" altLang="en-US" sz="2800" b="1" dirty="0" smtClean="0">
                <a:solidFill>
                  <a:srgbClr val="FF3300"/>
                </a:solidFill>
                <a:latin typeface="Comic Sans MS" panose="030F0702030302020204" pitchFamily="66" charset="0"/>
              </a:rPr>
              <a:t>。</a:t>
            </a:r>
            <a:endParaRPr lang="en-US" altLang="zh-CN" sz="28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57224" y="214290"/>
            <a:ext cx="8001000" cy="990600"/>
          </a:xfrm>
        </p:spPr>
        <p:txBody>
          <a:bodyPr>
            <a:normAutofit/>
          </a:bodyPr>
          <a:lstStyle/>
          <a:p>
            <a:r>
              <a:rPr lang="zh-CN" altLang="en-US" sz="4000" b="1" dirty="0" smtClean="0"/>
              <a:t>有停顿的流水线性能</a:t>
            </a:r>
            <a:endParaRPr lang="en-US" altLang="zh-CN" sz="4000" b="1" dirty="0"/>
          </a:p>
        </p:txBody>
      </p:sp>
      <p:sp>
        <p:nvSpPr>
          <p:cNvPr id="10243" name="Rectangle 3"/>
          <p:cNvSpPr>
            <a:spLocks noGrp="1" noChangeArrowheads="1"/>
          </p:cNvSpPr>
          <p:nvPr>
            <p:ph type="body" idx="1"/>
          </p:nvPr>
        </p:nvSpPr>
        <p:spPr>
          <a:xfrm>
            <a:off x="500034" y="1214422"/>
            <a:ext cx="8229600" cy="4525963"/>
          </a:xfrm>
        </p:spPr>
        <p:txBody>
          <a:bodyPr/>
          <a:lstStyle/>
          <a:p>
            <a:r>
              <a:rPr lang="zh-CN" altLang="en-US" sz="2800" b="1" dirty="0" smtClean="0">
                <a:latin typeface="Comic Sans MS" panose="030F0702030302020204" pitchFamily="66" charset="0"/>
              </a:rPr>
              <a:t>停顿会降低流水线的性能，使其性能比理想的差</a:t>
            </a:r>
            <a:endParaRPr lang="en-US" altLang="zh-CN" sz="2800" b="1" dirty="0">
              <a:latin typeface="Comic Sans MS" panose="030F0702030302020204" pitchFamily="66" charset="0"/>
            </a:endParaRPr>
          </a:p>
          <a:p>
            <a:r>
              <a:rPr lang="zh-CN" altLang="en-US" sz="2800" b="1" dirty="0" smtClean="0">
                <a:latin typeface="Comic Sans MS" panose="030F0702030302020204" pitchFamily="66" charset="0"/>
              </a:rPr>
              <a:t>回忆</a:t>
            </a:r>
            <a:r>
              <a:rPr lang="zh-CN" altLang="en-US" sz="2800" b="1" dirty="0" smtClean="0">
                <a:solidFill>
                  <a:srgbClr val="FF0000"/>
                </a:solidFill>
                <a:latin typeface="Comic Sans MS" panose="030F0702030302020204" pitchFamily="66" charset="0"/>
              </a:rPr>
              <a:t>加速比</a:t>
            </a:r>
            <a:r>
              <a:rPr lang="zh-CN" altLang="en-US" sz="2800" b="1" dirty="0" smtClean="0">
                <a:latin typeface="Comic Sans MS" panose="030F0702030302020204" pitchFamily="66" charset="0"/>
              </a:rPr>
              <a:t>公式：</a:t>
            </a:r>
            <a:endParaRPr lang="en-US" altLang="zh-CN" sz="2800" b="1"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dirty="0"/>
          </a:p>
          <a:p>
            <a:pPr>
              <a:buFontTx/>
              <a:buNone/>
            </a:pPr>
            <a:endParaRPr lang="en-US" altLang="zh-CN" dirty="0"/>
          </a:p>
        </p:txBody>
      </p:sp>
      <p:pic>
        <p:nvPicPr>
          <p:cNvPr id="10244" name="Picture 4" descr="chap3_2-2n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910" y="2500306"/>
            <a:ext cx="7543800" cy="1343025"/>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chap3_2-3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114800"/>
            <a:ext cx="57912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246" name="Rectangle 6"/>
          <p:cNvSpPr>
            <a:spLocks noChangeArrowheads="1"/>
          </p:cNvSpPr>
          <p:nvPr/>
        </p:nvSpPr>
        <p:spPr bwMode="auto">
          <a:xfrm>
            <a:off x="3810000" y="5257800"/>
            <a:ext cx="5029200" cy="1066800"/>
          </a:xfrm>
          <a:prstGeom prst="rect">
            <a:avLst/>
          </a:prstGeom>
          <a:noFill/>
          <a:ln w="28575">
            <a:solidFill>
              <a:srgbClr val="FF0000"/>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zh-CN" altLang="en-US" sz="4000" b="1" dirty="0" smtClean="0"/>
              <a:t>非流水线是</a:t>
            </a:r>
            <a:r>
              <a:rPr lang="zh-CN" altLang="en-US" sz="4000" b="1" dirty="0" smtClean="0">
                <a:solidFill>
                  <a:srgbClr val="FF0000"/>
                </a:solidFill>
              </a:rPr>
              <a:t>多周期</a:t>
            </a:r>
            <a:r>
              <a:rPr lang="zh-CN" altLang="en-US" sz="4000" b="1" dirty="0" smtClean="0"/>
              <a:t>实现的情况</a:t>
            </a:r>
            <a:endParaRPr lang="en-US" altLang="zh-CN" sz="4000" b="1" dirty="0"/>
          </a:p>
        </p:txBody>
      </p:sp>
      <p:sp>
        <p:nvSpPr>
          <p:cNvPr id="11267" name="Rectangle 3"/>
          <p:cNvSpPr>
            <a:spLocks noGrp="1" noChangeArrowheads="1"/>
          </p:cNvSpPr>
          <p:nvPr>
            <p:ph type="body" idx="1"/>
          </p:nvPr>
        </p:nvSpPr>
        <p:spPr>
          <a:xfrm>
            <a:off x="457200" y="1600200"/>
            <a:ext cx="8229600" cy="4829196"/>
          </a:xfrm>
        </p:spPr>
        <p:txBody>
          <a:bodyPr>
            <a:normAutofit/>
          </a:bodyPr>
          <a:lstStyle/>
          <a:p>
            <a:r>
              <a:rPr lang="zh-CN" altLang="en-US" sz="2800" b="1" dirty="0" smtClean="0">
                <a:latin typeface="Comic Sans MS" panose="030F0702030302020204" pitchFamily="66" charset="0"/>
              </a:rPr>
              <a:t>流水线处理器的理想</a:t>
            </a:r>
            <a:r>
              <a:rPr lang="en-US" altLang="zh-CN" sz="2800" b="1" dirty="0" smtClean="0">
                <a:latin typeface="Comic Sans MS" panose="030F0702030302020204" pitchFamily="66" charset="0"/>
              </a:rPr>
              <a:t>CPI </a:t>
            </a:r>
            <a:r>
              <a:rPr lang="zh-CN" altLang="en-US" sz="2800" b="1" dirty="0" smtClean="0">
                <a:latin typeface="Comic Sans MS" panose="030F0702030302020204" pitchFamily="66" charset="0"/>
              </a:rPr>
              <a:t>差不多总是</a:t>
            </a:r>
            <a:r>
              <a:rPr lang="en-US" altLang="zh-CN" sz="2800" b="1" dirty="0" smtClean="0">
                <a:solidFill>
                  <a:srgbClr val="FF3300"/>
                </a:solidFill>
                <a:latin typeface="Comic Sans MS" panose="030F0702030302020204" pitchFamily="66" charset="0"/>
              </a:rPr>
              <a:t>1</a:t>
            </a:r>
            <a:r>
              <a:rPr lang="zh-CN" altLang="en-US" sz="2800" b="1" dirty="0" smtClean="0">
                <a:solidFill>
                  <a:srgbClr val="FF3300"/>
                </a:solidFill>
                <a:latin typeface="Comic Sans MS" panose="030F0702030302020204" pitchFamily="66" charset="0"/>
              </a:rPr>
              <a:t>。</a:t>
            </a:r>
            <a:r>
              <a:rPr lang="en-US" altLang="zh-CN" sz="2800" b="1" dirty="0" smtClean="0">
                <a:latin typeface="Comic Sans MS" panose="030F0702030302020204" pitchFamily="66" charset="0"/>
              </a:rPr>
              <a:t> </a:t>
            </a:r>
            <a:r>
              <a:rPr kumimoji="0" lang="en-US" altLang="zh-CN" sz="2800" b="1" dirty="0">
                <a:latin typeface="Comic Sans MS" panose="030F0702030302020204" pitchFamily="66" charset="0"/>
              </a:rPr>
              <a:t>(may </a:t>
            </a:r>
            <a:r>
              <a:rPr kumimoji="0" lang="en-US" altLang="zh-CN" sz="2800" b="1" dirty="0">
                <a:solidFill>
                  <a:schemeClr val="accent2"/>
                </a:solidFill>
                <a:latin typeface="Comic Sans MS" panose="030F0702030302020204" pitchFamily="66" charset="0"/>
              </a:rPr>
              <a:t>less than  or greater that </a:t>
            </a:r>
            <a:r>
              <a:rPr kumimoji="0" lang="en-US" altLang="zh-CN" sz="2800" b="1" dirty="0">
                <a:latin typeface="Comic Sans MS" panose="030F0702030302020204" pitchFamily="66" charset="0"/>
              </a:rPr>
              <a:t>)</a:t>
            </a:r>
            <a:endParaRPr lang="en-US" altLang="zh-CN" sz="2800" b="1" dirty="0">
              <a:latin typeface="Comic Sans MS" panose="030F0702030302020204" pitchFamily="66" charset="0"/>
            </a:endParaRPr>
          </a:p>
          <a:p>
            <a:pPr>
              <a:buFontTx/>
              <a:buNone/>
            </a:pPr>
            <a:r>
              <a:rPr lang="en-US" altLang="zh-CN" sz="2800" b="1" dirty="0">
                <a:latin typeface="Comic Sans MS" panose="030F0702030302020204" pitchFamily="66" charset="0"/>
              </a:rPr>
              <a:t>    </a:t>
            </a:r>
            <a:r>
              <a:rPr lang="zh-CN" altLang="en-US" sz="2800" b="1" dirty="0" smtClean="0">
                <a:latin typeface="Comic Sans MS" panose="030F0702030302020204" pitchFamily="66" charset="0"/>
              </a:rPr>
              <a:t>因此：</a:t>
            </a:r>
            <a:endParaRPr lang="en-US" altLang="zh-CN" sz="2800" b="1" dirty="0" smtClean="0">
              <a:latin typeface="Comic Sans MS" panose="030F0702030302020204" pitchFamily="66" charset="0"/>
            </a:endParaRPr>
          </a:p>
          <a:p>
            <a:pPr>
              <a:buFontTx/>
              <a:buNone/>
            </a:pPr>
            <a:endParaRPr lang="en-US" altLang="zh-CN" sz="2800" b="1" dirty="0">
              <a:latin typeface="Comic Sans MS" panose="030F0702030302020204" pitchFamily="66" charset="0"/>
            </a:endParaRPr>
          </a:p>
          <a:p>
            <a:endParaRPr lang="en-US" altLang="zh-CN" sz="2800" b="1" dirty="0">
              <a:latin typeface="Comic Sans MS" panose="030F0702030302020204" pitchFamily="66" charset="0"/>
            </a:endParaRPr>
          </a:p>
          <a:p>
            <a:endParaRPr lang="en-US" altLang="zh-CN" sz="2800" b="1" dirty="0">
              <a:latin typeface="Comic Sans MS" panose="030F0702030302020204" pitchFamily="66" charset="0"/>
            </a:endParaRPr>
          </a:p>
          <a:p>
            <a:r>
              <a:rPr lang="zh-CN" altLang="en-US" sz="2800" b="1" i="1" dirty="0" smtClean="0">
                <a:latin typeface="Comic Sans MS" panose="030F0702030302020204" pitchFamily="66" charset="0"/>
              </a:rPr>
              <a:t>忽略流水线时钟周期的额外开销。</a:t>
            </a:r>
            <a:endParaRPr lang="en-US" altLang="zh-CN" sz="2800" b="1" i="1" dirty="0">
              <a:latin typeface="Comic Sans MS" panose="030F0702030302020204" pitchFamily="66" charset="0"/>
            </a:endParaRPr>
          </a:p>
          <a:p>
            <a:r>
              <a:rPr lang="zh-CN" altLang="en-US" sz="2800" b="1" i="1" dirty="0" smtClean="0">
                <a:latin typeface="Comic Sans MS" panose="030F0702030302020204" pitchFamily="66" charset="0"/>
              </a:rPr>
              <a:t>流水段是理想平衡的。</a:t>
            </a:r>
            <a:endParaRPr lang="en-US" altLang="zh-CN" sz="2800" b="1" i="1" dirty="0">
              <a:latin typeface="Comic Sans MS" panose="030F0702030302020204" pitchFamily="66" charset="0"/>
            </a:endParaRPr>
          </a:p>
          <a:p>
            <a:pPr>
              <a:buFontTx/>
              <a:buNone/>
            </a:pPr>
            <a:r>
              <a:rPr lang="en-US" altLang="zh-CN" sz="2800" dirty="0">
                <a:latin typeface="Comic Sans MS" panose="030F0702030302020204" pitchFamily="66" charset="0"/>
              </a:rPr>
              <a:t>  </a:t>
            </a:r>
            <a:endParaRPr lang="en-US" altLang="zh-CN" sz="2800" dirty="0">
              <a:latin typeface="Comic Sans MS" panose="030F0702030302020204" pitchFamily="66" charset="0"/>
            </a:endParaRPr>
          </a:p>
        </p:txBody>
      </p:sp>
      <p:pic>
        <p:nvPicPr>
          <p:cNvPr id="11268" name="Picture 4" descr="chap3_2-4n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8662" y="3214686"/>
            <a:ext cx="7815266" cy="1143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txBox="1">
            <a:spLocks noChangeArrowheads="1"/>
          </p:cNvSpPr>
          <p:nvPr/>
        </p:nvSpPr>
        <p:spPr>
          <a:xfrm>
            <a:off x="214282" y="5572140"/>
            <a:ext cx="8534400" cy="1066800"/>
          </a:xfrm>
          <a:prstGeom prst="rect">
            <a:avLst/>
          </a:prstGeom>
        </p:spPr>
        <p:txBody>
          <a:bodyPr vert="horz" lIns="91440" tIns="45720" rIns="91440" bIns="45720" rtlCol="0">
            <a:normAutofit/>
          </a:bodyPr>
          <a:lstStyle/>
          <a:p>
            <a:pPr marL="342900" marR="0" lvl="0" indent="-342900" algn="l" defTabSz="914400" rtl="0" eaLnBrk="1" latinLnBrk="0" hangingPunct="1">
              <a:spcBef>
                <a:spcPct val="20000"/>
              </a:spcBef>
              <a:spcAft>
                <a:spcPts val="0"/>
              </a:spcAft>
              <a:buClrTx/>
              <a:buSzTx/>
              <a:buFontTx/>
              <a:buNone/>
              <a:defRPr/>
            </a:pPr>
            <a:r>
              <a:rPr kumimoji="0" lang="en-US" altLang="zh-CN" sz="3200" b="0"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rPr>
              <a:t>  </a:t>
            </a:r>
            <a:r>
              <a:rPr kumimoji="0" lang="zh-CN" altLang="en-US" sz="3200" b="1" i="0" u="none" strike="noStrike" kern="1200" cap="none" spc="0" normalizeH="0" baseline="0" noProof="0" dirty="0" smtClean="0">
                <a:ln>
                  <a:noFill/>
                </a:ln>
                <a:solidFill>
                  <a:srgbClr val="C00000"/>
                </a:solidFill>
                <a:effectLst/>
                <a:uLnTx/>
                <a:uFillTx/>
                <a:latin typeface="Comic Sans MS" panose="030F0702030302020204" pitchFamily="66" charset="0"/>
                <a:ea typeface="+mn-ea"/>
                <a:cs typeface="+mn-cs"/>
              </a:rPr>
              <a:t>因此</a:t>
            </a:r>
            <a:r>
              <a:rPr kumimoji="0" lang="zh-CN" altLang="en-US" sz="2400" b="1" i="0" u="none" strike="noStrike" kern="1200" cap="none" spc="0" normalizeH="0" baseline="0" noProof="0" dirty="0" smtClean="0">
                <a:ln>
                  <a:noFill/>
                </a:ln>
                <a:solidFill>
                  <a:srgbClr val="0070C0"/>
                </a:solidFill>
                <a:effectLst/>
                <a:uLnTx/>
                <a:uFillTx/>
                <a:latin typeface="Comic Sans MS" panose="030F0702030302020204" pitchFamily="66" charset="0"/>
                <a:ea typeface="+mn-ea"/>
                <a:cs typeface="+mn-cs"/>
              </a:rPr>
              <a:t>：</a:t>
            </a:r>
            <a:r>
              <a:rPr kumimoji="0" lang="en-US" altLang="zh-CN" sz="2400" b="0" i="0" u="none" strike="noStrike" kern="1200" cap="none" spc="0" normalizeH="0" baseline="0" noProof="0" dirty="0" smtClean="0">
                <a:ln>
                  <a:noFill/>
                </a:ln>
                <a:solidFill>
                  <a:srgbClr val="0070C0"/>
                </a:solidFill>
                <a:effectLst/>
                <a:uLnTx/>
                <a:uFillTx/>
                <a:latin typeface="Comic Sans MS" panose="030F0702030302020204" pitchFamily="66" charset="0"/>
                <a:ea typeface="+mn-ea"/>
                <a:cs typeface="+mn-cs"/>
              </a:rPr>
              <a:t> Clock cycle </a:t>
            </a:r>
            <a:r>
              <a:rPr kumimoji="0" lang="en-US" altLang="zh-CN" sz="2400" b="0" i="0" u="none" strike="noStrike" kern="1200" cap="none" spc="0" normalizeH="0" baseline="0" noProof="0" dirty="0" err="1" smtClean="0">
                <a:ln>
                  <a:noFill/>
                </a:ln>
                <a:solidFill>
                  <a:srgbClr val="0070C0"/>
                </a:solidFill>
                <a:effectLst/>
                <a:uLnTx/>
                <a:uFillTx/>
                <a:latin typeface="Comic Sans MS" panose="030F0702030302020204" pitchFamily="66" charset="0"/>
                <a:ea typeface="+mn-ea"/>
                <a:cs typeface="+mn-cs"/>
              </a:rPr>
              <a:t>unpipelined</a:t>
            </a:r>
            <a:r>
              <a:rPr kumimoji="0" lang="en-US" altLang="zh-CN" sz="2400" b="0" i="0" u="none" strike="noStrike" kern="1200" cap="none" spc="0" normalizeH="0" baseline="0" noProof="0" dirty="0" smtClean="0">
                <a:ln>
                  <a:noFill/>
                </a:ln>
                <a:solidFill>
                  <a:srgbClr val="0070C0"/>
                </a:solidFill>
                <a:effectLst/>
                <a:uLnTx/>
                <a:uFillTx/>
                <a:latin typeface="Comic Sans MS" panose="030F0702030302020204" pitchFamily="66" charset="0"/>
                <a:ea typeface="+mn-ea"/>
                <a:cs typeface="+mn-cs"/>
              </a:rPr>
              <a:t> = Clock cycle pipelining</a:t>
            </a:r>
            <a:endParaRPr kumimoji="0" lang="en-US" altLang="zh-CN" sz="2400" b="0" i="0" u="none" strike="noStrike" kern="1200" cap="none" spc="0" normalizeH="0" baseline="0" noProof="0" dirty="0" smtClean="0">
              <a:ln>
                <a:noFill/>
              </a:ln>
              <a:solidFill>
                <a:srgbClr val="0070C0"/>
              </a:solidFill>
              <a:effectLst/>
              <a:uLnTx/>
              <a:uFillTx/>
              <a:latin typeface="Comic Sans MS" panose="030F0702030302020204" pitchFamily="66" charset="0"/>
              <a:ea typeface="+mn-ea"/>
              <a:cs typeface="+mn-cs"/>
            </a:endParaRPr>
          </a:p>
          <a:p>
            <a:pPr marL="342900" marR="0" lvl="0" indent="-342900" algn="l" defTabSz="914400" rtl="0" eaLnBrk="1" latinLnBrk="0" hangingPunct="1">
              <a:spcBef>
                <a:spcPct val="20000"/>
              </a:spcBef>
              <a:spcAft>
                <a:spcPts val="0"/>
              </a:spcAft>
              <a:buClrTx/>
              <a:buSzTx/>
              <a:buFont typeface="Arial" panose="020B0604020202020204" pitchFamily="34" charset="0"/>
              <a:buChar char="•"/>
              <a:defRPr/>
            </a:pPr>
            <a:endParaRPr kumimoji="0" lang="en-US" altLang="zh-CN" sz="3200" b="0"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342900" marR="0" lvl="0" indent="-342900" algn="l" defTabSz="914400" rtl="0" eaLnBrk="1" latinLnBrk="0" hangingPunct="1">
              <a:spcBef>
                <a:spcPct val="20000"/>
              </a:spcBef>
              <a:spcAft>
                <a:spcPts val="0"/>
              </a:spcAft>
              <a:buClrTx/>
              <a:buSzTx/>
              <a:buFont typeface="Arial" panose="020B0604020202020204" pitchFamily="34" charset="0"/>
              <a:buChar char="•"/>
              <a:defRPr/>
            </a:pPr>
            <a:endParaRPr kumimoji="0" lang="en-US" altLang="zh-CN" sz="3200" b="0" i="0" u="none" strike="noStrike" kern="120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342900" marR="0" lvl="0" indent="-342900" algn="l" defTabSz="914400" rtl="0" eaLnBrk="1" latinLnBrk="0" hangingPunct="1">
              <a:spcBef>
                <a:spcPct val="20000"/>
              </a:spcBef>
              <a:spcAft>
                <a:spcPts val="0"/>
              </a:spcAft>
              <a:buClrTx/>
              <a:buSzTx/>
              <a:buFontTx/>
              <a:buNone/>
              <a:defRPr/>
            </a:pPr>
            <a:endParaRPr kumimoji="0" lang="en-US" altLang="zh-CN" sz="3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304800" y="1447800"/>
            <a:ext cx="8534400" cy="1066800"/>
          </a:xfrm>
        </p:spPr>
        <p:txBody>
          <a:bodyPr/>
          <a:lstStyle/>
          <a:p>
            <a:pPr>
              <a:buFontTx/>
              <a:buNone/>
            </a:pPr>
            <a:r>
              <a:rPr lang="zh-CN" altLang="en-US" sz="2400" b="1" dirty="0" smtClean="0">
                <a:solidFill>
                  <a:srgbClr val="C00000"/>
                </a:solidFill>
                <a:latin typeface="Comic Sans MS" panose="030F0702030302020204" pitchFamily="66" charset="0"/>
              </a:rPr>
              <a:t>有</a:t>
            </a:r>
            <a:r>
              <a:rPr lang="zh-CN" altLang="en-US" sz="2400" b="1" dirty="0" smtClean="0">
                <a:solidFill>
                  <a:srgbClr val="0070C0"/>
                </a:solidFill>
                <a:latin typeface="Comic Sans MS" panose="030F0702030302020204" pitchFamily="66" charset="0"/>
              </a:rPr>
              <a:t>：</a:t>
            </a:r>
            <a:r>
              <a:rPr lang="en-US" altLang="zh-CN" sz="2400" dirty="0" smtClean="0">
                <a:solidFill>
                  <a:srgbClr val="0070C0"/>
                </a:solidFill>
                <a:latin typeface="Comic Sans MS" panose="030F0702030302020204" pitchFamily="66" charset="0"/>
              </a:rPr>
              <a:t> </a:t>
            </a:r>
            <a:r>
              <a:rPr lang="en-US" altLang="zh-CN" sz="2400" dirty="0">
                <a:solidFill>
                  <a:srgbClr val="0070C0"/>
                </a:solidFill>
                <a:latin typeface="Comic Sans MS" panose="030F0702030302020204" pitchFamily="66" charset="0"/>
              </a:rPr>
              <a:t>Clock cycle </a:t>
            </a:r>
            <a:r>
              <a:rPr lang="en-US" altLang="zh-CN" sz="2400" dirty="0" err="1">
                <a:solidFill>
                  <a:srgbClr val="0070C0"/>
                </a:solidFill>
                <a:latin typeface="Comic Sans MS" panose="030F0702030302020204" pitchFamily="66" charset="0"/>
              </a:rPr>
              <a:t>unpipelined</a:t>
            </a:r>
            <a:r>
              <a:rPr lang="en-US" altLang="zh-CN" sz="2400" dirty="0">
                <a:solidFill>
                  <a:srgbClr val="0070C0"/>
                </a:solidFill>
                <a:latin typeface="Comic Sans MS" panose="030F0702030302020204" pitchFamily="66" charset="0"/>
              </a:rPr>
              <a:t> = Clock cycle pipelining</a:t>
            </a:r>
            <a:endParaRPr lang="en-US" altLang="zh-CN" sz="2400" dirty="0">
              <a:solidFill>
                <a:srgbClr val="0070C0"/>
              </a:solidFill>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a:buFontTx/>
              <a:buNone/>
            </a:pPr>
            <a:endParaRPr lang="en-US" altLang="zh-CN" sz="3600" dirty="0"/>
          </a:p>
        </p:txBody>
      </p:sp>
      <p:pic>
        <p:nvPicPr>
          <p:cNvPr id="69636" name="Picture 4" descr="chap3_2-5n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2" y="2492375"/>
            <a:ext cx="71723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chap3_2-6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34" y="4652963"/>
            <a:ext cx="7858180" cy="127636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9638" name="Rectangle 6"/>
          <p:cNvSpPr>
            <a:spLocks noChangeArrowheads="1"/>
          </p:cNvSpPr>
          <p:nvPr/>
        </p:nvSpPr>
        <p:spPr bwMode="auto">
          <a:xfrm>
            <a:off x="611188" y="3789362"/>
            <a:ext cx="66754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dirty="0" err="1"/>
              <a:t>CPl</a:t>
            </a:r>
            <a:r>
              <a:rPr lang="en-US" altLang="zh-CN" sz="2800" dirty="0"/>
              <a:t> </a:t>
            </a:r>
            <a:r>
              <a:rPr lang="en-US" altLang="zh-CN" sz="2800" dirty="0" err="1"/>
              <a:t>unpipelined</a:t>
            </a:r>
            <a:r>
              <a:rPr lang="en-US" altLang="zh-CN" sz="2800" dirty="0"/>
              <a:t> = pipeline depth</a:t>
            </a:r>
            <a:endParaRPr lang="en-US" altLang="zh-CN" sz="2800" dirty="0"/>
          </a:p>
        </p:txBody>
      </p:sp>
      <p:sp>
        <p:nvSpPr>
          <p:cNvPr id="9" name="Rectangle 2"/>
          <p:cNvSpPr>
            <a:spLocks noGrp="1" noChangeArrowheads="1"/>
          </p:cNvSpPr>
          <p:nvPr>
            <p:ph type="title"/>
          </p:nvPr>
        </p:nvSpPr>
        <p:spPr>
          <a:xfrm>
            <a:off x="457200" y="274638"/>
            <a:ext cx="8229600" cy="1143000"/>
          </a:xfrm>
        </p:spPr>
        <p:txBody>
          <a:bodyPr>
            <a:normAutofit/>
          </a:bodyPr>
          <a:lstStyle/>
          <a:p>
            <a:r>
              <a:rPr lang="zh-CN" altLang="en-US" sz="4000" b="1" dirty="0" smtClean="0"/>
              <a:t>非流水线是</a:t>
            </a:r>
            <a:r>
              <a:rPr lang="zh-CN" altLang="en-US" sz="4000" b="1" dirty="0" smtClean="0">
                <a:solidFill>
                  <a:srgbClr val="FF0000"/>
                </a:solidFill>
              </a:rPr>
              <a:t>多周期</a:t>
            </a:r>
            <a:r>
              <a:rPr lang="zh-CN" altLang="en-US" sz="4000" b="1" dirty="0" smtClean="0"/>
              <a:t>实现的情况</a:t>
            </a:r>
            <a:endParaRPr lang="en-US" altLang="zh-CN" sz="4000" b="1" dirty="0"/>
          </a:p>
        </p:txBody>
      </p:sp>
      <p:sp>
        <p:nvSpPr>
          <p:cNvPr id="10" name="灯片编号占位符 9"/>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59373"/>
            <a:ext cx="8229600" cy="1143000"/>
          </a:xfrm>
        </p:spPr>
        <p:txBody>
          <a:bodyPr>
            <a:normAutofit/>
          </a:bodyPr>
          <a:lstStyle/>
          <a:p>
            <a:r>
              <a:rPr lang="en-US" altLang="zh-CN" dirty="0"/>
              <a:t> </a:t>
            </a:r>
            <a:r>
              <a:rPr lang="zh-CN" altLang="en-US" sz="4000" b="1" dirty="0" smtClean="0">
                <a:sym typeface="+mn-ea"/>
              </a:rPr>
              <a:t>非流水线是</a:t>
            </a:r>
            <a:r>
              <a:rPr lang="zh-CN" altLang="en-US" sz="4000" b="1" dirty="0" smtClean="0">
                <a:solidFill>
                  <a:srgbClr val="FF0000"/>
                </a:solidFill>
                <a:sym typeface="+mn-ea"/>
              </a:rPr>
              <a:t>单周期</a:t>
            </a:r>
            <a:r>
              <a:rPr lang="zh-CN" altLang="en-US" sz="4000" b="1" dirty="0" smtClean="0">
                <a:sym typeface="+mn-ea"/>
              </a:rPr>
              <a:t>实现的情况</a:t>
            </a:r>
            <a:endParaRPr lang="zh-CN" altLang="en-US" sz="4000" b="1" dirty="0" smtClean="0">
              <a:solidFill>
                <a:srgbClr val="0070C0"/>
              </a:solidFill>
              <a:sym typeface="+mn-ea"/>
            </a:endParaRPr>
          </a:p>
        </p:txBody>
      </p:sp>
      <p:sp>
        <p:nvSpPr>
          <p:cNvPr id="12291" name="Rectangle 3"/>
          <p:cNvSpPr>
            <a:spLocks noGrp="1" noChangeArrowheads="1"/>
          </p:cNvSpPr>
          <p:nvPr>
            <p:ph type="body" idx="1"/>
          </p:nvPr>
        </p:nvSpPr>
        <p:spPr>
          <a:xfrm>
            <a:off x="304800" y="1447800"/>
            <a:ext cx="8534400" cy="533400"/>
          </a:xfrm>
        </p:spPr>
        <p:txBody>
          <a:bodyPr/>
          <a:lstStyle/>
          <a:p>
            <a:r>
              <a:rPr lang="en-US" altLang="zh-CN" sz="2800">
                <a:latin typeface="Comic Sans MS" panose="030F0702030302020204" pitchFamily="66" charset="0"/>
              </a:rPr>
              <a:t>CPI </a:t>
            </a:r>
            <a:r>
              <a:rPr kumimoji="0" lang="en-US" altLang="zh-CN" sz="2800">
                <a:latin typeface="Comic Sans MS" panose="030F0702030302020204" pitchFamily="66" charset="0"/>
              </a:rPr>
              <a:t>unpipelined  = 1</a:t>
            </a:r>
            <a:endParaRPr kumimoji="0" lang="en-US" altLang="zh-CN"/>
          </a:p>
          <a:p>
            <a:endParaRPr lang="en-US" altLang="zh-CN"/>
          </a:p>
        </p:txBody>
      </p:sp>
      <p:sp>
        <p:nvSpPr>
          <p:cNvPr id="12292" name="Text Box 4"/>
          <p:cNvSpPr txBox="1">
            <a:spLocks noChangeArrowheads="1"/>
          </p:cNvSpPr>
          <p:nvPr/>
        </p:nvSpPr>
        <p:spPr bwMode="auto">
          <a:xfrm>
            <a:off x="304800" y="2362200"/>
            <a:ext cx="4267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sz="1600">
                <a:latin typeface="Times New Roman" panose="02020603050405020304" pitchFamily="18" charset="0"/>
                <a:sym typeface="Symbol" panose="05050102010706020507" pitchFamily="18" charset="2"/>
              </a:rPr>
              <a:t> </a:t>
            </a:r>
            <a:r>
              <a:rPr lang="en-US" altLang="zh-CN" sz="2400">
                <a:latin typeface="Times New Roman" panose="02020603050405020304" pitchFamily="18" charset="0"/>
                <a:sym typeface="Symbol" panose="05050102010706020507" pitchFamily="18" charset="2"/>
              </a:rPr>
              <a:t> </a:t>
            </a:r>
            <a:r>
              <a:rPr lang="en-US" altLang="zh-CN" sz="2800"/>
              <a:t>Clock cycle pipelined =</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12293" name="Text Box 5"/>
          <p:cNvSpPr txBox="1">
            <a:spLocks noChangeArrowheads="1"/>
          </p:cNvSpPr>
          <p:nvPr/>
        </p:nvSpPr>
        <p:spPr bwMode="auto">
          <a:xfrm>
            <a:off x="4267200" y="2209800"/>
            <a:ext cx="41910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r>
              <a:rPr lang="en-US" altLang="zh-CN" sz="2800" u="sng"/>
              <a:t>Clock cycle unpipelined</a:t>
            </a:r>
            <a:endParaRPr lang="en-US" altLang="zh-CN" sz="2800"/>
          </a:p>
          <a:p>
            <a:pPr algn="ctr" eaLnBrk="1" hangingPunct="1"/>
            <a:r>
              <a:rPr lang="en-US" altLang="zh-CN" sz="2800"/>
              <a:t>pipeline depth</a:t>
            </a:r>
            <a:endParaRPr lang="en-US" altLang="zh-CN" sz="2800"/>
          </a:p>
        </p:txBody>
      </p:sp>
      <p:pic>
        <p:nvPicPr>
          <p:cNvPr id="12294" name="Picture 6" descr="b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3352800"/>
            <a:ext cx="86106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descr="chap3_2-6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800600"/>
            <a:ext cx="5638800" cy="12192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14282" y="285728"/>
            <a:ext cx="8229600" cy="1143000"/>
          </a:xfrm>
        </p:spPr>
        <p:txBody>
          <a:bodyPr>
            <a:normAutofit/>
          </a:bodyPr>
          <a:lstStyle/>
          <a:p>
            <a:pPr algn="l"/>
            <a:r>
              <a:rPr lang="zh-CN" altLang="en-US" sz="4000" b="1" dirty="0" smtClean="0"/>
              <a:t>二、结构冒险：流水段竞争</a:t>
            </a:r>
            <a:endParaRPr lang="en-US" altLang="zh-CN" sz="4000" b="1" dirty="0">
              <a:solidFill>
                <a:srgbClr val="000000"/>
              </a:solidFill>
              <a:latin typeface="Arial" panose="020B0604020202020204" pitchFamily="34" charset="0"/>
            </a:endParaRPr>
          </a:p>
        </p:txBody>
      </p:sp>
      <p:sp>
        <p:nvSpPr>
          <p:cNvPr id="14339" name="Rectangle 3"/>
          <p:cNvSpPr>
            <a:spLocks noGrp="1" noChangeArrowheads="1"/>
          </p:cNvSpPr>
          <p:nvPr>
            <p:ph type="body" idx="1"/>
          </p:nvPr>
        </p:nvSpPr>
        <p:spPr>
          <a:xfrm>
            <a:off x="457200" y="1322070"/>
            <a:ext cx="8229600" cy="5501005"/>
          </a:xfrm>
        </p:spPr>
        <p:txBody>
          <a:bodyPr>
            <a:normAutofit fontScale="70000"/>
          </a:bodyPr>
          <a:lstStyle/>
          <a:p>
            <a:r>
              <a:rPr lang="en-US" altLang="zh-CN" b="1" dirty="0">
                <a:solidFill>
                  <a:srgbClr val="000000"/>
                </a:solidFill>
                <a:latin typeface="Comic Sans MS" panose="030F0702030302020204" pitchFamily="66" charset="0"/>
              </a:rPr>
              <a:t>Structural hazards</a:t>
            </a:r>
            <a:endParaRPr lang="en-US" altLang="zh-CN" dirty="0">
              <a:solidFill>
                <a:srgbClr val="000000"/>
              </a:solidFill>
              <a:latin typeface="Comic Sans MS" panose="030F0702030302020204" pitchFamily="66" charset="0"/>
            </a:endParaRPr>
          </a:p>
          <a:p>
            <a:pPr lvl="1">
              <a:lnSpc>
                <a:spcPts val="3600"/>
              </a:lnSpc>
            </a:pPr>
            <a:r>
              <a:rPr lang="zh-CN" altLang="en-US" b="1" dirty="0" smtClean="0">
                <a:solidFill>
                  <a:srgbClr val="000000"/>
                </a:solidFill>
                <a:latin typeface="Comic Sans MS" panose="030F0702030302020204" pitchFamily="66" charset="0"/>
              </a:rPr>
              <a:t>发生在同一个时钟周期，</a:t>
            </a:r>
            <a:r>
              <a:rPr lang="en-US" altLang="zh-CN" b="1" dirty="0" smtClean="0">
                <a:solidFill>
                  <a:srgbClr val="000000"/>
                </a:solidFill>
                <a:latin typeface="Comic Sans MS" panose="030F0702030302020204" pitchFamily="66" charset="0"/>
              </a:rPr>
              <a:t>2</a:t>
            </a:r>
            <a:r>
              <a:rPr lang="zh-CN" altLang="en-US" b="1" dirty="0" smtClean="0">
                <a:solidFill>
                  <a:srgbClr val="000000"/>
                </a:solidFill>
                <a:latin typeface="Comic Sans MS" panose="030F0702030302020204" pitchFamily="66" charset="0"/>
              </a:rPr>
              <a:t>条或多条指令想要使用同一个硬件资源</a:t>
            </a:r>
            <a:endParaRPr lang="zh-CN" altLang="en-US" b="1" dirty="0" smtClean="0">
              <a:solidFill>
                <a:srgbClr val="000000"/>
              </a:solidFill>
              <a:latin typeface="Comic Sans MS" panose="030F0702030302020204" pitchFamily="66" charset="0"/>
            </a:endParaRPr>
          </a:p>
          <a:p>
            <a:pPr marL="0" lvl="2" indent="0">
              <a:lnSpc>
                <a:spcPts val="3600"/>
              </a:lnSpc>
              <a:buNone/>
            </a:pPr>
            <a:r>
              <a:rPr lang="zh-CN" altLang="en-US" sz="2400" b="1" dirty="0" smtClean="0">
                <a:solidFill>
                  <a:srgbClr val="C00000"/>
                </a:solidFill>
                <a:latin typeface="Comic Sans MS" panose="030F0702030302020204" pitchFamily="66" charset="0"/>
                <a:sym typeface="+mn-ea"/>
              </a:rPr>
              <a:t>       （</a:t>
            </a:r>
            <a:r>
              <a:rPr lang="en-US" altLang="zh-CN" sz="2400" b="1" dirty="0" smtClean="0">
                <a:solidFill>
                  <a:srgbClr val="C00000"/>
                </a:solidFill>
                <a:latin typeface="Comic Sans MS" panose="030F0702030302020204" pitchFamily="66" charset="0"/>
                <a:sym typeface="+mn-ea"/>
              </a:rPr>
              <a:t>1</a:t>
            </a:r>
            <a:r>
              <a:rPr lang="zh-CN" altLang="en-US" sz="2400" b="1" dirty="0" smtClean="0">
                <a:solidFill>
                  <a:srgbClr val="C00000"/>
                </a:solidFill>
                <a:latin typeface="Comic Sans MS" panose="030F0702030302020204" pitchFamily="66" charset="0"/>
                <a:sym typeface="+mn-ea"/>
              </a:rPr>
              <a:t>）</a:t>
            </a:r>
            <a:r>
              <a:rPr lang="zh-CN" altLang="en-US" sz="2400" b="1" dirty="0" smtClean="0">
                <a:solidFill>
                  <a:srgbClr val="C00000"/>
                </a:solidFill>
                <a:latin typeface="Comic Sans MS" panose="030F0702030302020204" pitchFamily="66" charset="0"/>
                <a:sym typeface="+mn-ea"/>
              </a:rPr>
              <a:t>没有或没有充分流水功能部件</a:t>
            </a:r>
            <a:endParaRPr lang="en-US" altLang="zh-CN" sz="2800" b="1" dirty="0">
              <a:solidFill>
                <a:srgbClr val="C00000"/>
              </a:solidFill>
            </a:endParaRPr>
          </a:p>
          <a:p>
            <a:pPr marL="457200" lvl="1" indent="0">
              <a:lnSpc>
                <a:spcPts val="3600"/>
              </a:lnSpc>
              <a:buNone/>
            </a:pPr>
            <a:r>
              <a:rPr lang="zh-CN" altLang="en-US" sz="2400" b="1" dirty="0" smtClean="0">
                <a:solidFill>
                  <a:srgbClr val="C00000"/>
                </a:solidFill>
                <a:latin typeface="Comic Sans MS" panose="030F0702030302020204" pitchFamily="66" charset="0"/>
              </a:rPr>
              <a:t>  （2）处理器可能仅有一个寄存器堆写端口，但在特定情况下，流水线希望在一个时钟周期内执行两个写操作</a:t>
            </a:r>
            <a:endParaRPr lang="en-US" altLang="zh-CN" b="1" dirty="0">
              <a:solidFill>
                <a:srgbClr val="000000"/>
              </a:solidFill>
              <a:latin typeface="Comic Sans MS" panose="030F0702030302020204" pitchFamily="66" charset="0"/>
            </a:endParaRPr>
          </a:p>
          <a:p>
            <a:pPr lvl="1">
              <a:lnSpc>
                <a:spcPts val="3600"/>
              </a:lnSpc>
            </a:pPr>
            <a:r>
              <a:rPr lang="zh-CN" altLang="en-US" b="1" dirty="0" smtClean="0">
                <a:solidFill>
                  <a:srgbClr val="000000"/>
                </a:solidFill>
                <a:latin typeface="Comic Sans MS" panose="030F0702030302020204" pitchFamily="66" charset="0"/>
              </a:rPr>
              <a:t>引起流水线机器停顿</a:t>
            </a:r>
            <a:endParaRPr lang="en-US" altLang="zh-CN" b="1" dirty="0">
              <a:solidFill>
                <a:srgbClr val="000000"/>
              </a:solidFill>
              <a:latin typeface="Comic Sans MS" panose="030F0702030302020204" pitchFamily="66" charset="0"/>
            </a:endParaRPr>
          </a:p>
          <a:p>
            <a:pPr lvl="1">
              <a:lnSpc>
                <a:spcPts val="3600"/>
              </a:lnSpc>
            </a:pPr>
            <a:r>
              <a:rPr lang="zh-CN" altLang="en-US" b="1" dirty="0" smtClean="0">
                <a:solidFill>
                  <a:srgbClr val="000000"/>
                </a:solidFill>
                <a:latin typeface="Comic Sans MS" panose="030F0702030302020204" pitchFamily="66" charset="0"/>
              </a:rPr>
              <a:t>采用资源重复解决：</a:t>
            </a:r>
            <a:endParaRPr lang="en-US" altLang="zh-CN" b="1" dirty="0">
              <a:solidFill>
                <a:srgbClr val="000000"/>
              </a:solidFill>
              <a:latin typeface="Comic Sans MS" panose="030F0702030302020204" pitchFamily="66" charset="0"/>
            </a:endParaRPr>
          </a:p>
          <a:p>
            <a:pPr lvl="2">
              <a:lnSpc>
                <a:spcPts val="3600"/>
              </a:lnSpc>
            </a:pPr>
            <a:r>
              <a:rPr lang="zh-CN" altLang="en-US" b="1" dirty="0" smtClean="0">
                <a:solidFill>
                  <a:srgbClr val="C00000"/>
                </a:solidFill>
                <a:latin typeface="Comic Sans MS" panose="030F0702030302020204" pitchFamily="66" charset="0"/>
              </a:rPr>
              <a:t>多重访问寄存器堆</a:t>
            </a:r>
            <a:endParaRPr lang="en-US" altLang="zh-CN" b="1" dirty="0">
              <a:solidFill>
                <a:srgbClr val="C00000"/>
              </a:solidFill>
              <a:latin typeface="Comic Sans MS" panose="030F0702030302020204" pitchFamily="66" charset="0"/>
            </a:endParaRPr>
          </a:p>
          <a:p>
            <a:pPr lvl="2">
              <a:lnSpc>
                <a:spcPts val="3600"/>
              </a:lnSpc>
            </a:pPr>
            <a:r>
              <a:rPr lang="zh-CN" altLang="en-US" b="1" dirty="0" smtClean="0">
                <a:solidFill>
                  <a:srgbClr val="C00000"/>
                </a:solidFill>
                <a:latin typeface="Comic Sans MS" panose="030F0702030302020204" pitchFamily="66" charset="0"/>
              </a:rPr>
              <a:t>多重访问存储器</a:t>
            </a:r>
            <a:endParaRPr lang="en-US" altLang="zh-CN" b="1" dirty="0" smtClean="0">
              <a:solidFill>
                <a:srgbClr val="C00000"/>
              </a:solidFill>
              <a:latin typeface="Comic Sans MS" panose="030F0702030302020204" pitchFamily="66" charset="0"/>
            </a:endParaRPr>
          </a:p>
          <a:p>
            <a:pPr lvl="2">
              <a:lnSpc>
                <a:spcPts val="3600"/>
              </a:lnSpc>
            </a:pPr>
            <a:r>
              <a:rPr lang="zh-CN" altLang="en-US" b="1" dirty="0" smtClean="0">
                <a:solidFill>
                  <a:srgbClr val="C00000"/>
                </a:solidFill>
                <a:latin typeface="Comic Sans MS" panose="030F0702030302020204" pitchFamily="66" charset="0"/>
              </a:rPr>
              <a:t>充分流水功能部件</a:t>
            </a:r>
            <a:endParaRPr lang="en-US" altLang="zh-CN" b="1" dirty="0">
              <a:solidFill>
                <a:srgbClr val="C0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Multi access to the register file</a:t>
            </a:r>
            <a:endParaRPr lang="en-US" altLang="zh-CN" dirty="0"/>
          </a:p>
        </p:txBody>
      </p:sp>
      <p:sp>
        <p:nvSpPr>
          <p:cNvPr id="15363" name="Rectangle 3"/>
          <p:cNvSpPr>
            <a:spLocks noGrp="1" noChangeArrowheads="1"/>
          </p:cNvSpPr>
          <p:nvPr>
            <p:ph type="body" idx="1"/>
          </p:nvPr>
        </p:nvSpPr>
        <p:spPr>
          <a:xfrm>
            <a:off x="381000" y="5410200"/>
            <a:ext cx="8534400" cy="990600"/>
          </a:xfrm>
        </p:spPr>
        <p:txBody>
          <a:bodyPr>
            <a:normAutofit/>
          </a:bodyPr>
          <a:lstStyle/>
          <a:p>
            <a:r>
              <a:rPr lang="zh-CN" altLang="en-US" sz="2400" b="1" dirty="0" smtClean="0">
                <a:latin typeface="Comic Sans MS" panose="030F0702030302020204" pitchFamily="66" charset="0"/>
              </a:rPr>
              <a:t>简单插入一个停顿，将降低加速比</a:t>
            </a:r>
            <a:endParaRPr lang="en-US" altLang="zh-CN" sz="2400" b="1" dirty="0">
              <a:latin typeface="Comic Sans MS" panose="030F0702030302020204" pitchFamily="66" charset="0"/>
            </a:endParaRPr>
          </a:p>
          <a:p>
            <a:r>
              <a:rPr lang="zh-CN" altLang="en-US" sz="2400" b="1" dirty="0" smtClean="0">
                <a:latin typeface="Comic Sans MS" panose="030F0702030302020204" pitchFamily="66" charset="0"/>
              </a:rPr>
              <a:t>在一个时钟周期</a:t>
            </a:r>
            <a:r>
              <a:rPr lang="en-US" altLang="zh-CN" sz="2400" b="1" dirty="0" smtClean="0">
                <a:solidFill>
                  <a:srgbClr val="FF0000"/>
                </a:solidFill>
                <a:latin typeface="Comic Sans MS" panose="030F0702030302020204" pitchFamily="66" charset="0"/>
              </a:rPr>
              <a:t>WB</a:t>
            </a:r>
            <a:r>
              <a:rPr lang="zh-CN" altLang="en-US" sz="2400" b="1" dirty="0" smtClean="0">
                <a:solidFill>
                  <a:srgbClr val="FF0000"/>
                </a:solidFill>
                <a:latin typeface="Comic Sans MS" panose="030F0702030302020204" pitchFamily="66" charset="0"/>
              </a:rPr>
              <a:t>段先写，</a:t>
            </a:r>
            <a:r>
              <a:rPr lang="en-US" altLang="zh-CN" sz="2400" b="1" dirty="0" smtClean="0">
                <a:solidFill>
                  <a:srgbClr val="FF0000"/>
                </a:solidFill>
                <a:latin typeface="Comic Sans MS" panose="030F0702030302020204" pitchFamily="66" charset="0"/>
              </a:rPr>
              <a:t>ID</a:t>
            </a:r>
            <a:r>
              <a:rPr lang="zh-CN" altLang="en-US" sz="2400" b="1" dirty="0" smtClean="0">
                <a:solidFill>
                  <a:srgbClr val="FF0000"/>
                </a:solidFill>
                <a:latin typeface="Comic Sans MS" panose="030F0702030302020204" pitchFamily="66" charset="0"/>
              </a:rPr>
              <a:t>段后读</a:t>
            </a:r>
            <a:endParaRPr lang="en-US" altLang="zh-CN" b="1" dirty="0"/>
          </a:p>
        </p:txBody>
      </p:sp>
      <p:grpSp>
        <p:nvGrpSpPr>
          <p:cNvPr id="2" name="Group 4"/>
          <p:cNvGrpSpPr/>
          <p:nvPr/>
        </p:nvGrpSpPr>
        <p:grpSpPr bwMode="auto">
          <a:xfrm>
            <a:off x="762000" y="1447800"/>
            <a:ext cx="7543800" cy="3886200"/>
            <a:chOff x="672" y="1536"/>
            <a:chExt cx="4512" cy="2448"/>
          </a:xfrm>
        </p:grpSpPr>
        <p:pic>
          <p:nvPicPr>
            <p:cNvPr id="153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 y="1536"/>
              <a:ext cx="4512" cy="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6" name="Rectangle 6"/>
            <p:cNvSpPr>
              <a:spLocks noChangeArrowheads="1"/>
            </p:cNvSpPr>
            <p:nvPr/>
          </p:nvSpPr>
          <p:spPr bwMode="auto">
            <a:xfrm>
              <a:off x="4368" y="3840"/>
              <a:ext cx="240" cy="14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gr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zh-CN" altLang="en-US" sz="3600" b="1" dirty="0" smtClean="0">
                <a:latin typeface="Comic Sans MS" panose="030F0702030302020204" pitchFamily="66" charset="0"/>
              </a:rPr>
              <a:t>在一个时钟周期</a:t>
            </a:r>
            <a:r>
              <a:rPr lang="en-US" altLang="zh-CN" sz="3600" b="1" dirty="0" smtClean="0">
                <a:solidFill>
                  <a:srgbClr val="FF0000"/>
                </a:solidFill>
                <a:latin typeface="Comic Sans MS" panose="030F0702030302020204" pitchFamily="66" charset="0"/>
              </a:rPr>
              <a:t>WB</a:t>
            </a:r>
            <a:r>
              <a:rPr lang="zh-CN" altLang="en-US" sz="3600" b="1" dirty="0" smtClean="0">
                <a:solidFill>
                  <a:srgbClr val="FF0000"/>
                </a:solidFill>
                <a:latin typeface="Comic Sans MS" panose="030F0702030302020204" pitchFamily="66" charset="0"/>
              </a:rPr>
              <a:t>段先写，</a:t>
            </a:r>
            <a:r>
              <a:rPr lang="en-US" altLang="zh-CN" sz="3600" b="1" dirty="0" smtClean="0">
                <a:solidFill>
                  <a:srgbClr val="FF0000"/>
                </a:solidFill>
                <a:latin typeface="Comic Sans MS" panose="030F0702030302020204" pitchFamily="66" charset="0"/>
              </a:rPr>
              <a:t>ID</a:t>
            </a:r>
            <a:r>
              <a:rPr lang="zh-CN" altLang="en-US" sz="3600" b="1" dirty="0" smtClean="0">
                <a:solidFill>
                  <a:srgbClr val="FF0000"/>
                </a:solidFill>
                <a:latin typeface="Comic Sans MS" panose="030F0702030302020204" pitchFamily="66" charset="0"/>
              </a:rPr>
              <a:t>段后读</a:t>
            </a:r>
            <a:endParaRPr lang="en-US" altLang="zh-CN" sz="3600" dirty="0"/>
          </a:p>
        </p:txBody>
      </p:sp>
      <p:pic>
        <p:nvPicPr>
          <p:cNvPr id="16387"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381000" y="1981200"/>
            <a:ext cx="8534400" cy="315436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zh-CN" altLang="en-US" sz="4000" b="1" dirty="0" smtClean="0"/>
              <a:t>多重访问单端口存储器</a:t>
            </a:r>
            <a:endParaRPr lang="en-US" altLang="zh-CN" sz="4000" b="1" dirty="0"/>
          </a:p>
        </p:txBody>
      </p:sp>
      <p:sp>
        <p:nvSpPr>
          <p:cNvPr id="17411" name="Rectangle 3"/>
          <p:cNvSpPr>
            <a:spLocks noGrp="1" noChangeArrowheads="1"/>
          </p:cNvSpPr>
          <p:nvPr>
            <p:ph type="body" idx="1"/>
          </p:nvPr>
        </p:nvSpPr>
        <p:spPr>
          <a:xfrm>
            <a:off x="285720" y="4857760"/>
            <a:ext cx="8534400" cy="1676400"/>
          </a:xfrm>
        </p:spPr>
        <p:txBody>
          <a:bodyPr>
            <a:normAutofit lnSpcReduction="10000"/>
          </a:bodyPr>
          <a:lstStyle/>
          <a:p>
            <a:r>
              <a:rPr lang="zh-CN" altLang="en-US" sz="2400" b="1" dirty="0" smtClean="0">
                <a:latin typeface="Comic Sans MS" panose="030F0702030302020204" pitchFamily="66" charset="0"/>
              </a:rPr>
              <a:t>插入停顿</a:t>
            </a:r>
            <a:endParaRPr lang="en-US" altLang="zh-CN" sz="2400" b="1" dirty="0" smtClean="0">
              <a:latin typeface="Comic Sans MS" panose="030F0702030302020204" pitchFamily="66" charset="0"/>
            </a:endParaRPr>
          </a:p>
          <a:p>
            <a:r>
              <a:rPr lang="zh-CN" altLang="en-US" sz="2400" b="1" dirty="0" smtClean="0">
                <a:latin typeface="Comic Sans MS" panose="030F0702030302020204" pitchFamily="66" charset="0"/>
              </a:rPr>
              <a:t>提供另一个存储器端口</a:t>
            </a:r>
            <a:endParaRPr lang="en-US" altLang="zh-CN" sz="2400" b="1" dirty="0">
              <a:latin typeface="Comic Sans MS" panose="030F0702030302020204" pitchFamily="66" charset="0"/>
            </a:endParaRPr>
          </a:p>
          <a:p>
            <a:r>
              <a:rPr lang="zh-CN" altLang="en-US" sz="2400" b="1" dirty="0" smtClean="0">
                <a:solidFill>
                  <a:srgbClr val="C00000"/>
                </a:solidFill>
                <a:latin typeface="Comic Sans MS" panose="030F0702030302020204" pitchFamily="66" charset="0"/>
              </a:rPr>
              <a:t>分开的指令存储器和数据存储器</a:t>
            </a:r>
            <a:endParaRPr lang="en-US" altLang="zh-CN" sz="2400" b="1" dirty="0">
              <a:solidFill>
                <a:srgbClr val="C00000"/>
              </a:solidFill>
              <a:latin typeface="Comic Sans MS" panose="030F0702030302020204" pitchFamily="66" charset="0"/>
            </a:endParaRPr>
          </a:p>
          <a:p>
            <a:r>
              <a:rPr lang="zh-CN" altLang="en-US" sz="2400" b="1" dirty="0" smtClean="0">
                <a:latin typeface="Comic Sans MS" panose="030F0702030302020204" pitchFamily="66" charset="0"/>
              </a:rPr>
              <a:t>使用指令缓冲器</a:t>
            </a:r>
            <a:endParaRPr lang="en-US" altLang="zh-CN" sz="2400" b="1" dirty="0">
              <a:latin typeface="Comic Sans MS" panose="030F0702030302020204" pitchFamily="66" charset="0"/>
            </a:endParaRPr>
          </a:p>
        </p:txBody>
      </p:sp>
      <p:grpSp>
        <p:nvGrpSpPr>
          <p:cNvPr id="2" name="Group 4"/>
          <p:cNvGrpSpPr/>
          <p:nvPr/>
        </p:nvGrpSpPr>
        <p:grpSpPr bwMode="auto">
          <a:xfrm>
            <a:off x="685800" y="1371600"/>
            <a:ext cx="7454900" cy="3252788"/>
            <a:chOff x="480" y="1776"/>
            <a:chExt cx="4696" cy="2049"/>
          </a:xfrm>
        </p:grpSpPr>
        <p:grpSp>
          <p:nvGrpSpPr>
            <p:cNvPr id="3" name="Group 5"/>
            <p:cNvGrpSpPr/>
            <p:nvPr/>
          </p:nvGrpSpPr>
          <p:grpSpPr bwMode="auto">
            <a:xfrm>
              <a:off x="2825" y="2231"/>
              <a:ext cx="340" cy="259"/>
              <a:chOff x="2624" y="1200"/>
              <a:chExt cx="340" cy="294"/>
            </a:xfrm>
          </p:grpSpPr>
          <p:sp>
            <p:nvSpPr>
              <p:cNvPr id="17414" name="Freeform 6"/>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7"/>
              <p:cNvGrpSpPr/>
              <p:nvPr/>
            </p:nvGrpSpPr>
            <p:grpSpPr bwMode="auto">
              <a:xfrm>
                <a:off x="2624" y="1200"/>
                <a:ext cx="340" cy="289"/>
                <a:chOff x="2624" y="1200"/>
                <a:chExt cx="340" cy="289"/>
              </a:xfrm>
            </p:grpSpPr>
            <p:sp>
              <p:nvSpPr>
                <p:cNvPr id="17416" name="Freeform 8"/>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7" name="Freeform 9"/>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 name="Group 10"/>
            <p:cNvGrpSpPr/>
            <p:nvPr/>
          </p:nvGrpSpPr>
          <p:grpSpPr bwMode="auto">
            <a:xfrm>
              <a:off x="2825" y="3457"/>
              <a:ext cx="340" cy="259"/>
              <a:chOff x="2624" y="2592"/>
              <a:chExt cx="340" cy="294"/>
            </a:xfrm>
          </p:grpSpPr>
          <p:sp>
            <p:nvSpPr>
              <p:cNvPr id="17419" name="Freeform 11"/>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12"/>
              <p:cNvGrpSpPr/>
              <p:nvPr/>
            </p:nvGrpSpPr>
            <p:grpSpPr bwMode="auto">
              <a:xfrm>
                <a:off x="2624" y="2592"/>
                <a:ext cx="340" cy="289"/>
                <a:chOff x="2624" y="2592"/>
                <a:chExt cx="340" cy="289"/>
              </a:xfrm>
            </p:grpSpPr>
            <p:sp>
              <p:nvSpPr>
                <p:cNvPr id="17421" name="Freeform 13"/>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2" name="Freeform 14"/>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7423" name="Rectangle 15"/>
            <p:cNvSpPr>
              <a:spLocks noChangeArrowheads="1"/>
            </p:cNvSpPr>
            <p:nvPr/>
          </p:nvSpPr>
          <p:spPr bwMode="auto">
            <a:xfrm>
              <a:off x="2806" y="3459"/>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sp>
          <p:nvSpPr>
            <p:cNvPr id="17424" name="Rectangle 16"/>
            <p:cNvSpPr>
              <a:spLocks noChangeArrowheads="1"/>
            </p:cNvSpPr>
            <p:nvPr/>
          </p:nvSpPr>
          <p:spPr bwMode="auto">
            <a:xfrm>
              <a:off x="480" y="2251"/>
              <a:ext cx="226" cy="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lang="en-US" altLang="zh-CN" sz="1800" i="1">
                  <a:latin typeface="Arial" panose="020B0604020202020204" pitchFamily="34" charset="0"/>
                </a:rPr>
                <a:t>I</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n</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s</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t</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r.</a:t>
              </a:r>
              <a:endParaRPr lang="en-US" altLang="zh-CN" sz="1800" i="1">
                <a:latin typeface="Arial" panose="020B0604020202020204" pitchFamily="34" charset="0"/>
              </a:endParaRPr>
            </a:p>
            <a:p>
              <a:pPr algn="ctr">
                <a:lnSpc>
                  <a:spcPct val="80000"/>
                </a:lnSpc>
              </a:pP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O</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r</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d</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e</a:t>
              </a:r>
              <a:endParaRPr lang="en-US" altLang="zh-CN" sz="1800" i="1">
                <a:latin typeface="Arial" panose="020B0604020202020204" pitchFamily="34" charset="0"/>
              </a:endParaRPr>
            </a:p>
            <a:p>
              <a:pPr algn="ctr">
                <a:lnSpc>
                  <a:spcPct val="80000"/>
                </a:lnSpc>
              </a:pPr>
              <a:r>
                <a:rPr lang="en-US" altLang="zh-CN" sz="1800" i="1">
                  <a:latin typeface="Arial" panose="020B0604020202020204" pitchFamily="34" charset="0"/>
                </a:rPr>
                <a:t>r</a:t>
              </a:r>
              <a:endParaRPr lang="en-US" altLang="zh-CN" sz="1800" i="1">
                <a:latin typeface="Arial" panose="020B0604020202020204" pitchFamily="34" charset="0"/>
              </a:endParaRPr>
            </a:p>
          </p:txBody>
        </p:sp>
        <p:sp>
          <p:nvSpPr>
            <p:cNvPr id="17425" name="Line 17"/>
            <p:cNvSpPr>
              <a:spLocks noChangeShapeType="1"/>
            </p:cNvSpPr>
            <p:nvPr/>
          </p:nvSpPr>
          <p:spPr bwMode="auto">
            <a:xfrm flipH="1">
              <a:off x="768" y="2256"/>
              <a:ext cx="0" cy="1488"/>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Line 18"/>
            <p:cNvSpPr>
              <a:spLocks noChangeShapeType="1"/>
            </p:cNvSpPr>
            <p:nvPr/>
          </p:nvSpPr>
          <p:spPr bwMode="auto">
            <a:xfrm>
              <a:off x="1200" y="2016"/>
              <a:ext cx="3976"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Rectangle 19"/>
            <p:cNvSpPr>
              <a:spLocks noChangeArrowheads="1"/>
            </p:cNvSpPr>
            <p:nvPr/>
          </p:nvSpPr>
          <p:spPr bwMode="auto">
            <a:xfrm>
              <a:off x="2400" y="1776"/>
              <a:ext cx="133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800" i="1">
                  <a:latin typeface="Arial" panose="020B0604020202020204" pitchFamily="34" charset="0"/>
                </a:rPr>
                <a:t>Time (clock cycles)</a:t>
              </a:r>
              <a:endParaRPr lang="en-US" altLang="zh-CN" sz="1800" i="1">
                <a:latin typeface="Arial" panose="020B0604020202020204" pitchFamily="34" charset="0"/>
              </a:endParaRPr>
            </a:p>
          </p:txBody>
        </p:sp>
        <p:sp>
          <p:nvSpPr>
            <p:cNvPr id="17428" name="Rectangle 20"/>
            <p:cNvSpPr>
              <a:spLocks noChangeArrowheads="1"/>
            </p:cNvSpPr>
            <p:nvPr/>
          </p:nvSpPr>
          <p:spPr bwMode="auto">
            <a:xfrm>
              <a:off x="780" y="2321"/>
              <a:ext cx="65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Ld/St</a:t>
              </a:r>
              <a:endParaRPr lang="en-US" altLang="zh-CN" sz="2800" b="1">
                <a:latin typeface="Arial" panose="020B0604020202020204" pitchFamily="34" charset="0"/>
              </a:endParaRPr>
            </a:p>
          </p:txBody>
        </p:sp>
        <p:sp>
          <p:nvSpPr>
            <p:cNvPr id="17429" name="Rectangle 21"/>
            <p:cNvSpPr>
              <a:spLocks noChangeArrowheads="1"/>
            </p:cNvSpPr>
            <p:nvPr/>
          </p:nvSpPr>
          <p:spPr bwMode="auto">
            <a:xfrm>
              <a:off x="764" y="2687"/>
              <a:ext cx="73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1</a:t>
              </a:r>
              <a:endParaRPr lang="en-US" altLang="zh-CN" sz="2800" b="1">
                <a:latin typeface="Arial" panose="020B0604020202020204" pitchFamily="34" charset="0"/>
              </a:endParaRPr>
            </a:p>
          </p:txBody>
        </p:sp>
        <p:sp>
          <p:nvSpPr>
            <p:cNvPr id="17430" name="Rectangle 22"/>
            <p:cNvSpPr>
              <a:spLocks noChangeArrowheads="1"/>
            </p:cNvSpPr>
            <p:nvPr/>
          </p:nvSpPr>
          <p:spPr bwMode="auto">
            <a:xfrm>
              <a:off x="756" y="3096"/>
              <a:ext cx="76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2</a:t>
              </a:r>
              <a:endParaRPr lang="en-US" altLang="zh-CN" sz="2800" b="1">
                <a:latin typeface="Arial" panose="020B0604020202020204" pitchFamily="34" charset="0"/>
              </a:endParaRPr>
            </a:p>
          </p:txBody>
        </p:sp>
        <p:sp>
          <p:nvSpPr>
            <p:cNvPr id="17431" name="Rectangle 23"/>
            <p:cNvSpPr>
              <a:spLocks noChangeArrowheads="1"/>
            </p:cNvSpPr>
            <p:nvPr/>
          </p:nvSpPr>
          <p:spPr bwMode="auto">
            <a:xfrm>
              <a:off x="799" y="3474"/>
              <a:ext cx="76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3</a:t>
              </a:r>
              <a:endParaRPr lang="en-US" altLang="zh-CN" sz="2800" b="1">
                <a:latin typeface="Arial" panose="020B0604020202020204" pitchFamily="34" charset="0"/>
              </a:endParaRPr>
            </a:p>
          </p:txBody>
        </p:sp>
        <p:grpSp>
          <p:nvGrpSpPr>
            <p:cNvPr id="7" name="Group 24"/>
            <p:cNvGrpSpPr/>
            <p:nvPr/>
          </p:nvGrpSpPr>
          <p:grpSpPr bwMode="auto">
            <a:xfrm>
              <a:off x="1920" y="2064"/>
              <a:ext cx="3024" cy="1728"/>
              <a:chOff x="1929" y="1985"/>
              <a:chExt cx="3024" cy="2479"/>
            </a:xfrm>
          </p:grpSpPr>
          <p:sp>
            <p:nvSpPr>
              <p:cNvPr id="17433" name="Line 25"/>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26"/>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27"/>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Line 28"/>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7" name="Line 29"/>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8" name="Line 30"/>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9" name="Line 31"/>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0" name="Line 32"/>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33"/>
            <p:cNvGrpSpPr/>
            <p:nvPr/>
          </p:nvGrpSpPr>
          <p:grpSpPr bwMode="auto">
            <a:xfrm>
              <a:off x="2457" y="2189"/>
              <a:ext cx="226" cy="423"/>
              <a:chOff x="2256" y="1152"/>
              <a:chExt cx="226" cy="481"/>
            </a:xfrm>
          </p:grpSpPr>
          <p:sp>
            <p:nvSpPr>
              <p:cNvPr id="17442" name="Freeform 34"/>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3" name="Rectangle 35"/>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9" name="Group 36"/>
            <p:cNvGrpSpPr/>
            <p:nvPr/>
          </p:nvGrpSpPr>
          <p:grpSpPr bwMode="auto">
            <a:xfrm>
              <a:off x="1525" y="2273"/>
              <a:ext cx="406" cy="255"/>
              <a:chOff x="1324" y="1248"/>
              <a:chExt cx="406" cy="289"/>
            </a:xfrm>
          </p:grpSpPr>
          <p:sp>
            <p:nvSpPr>
              <p:cNvPr id="17445" name="Rectangle 37"/>
              <p:cNvSpPr>
                <a:spLocks noChangeArrowheads="1"/>
              </p:cNvSpPr>
              <p:nvPr/>
            </p:nvSpPr>
            <p:spPr bwMode="auto">
              <a:xfrm>
                <a:off x="1324" y="1250"/>
                <a:ext cx="40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10" name="Group 38"/>
              <p:cNvGrpSpPr/>
              <p:nvPr/>
            </p:nvGrpSpPr>
            <p:grpSpPr bwMode="auto">
              <a:xfrm>
                <a:off x="1343" y="1248"/>
                <a:ext cx="340" cy="289"/>
                <a:chOff x="1343" y="1248"/>
                <a:chExt cx="340" cy="289"/>
              </a:xfrm>
            </p:grpSpPr>
            <p:sp>
              <p:nvSpPr>
                <p:cNvPr id="17447" name="Freeform 39"/>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8" name="Freeform 40"/>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7449" name="Rectangle 41"/>
            <p:cNvSpPr>
              <a:spLocks noChangeArrowheads="1"/>
            </p:cNvSpPr>
            <p:nvPr/>
          </p:nvSpPr>
          <p:spPr bwMode="auto">
            <a:xfrm>
              <a:off x="1985" y="228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1" name="Group 42"/>
            <p:cNvGrpSpPr/>
            <p:nvPr/>
          </p:nvGrpSpPr>
          <p:grpSpPr bwMode="auto">
            <a:xfrm>
              <a:off x="2004" y="2273"/>
              <a:ext cx="296" cy="255"/>
              <a:chOff x="1803" y="1248"/>
              <a:chExt cx="296" cy="289"/>
            </a:xfrm>
          </p:grpSpPr>
          <p:sp>
            <p:nvSpPr>
              <p:cNvPr id="17451" name="Freeform 43"/>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2" name="Freeform 44"/>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53" name="Line 45"/>
            <p:cNvSpPr>
              <a:spLocks noChangeShapeType="1"/>
            </p:cNvSpPr>
            <p:nvPr/>
          </p:nvSpPr>
          <p:spPr bwMode="auto">
            <a:xfrm>
              <a:off x="1889" y="240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Freeform 46"/>
            <p:cNvSpPr/>
            <p:nvPr/>
          </p:nvSpPr>
          <p:spPr bwMode="auto">
            <a:xfrm>
              <a:off x="1951" y="2316"/>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5" name="Line 47"/>
            <p:cNvSpPr>
              <a:spLocks noChangeShapeType="1"/>
            </p:cNvSpPr>
            <p:nvPr/>
          </p:nvSpPr>
          <p:spPr bwMode="auto">
            <a:xfrm>
              <a:off x="2305" y="231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Rectangle 48"/>
            <p:cNvSpPr>
              <a:spLocks noChangeArrowheads="1"/>
            </p:cNvSpPr>
            <p:nvPr/>
          </p:nvSpPr>
          <p:spPr bwMode="auto">
            <a:xfrm>
              <a:off x="2802" y="2275"/>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sp>
          <p:nvSpPr>
            <p:cNvPr id="17457" name="Rectangle 49"/>
            <p:cNvSpPr>
              <a:spLocks noChangeArrowheads="1"/>
            </p:cNvSpPr>
            <p:nvPr/>
          </p:nvSpPr>
          <p:spPr bwMode="auto">
            <a:xfrm>
              <a:off x="3294" y="227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2" name="Group 50"/>
            <p:cNvGrpSpPr/>
            <p:nvPr/>
          </p:nvGrpSpPr>
          <p:grpSpPr bwMode="auto">
            <a:xfrm>
              <a:off x="3321" y="2273"/>
              <a:ext cx="284" cy="255"/>
              <a:chOff x="3120" y="1248"/>
              <a:chExt cx="284" cy="289"/>
            </a:xfrm>
          </p:grpSpPr>
          <p:sp>
            <p:nvSpPr>
              <p:cNvPr id="17459" name="Freeform 51"/>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60" name="Freeform 52"/>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61" name="Line 53"/>
            <p:cNvSpPr>
              <a:spLocks noChangeShapeType="1"/>
            </p:cNvSpPr>
            <p:nvPr/>
          </p:nvSpPr>
          <p:spPr bwMode="auto">
            <a:xfrm>
              <a:off x="3174" y="240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54"/>
            <p:cNvSpPr>
              <a:spLocks noChangeShapeType="1"/>
            </p:cNvSpPr>
            <p:nvPr/>
          </p:nvSpPr>
          <p:spPr bwMode="auto">
            <a:xfrm>
              <a:off x="2690" y="240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Freeform 55"/>
            <p:cNvSpPr/>
            <p:nvPr/>
          </p:nvSpPr>
          <p:spPr bwMode="auto">
            <a:xfrm>
              <a:off x="2811" y="2400"/>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64" name="Line 56"/>
            <p:cNvSpPr>
              <a:spLocks noChangeShapeType="1"/>
            </p:cNvSpPr>
            <p:nvPr/>
          </p:nvSpPr>
          <p:spPr bwMode="auto">
            <a:xfrm>
              <a:off x="2305" y="2485"/>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5" name="Freeform 57"/>
            <p:cNvSpPr/>
            <p:nvPr/>
          </p:nvSpPr>
          <p:spPr bwMode="auto">
            <a:xfrm>
              <a:off x="2398" y="2396"/>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58"/>
            <p:cNvGrpSpPr/>
            <p:nvPr/>
          </p:nvGrpSpPr>
          <p:grpSpPr bwMode="auto">
            <a:xfrm>
              <a:off x="1952" y="2583"/>
              <a:ext cx="2124" cy="452"/>
              <a:chOff x="1751" y="1600"/>
              <a:chExt cx="2124" cy="513"/>
            </a:xfrm>
          </p:grpSpPr>
          <p:grpSp>
            <p:nvGrpSpPr>
              <p:cNvPr id="14" name="Group 59"/>
              <p:cNvGrpSpPr/>
              <p:nvPr/>
            </p:nvGrpSpPr>
            <p:grpSpPr bwMode="auto">
              <a:xfrm>
                <a:off x="2685" y="1600"/>
                <a:ext cx="224" cy="481"/>
                <a:chOff x="2685" y="1600"/>
                <a:chExt cx="224" cy="481"/>
              </a:xfrm>
            </p:grpSpPr>
            <p:sp>
              <p:nvSpPr>
                <p:cNvPr id="17468" name="Freeform 60"/>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69" name="Rectangle 61"/>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15" name="Group 62"/>
              <p:cNvGrpSpPr/>
              <p:nvPr/>
            </p:nvGrpSpPr>
            <p:grpSpPr bwMode="auto">
              <a:xfrm>
                <a:off x="1751" y="1696"/>
                <a:ext cx="406" cy="289"/>
                <a:chOff x="1751" y="1696"/>
                <a:chExt cx="406" cy="289"/>
              </a:xfrm>
            </p:grpSpPr>
            <p:sp>
              <p:nvSpPr>
                <p:cNvPr id="17471" name="Rectangle 63"/>
                <p:cNvSpPr>
                  <a:spLocks noChangeArrowheads="1"/>
                </p:cNvSpPr>
                <p:nvPr/>
              </p:nvSpPr>
              <p:spPr bwMode="auto">
                <a:xfrm>
                  <a:off x="1751" y="1698"/>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16" name="Group 64"/>
                <p:cNvGrpSpPr/>
                <p:nvPr/>
              </p:nvGrpSpPr>
              <p:grpSpPr bwMode="auto">
                <a:xfrm>
                  <a:off x="1770" y="1696"/>
                  <a:ext cx="340" cy="289"/>
                  <a:chOff x="1770" y="1696"/>
                  <a:chExt cx="340" cy="289"/>
                </a:xfrm>
              </p:grpSpPr>
              <p:sp>
                <p:nvSpPr>
                  <p:cNvPr id="17473" name="Freeform 65"/>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74" name="Freeform 66"/>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7475" name="Rectangle 67"/>
              <p:cNvSpPr>
                <a:spLocks noChangeArrowheads="1"/>
              </p:cNvSpPr>
              <p:nvPr/>
            </p:nvSpPr>
            <p:spPr bwMode="auto">
              <a:xfrm>
                <a:off x="2211" y="1703"/>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7" name="Group 68"/>
              <p:cNvGrpSpPr/>
              <p:nvPr/>
            </p:nvGrpSpPr>
            <p:grpSpPr bwMode="auto">
              <a:xfrm>
                <a:off x="2230" y="1696"/>
                <a:ext cx="296" cy="289"/>
                <a:chOff x="2230" y="1696"/>
                <a:chExt cx="296" cy="289"/>
              </a:xfrm>
            </p:grpSpPr>
            <p:sp>
              <p:nvSpPr>
                <p:cNvPr id="17477" name="Freeform 69"/>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78" name="Freeform 70"/>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79" name="Line 71"/>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0" name="Freeform 72"/>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81" name="Line 73"/>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Rectangle 74"/>
              <p:cNvSpPr>
                <a:spLocks noChangeArrowheads="1"/>
              </p:cNvSpPr>
              <p:nvPr/>
            </p:nvSpPr>
            <p:spPr bwMode="auto">
              <a:xfrm>
                <a:off x="3028" y="169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18" name="Group 75"/>
              <p:cNvGrpSpPr/>
              <p:nvPr/>
            </p:nvGrpSpPr>
            <p:grpSpPr bwMode="auto">
              <a:xfrm>
                <a:off x="3079" y="1696"/>
                <a:ext cx="325" cy="289"/>
                <a:chOff x="3079" y="1696"/>
                <a:chExt cx="325" cy="289"/>
              </a:xfrm>
            </p:grpSpPr>
            <p:sp>
              <p:nvSpPr>
                <p:cNvPr id="17484" name="Freeform 76"/>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85" name="Freeform 77"/>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86" name="Rectangle 78"/>
              <p:cNvSpPr>
                <a:spLocks noChangeArrowheads="1"/>
              </p:cNvSpPr>
              <p:nvPr/>
            </p:nvSpPr>
            <p:spPr bwMode="auto">
              <a:xfrm>
                <a:off x="3520" y="169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9" name="Group 79"/>
              <p:cNvGrpSpPr/>
              <p:nvPr/>
            </p:nvGrpSpPr>
            <p:grpSpPr bwMode="auto">
              <a:xfrm>
                <a:off x="3547" y="1696"/>
                <a:ext cx="284" cy="289"/>
                <a:chOff x="3547" y="1696"/>
                <a:chExt cx="284" cy="289"/>
              </a:xfrm>
            </p:grpSpPr>
            <p:sp>
              <p:nvSpPr>
                <p:cNvPr id="17488" name="Freeform 80"/>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89" name="Freeform 81"/>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90" name="Line 82"/>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1" name="Line 83"/>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2" name="Freeform 84"/>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93" name="Line 85"/>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Freeform 86"/>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87"/>
            <p:cNvGrpSpPr/>
            <p:nvPr/>
          </p:nvGrpSpPr>
          <p:grpSpPr bwMode="auto">
            <a:xfrm>
              <a:off x="2379" y="2978"/>
              <a:ext cx="2124" cy="451"/>
              <a:chOff x="2178" y="2048"/>
              <a:chExt cx="2124" cy="513"/>
            </a:xfrm>
          </p:grpSpPr>
          <p:grpSp>
            <p:nvGrpSpPr>
              <p:cNvPr id="21" name="Group 88"/>
              <p:cNvGrpSpPr/>
              <p:nvPr/>
            </p:nvGrpSpPr>
            <p:grpSpPr bwMode="auto">
              <a:xfrm>
                <a:off x="3110" y="2048"/>
                <a:ext cx="226" cy="481"/>
                <a:chOff x="3110" y="2048"/>
                <a:chExt cx="226" cy="481"/>
              </a:xfrm>
            </p:grpSpPr>
            <p:sp>
              <p:nvSpPr>
                <p:cNvPr id="17497" name="Freeform 89"/>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98" name="Rectangle 90"/>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22" name="Group 91"/>
              <p:cNvGrpSpPr/>
              <p:nvPr/>
            </p:nvGrpSpPr>
            <p:grpSpPr bwMode="auto">
              <a:xfrm>
                <a:off x="2178" y="2144"/>
                <a:ext cx="406" cy="289"/>
                <a:chOff x="2178" y="2144"/>
                <a:chExt cx="406" cy="289"/>
              </a:xfrm>
            </p:grpSpPr>
            <p:sp>
              <p:nvSpPr>
                <p:cNvPr id="17500" name="Rectangle 92"/>
                <p:cNvSpPr>
                  <a:spLocks noChangeArrowheads="1"/>
                </p:cNvSpPr>
                <p:nvPr/>
              </p:nvSpPr>
              <p:spPr bwMode="auto">
                <a:xfrm>
                  <a:off x="2178" y="214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23" name="Group 93"/>
                <p:cNvGrpSpPr/>
                <p:nvPr/>
              </p:nvGrpSpPr>
              <p:grpSpPr bwMode="auto">
                <a:xfrm>
                  <a:off x="2197" y="2144"/>
                  <a:ext cx="340" cy="289"/>
                  <a:chOff x="2197" y="2144"/>
                  <a:chExt cx="340" cy="289"/>
                </a:xfrm>
              </p:grpSpPr>
              <p:sp>
                <p:nvSpPr>
                  <p:cNvPr id="17502" name="Freeform 94"/>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03" name="Freeform 95"/>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7504" name="Rectangle 96"/>
              <p:cNvSpPr>
                <a:spLocks noChangeArrowheads="1"/>
              </p:cNvSpPr>
              <p:nvPr/>
            </p:nvSpPr>
            <p:spPr bwMode="auto">
              <a:xfrm>
                <a:off x="2638" y="2152"/>
                <a:ext cx="35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24" name="Group 97"/>
              <p:cNvGrpSpPr/>
              <p:nvPr/>
            </p:nvGrpSpPr>
            <p:grpSpPr bwMode="auto">
              <a:xfrm>
                <a:off x="2657" y="2144"/>
                <a:ext cx="296" cy="289"/>
                <a:chOff x="2657" y="2144"/>
                <a:chExt cx="296" cy="289"/>
              </a:xfrm>
            </p:grpSpPr>
            <p:sp>
              <p:nvSpPr>
                <p:cNvPr id="17506" name="Freeform 98"/>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07" name="Freeform 99"/>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08" name="Line 100"/>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9" name="Freeform 101"/>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0" name="Line 102"/>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 name="Rectangle 103"/>
              <p:cNvSpPr>
                <a:spLocks noChangeArrowheads="1"/>
              </p:cNvSpPr>
              <p:nvPr/>
            </p:nvSpPr>
            <p:spPr bwMode="auto">
              <a:xfrm>
                <a:off x="3455" y="214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25" name="Group 104"/>
              <p:cNvGrpSpPr/>
              <p:nvPr/>
            </p:nvGrpSpPr>
            <p:grpSpPr bwMode="auto">
              <a:xfrm>
                <a:off x="3506" y="2144"/>
                <a:ext cx="325" cy="289"/>
                <a:chOff x="3506" y="2144"/>
                <a:chExt cx="325" cy="289"/>
              </a:xfrm>
            </p:grpSpPr>
            <p:sp>
              <p:nvSpPr>
                <p:cNvPr id="17513" name="Freeform 105"/>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4" name="Freeform 106"/>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15" name="Rectangle 107"/>
              <p:cNvSpPr>
                <a:spLocks noChangeArrowheads="1"/>
              </p:cNvSpPr>
              <p:nvPr/>
            </p:nvSpPr>
            <p:spPr bwMode="auto">
              <a:xfrm>
                <a:off x="3947" y="214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26" name="Group 108"/>
              <p:cNvGrpSpPr/>
              <p:nvPr/>
            </p:nvGrpSpPr>
            <p:grpSpPr bwMode="auto">
              <a:xfrm>
                <a:off x="3974" y="2144"/>
                <a:ext cx="284" cy="289"/>
                <a:chOff x="3974" y="2144"/>
                <a:chExt cx="284" cy="289"/>
              </a:xfrm>
            </p:grpSpPr>
            <p:sp>
              <p:nvSpPr>
                <p:cNvPr id="17517" name="Freeform 109"/>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8" name="Freeform 110"/>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19" name="Line 111"/>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0" name="Line 112"/>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1" name="Freeform 113"/>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22" name="Line 114"/>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3" name="Freeform 115"/>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116"/>
            <p:cNvGrpSpPr/>
            <p:nvPr/>
          </p:nvGrpSpPr>
          <p:grpSpPr bwMode="auto">
            <a:xfrm>
              <a:off x="3740" y="3372"/>
              <a:ext cx="224" cy="424"/>
              <a:chOff x="3539" y="2496"/>
              <a:chExt cx="224" cy="481"/>
            </a:xfrm>
          </p:grpSpPr>
          <p:sp>
            <p:nvSpPr>
              <p:cNvPr id="17525" name="Freeform 117"/>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26" name="Rectangle 118"/>
              <p:cNvSpPr>
                <a:spLocks noChangeArrowheads="1"/>
              </p:cNvSpPr>
              <p:nvPr/>
            </p:nvSpPr>
            <p:spPr bwMode="auto">
              <a:xfrm rot="5400000">
                <a:off x="3430" y="2641"/>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sp>
          <p:nvSpPr>
            <p:cNvPr id="17527" name="Rectangle 119"/>
            <p:cNvSpPr>
              <a:spLocks noChangeArrowheads="1"/>
            </p:cNvSpPr>
            <p:nvPr/>
          </p:nvSpPr>
          <p:spPr bwMode="auto">
            <a:xfrm>
              <a:off x="3266" y="3463"/>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28" name="Group 120"/>
            <p:cNvGrpSpPr/>
            <p:nvPr/>
          </p:nvGrpSpPr>
          <p:grpSpPr bwMode="auto">
            <a:xfrm>
              <a:off x="3285" y="3457"/>
              <a:ext cx="296" cy="254"/>
              <a:chOff x="3084" y="2592"/>
              <a:chExt cx="296" cy="289"/>
            </a:xfrm>
          </p:grpSpPr>
          <p:sp>
            <p:nvSpPr>
              <p:cNvPr id="17529" name="Freeform 121"/>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30" name="Freeform 122"/>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31" name="Line 123"/>
            <p:cNvSpPr>
              <a:spLocks noChangeShapeType="1"/>
            </p:cNvSpPr>
            <p:nvPr/>
          </p:nvSpPr>
          <p:spPr bwMode="auto">
            <a:xfrm>
              <a:off x="3170" y="3584"/>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32" name="Freeform 124"/>
            <p:cNvSpPr/>
            <p:nvPr/>
          </p:nvSpPr>
          <p:spPr bwMode="auto">
            <a:xfrm>
              <a:off x="3232" y="3499"/>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33" name="Line 125"/>
            <p:cNvSpPr>
              <a:spLocks noChangeShapeType="1"/>
            </p:cNvSpPr>
            <p:nvPr/>
          </p:nvSpPr>
          <p:spPr bwMode="auto">
            <a:xfrm>
              <a:off x="3586" y="3499"/>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34" name="Rectangle 126"/>
            <p:cNvSpPr>
              <a:spLocks noChangeArrowheads="1"/>
            </p:cNvSpPr>
            <p:nvPr/>
          </p:nvSpPr>
          <p:spPr bwMode="auto">
            <a:xfrm>
              <a:off x="4083" y="3459"/>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29" name="Group 127"/>
            <p:cNvGrpSpPr/>
            <p:nvPr/>
          </p:nvGrpSpPr>
          <p:grpSpPr bwMode="auto">
            <a:xfrm>
              <a:off x="4134" y="3457"/>
              <a:ext cx="325" cy="254"/>
              <a:chOff x="3933" y="2592"/>
              <a:chExt cx="325" cy="289"/>
            </a:xfrm>
          </p:grpSpPr>
          <p:sp>
            <p:nvSpPr>
              <p:cNvPr id="17536" name="Freeform 128"/>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37" name="Freeform 129"/>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38" name="Rectangle 130"/>
            <p:cNvSpPr>
              <a:spLocks noChangeArrowheads="1"/>
            </p:cNvSpPr>
            <p:nvPr/>
          </p:nvSpPr>
          <p:spPr bwMode="auto">
            <a:xfrm>
              <a:off x="4575" y="3459"/>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30" name="Group 131"/>
            <p:cNvGrpSpPr/>
            <p:nvPr/>
          </p:nvGrpSpPr>
          <p:grpSpPr bwMode="auto">
            <a:xfrm>
              <a:off x="4602" y="3457"/>
              <a:ext cx="284" cy="254"/>
              <a:chOff x="4401" y="2592"/>
              <a:chExt cx="284" cy="289"/>
            </a:xfrm>
          </p:grpSpPr>
          <p:sp>
            <p:nvSpPr>
              <p:cNvPr id="17540" name="Freeform 132"/>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41" name="Freeform 133"/>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42" name="Line 134"/>
            <p:cNvSpPr>
              <a:spLocks noChangeShapeType="1"/>
            </p:cNvSpPr>
            <p:nvPr/>
          </p:nvSpPr>
          <p:spPr bwMode="auto">
            <a:xfrm>
              <a:off x="4455" y="3584"/>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43" name="Line 135"/>
            <p:cNvSpPr>
              <a:spLocks noChangeShapeType="1"/>
            </p:cNvSpPr>
            <p:nvPr/>
          </p:nvSpPr>
          <p:spPr bwMode="auto">
            <a:xfrm>
              <a:off x="3971" y="3584"/>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44" name="Freeform 136"/>
            <p:cNvSpPr/>
            <p:nvPr/>
          </p:nvSpPr>
          <p:spPr bwMode="auto">
            <a:xfrm>
              <a:off x="4092" y="3584"/>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45" name="Line 137"/>
            <p:cNvSpPr>
              <a:spLocks noChangeShapeType="1"/>
            </p:cNvSpPr>
            <p:nvPr/>
          </p:nvSpPr>
          <p:spPr bwMode="auto">
            <a:xfrm>
              <a:off x="3586" y="366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46" name="Freeform 138"/>
            <p:cNvSpPr/>
            <p:nvPr/>
          </p:nvSpPr>
          <p:spPr bwMode="auto">
            <a:xfrm>
              <a:off x="3679" y="3579"/>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9" name="灯片编号占位符 13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a:t>Insert Stall</a:t>
            </a:r>
            <a:endParaRPr lang="en-US" altLang="zh-CN"/>
          </a:p>
        </p:txBody>
      </p:sp>
      <p:grpSp>
        <p:nvGrpSpPr>
          <p:cNvPr id="2" name="Group 3"/>
          <p:cNvGrpSpPr/>
          <p:nvPr/>
        </p:nvGrpSpPr>
        <p:grpSpPr bwMode="auto">
          <a:xfrm>
            <a:off x="4454525" y="2286000"/>
            <a:ext cx="503238" cy="411163"/>
            <a:chOff x="2624" y="1200"/>
            <a:chExt cx="340" cy="294"/>
          </a:xfrm>
        </p:grpSpPr>
        <p:sp>
          <p:nvSpPr>
            <p:cNvPr id="18436" name="Freeform 4"/>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 name="Group 5"/>
            <p:cNvGrpSpPr/>
            <p:nvPr/>
          </p:nvGrpSpPr>
          <p:grpSpPr bwMode="auto">
            <a:xfrm>
              <a:off x="2624" y="1200"/>
              <a:ext cx="340" cy="289"/>
              <a:chOff x="2624" y="1200"/>
              <a:chExt cx="340" cy="289"/>
            </a:xfrm>
          </p:grpSpPr>
          <p:sp>
            <p:nvSpPr>
              <p:cNvPr id="18438" name="Freeform 6"/>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9" name="Freeform 7"/>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440" name="Rectangle 8"/>
          <p:cNvSpPr>
            <a:spLocks noChangeArrowheads="1"/>
          </p:cNvSpPr>
          <p:nvPr/>
        </p:nvSpPr>
        <p:spPr bwMode="auto">
          <a:xfrm>
            <a:off x="685800" y="2278063"/>
            <a:ext cx="358775"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zh-CN" sz="1800" i="1">
                <a:latin typeface="Arial" panose="020B0604020202020204" pitchFamily="34" charset="0"/>
              </a:rPr>
              <a:t>I</a:t>
            </a:r>
            <a:endParaRPr lang="en-US" altLang="zh-CN" sz="1800" i="1">
              <a:latin typeface="Arial" panose="020B0604020202020204" pitchFamily="34" charset="0"/>
            </a:endParaRPr>
          </a:p>
          <a:p>
            <a:pPr algn="ctr"/>
            <a:r>
              <a:rPr lang="en-US" altLang="zh-CN" sz="1800" i="1">
                <a:latin typeface="Arial" panose="020B0604020202020204" pitchFamily="34" charset="0"/>
              </a:rPr>
              <a:t>n</a:t>
            </a:r>
            <a:endParaRPr lang="en-US" altLang="zh-CN" sz="1800" i="1">
              <a:latin typeface="Arial" panose="020B0604020202020204" pitchFamily="34" charset="0"/>
            </a:endParaRPr>
          </a:p>
          <a:p>
            <a:pPr algn="ctr"/>
            <a:r>
              <a:rPr lang="en-US" altLang="zh-CN" sz="1800" i="1">
                <a:latin typeface="Arial" panose="020B0604020202020204" pitchFamily="34" charset="0"/>
              </a:rPr>
              <a:t>s</a:t>
            </a:r>
            <a:endParaRPr lang="en-US" altLang="zh-CN" sz="1800" i="1">
              <a:latin typeface="Arial" panose="020B0604020202020204" pitchFamily="34" charset="0"/>
            </a:endParaRPr>
          </a:p>
          <a:p>
            <a:pPr algn="ctr"/>
            <a:r>
              <a:rPr lang="en-US" altLang="zh-CN" sz="1800" i="1">
                <a:latin typeface="Arial" panose="020B0604020202020204" pitchFamily="34" charset="0"/>
              </a:rPr>
              <a:t>t</a:t>
            </a:r>
            <a:endParaRPr lang="en-US" altLang="zh-CN" sz="1800" i="1">
              <a:latin typeface="Arial" panose="020B0604020202020204" pitchFamily="34" charset="0"/>
            </a:endParaRPr>
          </a:p>
          <a:p>
            <a:pPr algn="ctr"/>
            <a:r>
              <a:rPr lang="en-US" altLang="zh-CN" sz="1800" i="1">
                <a:latin typeface="Arial" panose="020B0604020202020204" pitchFamily="34" charset="0"/>
              </a:rPr>
              <a:t>r.</a:t>
            </a:r>
            <a:endParaRPr lang="en-US" altLang="zh-CN" sz="1800" i="1">
              <a:latin typeface="Arial" panose="020B0604020202020204" pitchFamily="34" charset="0"/>
            </a:endParaRPr>
          </a:p>
          <a:p>
            <a:pPr algn="ctr"/>
            <a:endParaRPr lang="en-US" altLang="zh-CN" sz="1800" i="1">
              <a:latin typeface="Arial" panose="020B0604020202020204" pitchFamily="34" charset="0"/>
            </a:endParaRPr>
          </a:p>
          <a:p>
            <a:pPr algn="ctr"/>
            <a:r>
              <a:rPr lang="en-US" altLang="zh-CN" sz="1800" i="1">
                <a:latin typeface="Arial" panose="020B0604020202020204" pitchFamily="34" charset="0"/>
              </a:rPr>
              <a:t>O</a:t>
            </a:r>
            <a:endParaRPr lang="en-US" altLang="zh-CN" sz="1800" i="1">
              <a:latin typeface="Arial" panose="020B0604020202020204" pitchFamily="34" charset="0"/>
            </a:endParaRPr>
          </a:p>
          <a:p>
            <a:pPr algn="ctr"/>
            <a:r>
              <a:rPr lang="en-US" altLang="zh-CN" sz="1800" i="1">
                <a:latin typeface="Arial" panose="020B0604020202020204" pitchFamily="34" charset="0"/>
              </a:rPr>
              <a:t>r</a:t>
            </a:r>
            <a:endParaRPr lang="en-US" altLang="zh-CN" sz="1800" i="1">
              <a:latin typeface="Arial" panose="020B0604020202020204" pitchFamily="34" charset="0"/>
            </a:endParaRPr>
          </a:p>
          <a:p>
            <a:pPr algn="ctr"/>
            <a:r>
              <a:rPr lang="en-US" altLang="zh-CN" sz="1800" i="1">
                <a:latin typeface="Arial" panose="020B0604020202020204" pitchFamily="34" charset="0"/>
              </a:rPr>
              <a:t>d</a:t>
            </a:r>
            <a:endParaRPr lang="en-US" altLang="zh-CN" sz="1800" i="1">
              <a:latin typeface="Arial" panose="020B0604020202020204" pitchFamily="34" charset="0"/>
            </a:endParaRPr>
          </a:p>
          <a:p>
            <a:pPr algn="ctr"/>
            <a:r>
              <a:rPr lang="en-US" altLang="zh-CN" sz="1800" i="1">
                <a:latin typeface="Arial" panose="020B0604020202020204" pitchFamily="34" charset="0"/>
              </a:rPr>
              <a:t>e</a:t>
            </a:r>
            <a:endParaRPr lang="en-US" altLang="zh-CN" sz="1800" i="1">
              <a:latin typeface="Arial" panose="020B0604020202020204" pitchFamily="34" charset="0"/>
            </a:endParaRPr>
          </a:p>
          <a:p>
            <a:pPr algn="ctr"/>
            <a:r>
              <a:rPr lang="en-US" altLang="zh-CN" sz="1800" i="1">
                <a:latin typeface="Arial" panose="020B0604020202020204" pitchFamily="34" charset="0"/>
              </a:rPr>
              <a:t>r</a:t>
            </a:r>
            <a:endParaRPr lang="en-US" altLang="zh-CN" sz="1800" i="1">
              <a:latin typeface="Arial" panose="020B0604020202020204" pitchFamily="34" charset="0"/>
            </a:endParaRPr>
          </a:p>
        </p:txBody>
      </p:sp>
      <p:sp>
        <p:nvSpPr>
          <p:cNvPr id="18441" name="Line 9"/>
          <p:cNvSpPr>
            <a:spLocks noChangeShapeType="1"/>
          </p:cNvSpPr>
          <p:nvPr/>
        </p:nvSpPr>
        <p:spPr bwMode="auto">
          <a:xfrm flipH="1">
            <a:off x="1143000" y="2286000"/>
            <a:ext cx="0" cy="30480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Line 10"/>
          <p:cNvSpPr>
            <a:spLocks noChangeShapeType="1"/>
          </p:cNvSpPr>
          <p:nvPr/>
        </p:nvSpPr>
        <p:spPr bwMode="auto">
          <a:xfrm>
            <a:off x="1828800" y="1905000"/>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Rectangle 11"/>
          <p:cNvSpPr>
            <a:spLocks noChangeArrowheads="1"/>
          </p:cNvSpPr>
          <p:nvPr/>
        </p:nvSpPr>
        <p:spPr bwMode="auto">
          <a:xfrm>
            <a:off x="3733800" y="1524000"/>
            <a:ext cx="2124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800" i="1">
                <a:latin typeface="Arial" panose="020B0604020202020204" pitchFamily="34" charset="0"/>
              </a:rPr>
              <a:t>Time (clock cycles)</a:t>
            </a:r>
            <a:endParaRPr lang="en-US" altLang="zh-CN" sz="1800" i="1">
              <a:latin typeface="Arial" panose="020B0604020202020204" pitchFamily="34" charset="0"/>
            </a:endParaRPr>
          </a:p>
        </p:txBody>
      </p:sp>
      <p:sp>
        <p:nvSpPr>
          <p:cNvPr id="18444" name="Rectangle 12"/>
          <p:cNvSpPr>
            <a:spLocks noChangeArrowheads="1"/>
          </p:cNvSpPr>
          <p:nvPr/>
        </p:nvSpPr>
        <p:spPr bwMode="auto">
          <a:xfrm>
            <a:off x="1162050" y="2389188"/>
            <a:ext cx="10382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Ld/St</a:t>
            </a:r>
            <a:endParaRPr lang="en-US" altLang="zh-CN" sz="2800" b="1">
              <a:latin typeface="Arial" panose="020B0604020202020204" pitchFamily="34" charset="0"/>
            </a:endParaRPr>
          </a:p>
        </p:txBody>
      </p:sp>
      <p:sp>
        <p:nvSpPr>
          <p:cNvPr id="18445" name="Rectangle 13"/>
          <p:cNvSpPr>
            <a:spLocks noChangeArrowheads="1"/>
          </p:cNvSpPr>
          <p:nvPr/>
        </p:nvSpPr>
        <p:spPr bwMode="auto">
          <a:xfrm>
            <a:off x="1136650" y="2970213"/>
            <a:ext cx="11715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1</a:t>
            </a:r>
            <a:endParaRPr lang="en-US" altLang="zh-CN" sz="2800" b="1">
              <a:latin typeface="Arial" panose="020B0604020202020204" pitchFamily="34" charset="0"/>
            </a:endParaRPr>
          </a:p>
        </p:txBody>
      </p:sp>
      <p:sp>
        <p:nvSpPr>
          <p:cNvPr id="18446" name="Rectangle 14"/>
          <p:cNvSpPr>
            <a:spLocks noChangeArrowheads="1"/>
          </p:cNvSpPr>
          <p:nvPr/>
        </p:nvSpPr>
        <p:spPr bwMode="auto">
          <a:xfrm>
            <a:off x="1123950" y="3619500"/>
            <a:ext cx="122078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2</a:t>
            </a:r>
            <a:endParaRPr lang="en-US" altLang="zh-CN" sz="2800" b="1">
              <a:latin typeface="Arial" panose="020B0604020202020204" pitchFamily="34" charset="0"/>
            </a:endParaRPr>
          </a:p>
        </p:txBody>
      </p:sp>
      <p:sp>
        <p:nvSpPr>
          <p:cNvPr id="18447" name="Rectangle 15"/>
          <p:cNvSpPr>
            <a:spLocks noChangeArrowheads="1"/>
          </p:cNvSpPr>
          <p:nvPr/>
        </p:nvSpPr>
        <p:spPr bwMode="auto">
          <a:xfrm>
            <a:off x="1219200" y="4953000"/>
            <a:ext cx="122078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3</a:t>
            </a:r>
            <a:endParaRPr lang="en-US" altLang="zh-CN" sz="2400"/>
          </a:p>
        </p:txBody>
      </p:sp>
      <p:grpSp>
        <p:nvGrpSpPr>
          <p:cNvPr id="4" name="Group 16"/>
          <p:cNvGrpSpPr/>
          <p:nvPr/>
        </p:nvGrpSpPr>
        <p:grpSpPr bwMode="auto">
          <a:xfrm>
            <a:off x="2971800" y="1981200"/>
            <a:ext cx="4800600" cy="3886200"/>
            <a:chOff x="1929" y="1985"/>
            <a:chExt cx="3024" cy="2479"/>
          </a:xfrm>
        </p:grpSpPr>
        <p:sp>
          <p:nvSpPr>
            <p:cNvPr id="18449" name="Line 17"/>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18"/>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19"/>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20"/>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21"/>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22"/>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23"/>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24"/>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 name="Group 25"/>
          <p:cNvGrpSpPr/>
          <p:nvPr/>
        </p:nvGrpSpPr>
        <p:grpSpPr bwMode="auto">
          <a:xfrm>
            <a:off x="3824288" y="2179638"/>
            <a:ext cx="358775" cy="671512"/>
            <a:chOff x="2256" y="1152"/>
            <a:chExt cx="226" cy="481"/>
          </a:xfrm>
        </p:grpSpPr>
        <p:sp>
          <p:nvSpPr>
            <p:cNvPr id="18458" name="Freeform 26"/>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9" name="Rectangle 27"/>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6" name="Group 28"/>
          <p:cNvGrpSpPr/>
          <p:nvPr/>
        </p:nvGrpSpPr>
        <p:grpSpPr bwMode="auto">
          <a:xfrm>
            <a:off x="2344738" y="2312988"/>
            <a:ext cx="644525" cy="404812"/>
            <a:chOff x="1324" y="1248"/>
            <a:chExt cx="406" cy="289"/>
          </a:xfrm>
        </p:grpSpPr>
        <p:sp>
          <p:nvSpPr>
            <p:cNvPr id="18461" name="Rectangle 29"/>
            <p:cNvSpPr>
              <a:spLocks noChangeArrowheads="1"/>
            </p:cNvSpPr>
            <p:nvPr/>
          </p:nvSpPr>
          <p:spPr bwMode="auto">
            <a:xfrm>
              <a:off x="1324" y="1250"/>
              <a:ext cx="40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7" name="Group 30"/>
            <p:cNvGrpSpPr/>
            <p:nvPr/>
          </p:nvGrpSpPr>
          <p:grpSpPr bwMode="auto">
            <a:xfrm>
              <a:off x="1343" y="1248"/>
              <a:ext cx="340" cy="289"/>
              <a:chOff x="1343" y="1248"/>
              <a:chExt cx="340" cy="289"/>
            </a:xfrm>
          </p:grpSpPr>
          <p:sp>
            <p:nvSpPr>
              <p:cNvPr id="18463" name="Freeform 31"/>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4" name="Freeform 32"/>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465" name="Rectangle 33"/>
          <p:cNvSpPr>
            <a:spLocks noChangeArrowheads="1"/>
          </p:cNvSpPr>
          <p:nvPr/>
        </p:nvSpPr>
        <p:spPr bwMode="auto">
          <a:xfrm>
            <a:off x="3074988" y="2324100"/>
            <a:ext cx="56356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8" name="Group 34"/>
          <p:cNvGrpSpPr/>
          <p:nvPr/>
        </p:nvGrpSpPr>
        <p:grpSpPr bwMode="auto">
          <a:xfrm>
            <a:off x="3105150" y="2312988"/>
            <a:ext cx="469900" cy="404812"/>
            <a:chOff x="1803" y="1248"/>
            <a:chExt cx="296" cy="289"/>
          </a:xfrm>
        </p:grpSpPr>
        <p:sp>
          <p:nvSpPr>
            <p:cNvPr id="18467" name="Freeform 35"/>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8" name="Freeform 36"/>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69" name="Line 37"/>
          <p:cNvSpPr>
            <a:spLocks noChangeShapeType="1"/>
          </p:cNvSpPr>
          <p:nvPr/>
        </p:nvSpPr>
        <p:spPr bwMode="auto">
          <a:xfrm>
            <a:off x="2922588" y="2514600"/>
            <a:ext cx="1524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0" name="Freeform 38"/>
          <p:cNvSpPr/>
          <p:nvPr/>
        </p:nvSpPr>
        <p:spPr bwMode="auto">
          <a:xfrm>
            <a:off x="3021013" y="2381250"/>
            <a:ext cx="76200" cy="134938"/>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71" name="Line 39"/>
          <p:cNvSpPr>
            <a:spLocks noChangeShapeType="1"/>
          </p:cNvSpPr>
          <p:nvPr/>
        </p:nvSpPr>
        <p:spPr bwMode="auto">
          <a:xfrm>
            <a:off x="3582988" y="2381250"/>
            <a:ext cx="24923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2" name="Rectangle 40"/>
          <p:cNvSpPr>
            <a:spLocks noChangeArrowheads="1"/>
          </p:cNvSpPr>
          <p:nvPr/>
        </p:nvSpPr>
        <p:spPr bwMode="auto">
          <a:xfrm>
            <a:off x="4419600" y="2362200"/>
            <a:ext cx="644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sp>
        <p:nvSpPr>
          <p:cNvPr id="18473" name="Rectangle 41"/>
          <p:cNvSpPr>
            <a:spLocks noChangeArrowheads="1"/>
          </p:cNvSpPr>
          <p:nvPr/>
        </p:nvSpPr>
        <p:spPr bwMode="auto">
          <a:xfrm>
            <a:off x="5153025" y="2316163"/>
            <a:ext cx="563563"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9" name="Group 42"/>
          <p:cNvGrpSpPr/>
          <p:nvPr/>
        </p:nvGrpSpPr>
        <p:grpSpPr bwMode="auto">
          <a:xfrm>
            <a:off x="5195888" y="2312988"/>
            <a:ext cx="450850" cy="404812"/>
            <a:chOff x="3120" y="1248"/>
            <a:chExt cx="284" cy="289"/>
          </a:xfrm>
        </p:grpSpPr>
        <p:sp>
          <p:nvSpPr>
            <p:cNvPr id="18475" name="Freeform 43"/>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76" name="Freeform 44"/>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77" name="Line 45"/>
          <p:cNvSpPr>
            <a:spLocks noChangeShapeType="1"/>
          </p:cNvSpPr>
          <p:nvPr/>
        </p:nvSpPr>
        <p:spPr bwMode="auto">
          <a:xfrm>
            <a:off x="4962525" y="2514600"/>
            <a:ext cx="220663"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46"/>
          <p:cNvSpPr>
            <a:spLocks noChangeShapeType="1"/>
          </p:cNvSpPr>
          <p:nvPr/>
        </p:nvSpPr>
        <p:spPr bwMode="auto">
          <a:xfrm>
            <a:off x="4194175" y="2514600"/>
            <a:ext cx="246063"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Freeform 47"/>
          <p:cNvSpPr/>
          <p:nvPr/>
        </p:nvSpPr>
        <p:spPr bwMode="auto">
          <a:xfrm>
            <a:off x="4386263" y="2514600"/>
            <a:ext cx="684212" cy="269875"/>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0" name="Line 48"/>
          <p:cNvSpPr>
            <a:spLocks noChangeShapeType="1"/>
          </p:cNvSpPr>
          <p:nvPr/>
        </p:nvSpPr>
        <p:spPr bwMode="auto">
          <a:xfrm>
            <a:off x="3582988" y="2649538"/>
            <a:ext cx="24923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Freeform 49"/>
          <p:cNvSpPr/>
          <p:nvPr/>
        </p:nvSpPr>
        <p:spPr bwMode="auto">
          <a:xfrm>
            <a:off x="3730625" y="2508250"/>
            <a:ext cx="534988" cy="38893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 name="Group 50"/>
          <p:cNvGrpSpPr/>
          <p:nvPr/>
        </p:nvGrpSpPr>
        <p:grpSpPr bwMode="auto">
          <a:xfrm>
            <a:off x="3022600" y="2805113"/>
            <a:ext cx="3371850" cy="717550"/>
            <a:chOff x="1751" y="1600"/>
            <a:chExt cx="2124" cy="513"/>
          </a:xfrm>
        </p:grpSpPr>
        <p:grpSp>
          <p:nvGrpSpPr>
            <p:cNvPr id="11" name="Group 51"/>
            <p:cNvGrpSpPr/>
            <p:nvPr/>
          </p:nvGrpSpPr>
          <p:grpSpPr bwMode="auto">
            <a:xfrm>
              <a:off x="2685" y="1600"/>
              <a:ext cx="224" cy="481"/>
              <a:chOff x="2685" y="1600"/>
              <a:chExt cx="224" cy="481"/>
            </a:xfrm>
          </p:grpSpPr>
          <p:sp>
            <p:nvSpPr>
              <p:cNvPr id="18484" name="Freeform 52"/>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5" name="Rectangle 53"/>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12" name="Group 54"/>
            <p:cNvGrpSpPr/>
            <p:nvPr/>
          </p:nvGrpSpPr>
          <p:grpSpPr bwMode="auto">
            <a:xfrm>
              <a:off x="1751" y="1696"/>
              <a:ext cx="406" cy="289"/>
              <a:chOff x="1751" y="1696"/>
              <a:chExt cx="406" cy="289"/>
            </a:xfrm>
          </p:grpSpPr>
          <p:sp>
            <p:nvSpPr>
              <p:cNvPr id="18487" name="Rectangle 55"/>
              <p:cNvSpPr>
                <a:spLocks noChangeArrowheads="1"/>
              </p:cNvSpPr>
              <p:nvPr/>
            </p:nvSpPr>
            <p:spPr bwMode="auto">
              <a:xfrm>
                <a:off x="1751" y="1701"/>
                <a:ext cx="40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13" name="Group 56"/>
              <p:cNvGrpSpPr/>
              <p:nvPr/>
            </p:nvGrpSpPr>
            <p:grpSpPr bwMode="auto">
              <a:xfrm>
                <a:off x="1770" y="1696"/>
                <a:ext cx="340" cy="289"/>
                <a:chOff x="1770" y="1696"/>
                <a:chExt cx="340" cy="289"/>
              </a:xfrm>
            </p:grpSpPr>
            <p:sp>
              <p:nvSpPr>
                <p:cNvPr id="18489" name="Freeform 57"/>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0" name="Freeform 58"/>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491" name="Rectangle 59"/>
            <p:cNvSpPr>
              <a:spLocks noChangeArrowheads="1"/>
            </p:cNvSpPr>
            <p:nvPr/>
          </p:nvSpPr>
          <p:spPr bwMode="auto">
            <a:xfrm>
              <a:off x="2211" y="1703"/>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4" name="Group 60"/>
            <p:cNvGrpSpPr/>
            <p:nvPr/>
          </p:nvGrpSpPr>
          <p:grpSpPr bwMode="auto">
            <a:xfrm>
              <a:off x="2230" y="1696"/>
              <a:ext cx="296" cy="289"/>
              <a:chOff x="2230" y="1696"/>
              <a:chExt cx="296" cy="289"/>
            </a:xfrm>
          </p:grpSpPr>
          <p:sp>
            <p:nvSpPr>
              <p:cNvPr id="18493" name="Freeform 61"/>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4" name="Freeform 62"/>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95" name="Line 63"/>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6" name="Freeform 64"/>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7" name="Line 65"/>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8" name="Rectangle 66"/>
            <p:cNvSpPr>
              <a:spLocks noChangeArrowheads="1"/>
            </p:cNvSpPr>
            <p:nvPr/>
          </p:nvSpPr>
          <p:spPr bwMode="auto">
            <a:xfrm>
              <a:off x="3028" y="169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15" name="Group 67"/>
            <p:cNvGrpSpPr/>
            <p:nvPr/>
          </p:nvGrpSpPr>
          <p:grpSpPr bwMode="auto">
            <a:xfrm>
              <a:off x="3079" y="1696"/>
              <a:ext cx="325" cy="289"/>
              <a:chOff x="3079" y="1696"/>
              <a:chExt cx="325" cy="289"/>
            </a:xfrm>
          </p:grpSpPr>
          <p:sp>
            <p:nvSpPr>
              <p:cNvPr id="18500" name="Freeform 68"/>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01" name="Freeform 69"/>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02" name="Rectangle 70"/>
            <p:cNvSpPr>
              <a:spLocks noChangeArrowheads="1"/>
            </p:cNvSpPr>
            <p:nvPr/>
          </p:nvSpPr>
          <p:spPr bwMode="auto">
            <a:xfrm>
              <a:off x="3520" y="169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16" name="Group 71"/>
            <p:cNvGrpSpPr/>
            <p:nvPr/>
          </p:nvGrpSpPr>
          <p:grpSpPr bwMode="auto">
            <a:xfrm>
              <a:off x="3547" y="1696"/>
              <a:ext cx="284" cy="289"/>
              <a:chOff x="3547" y="1696"/>
              <a:chExt cx="284" cy="289"/>
            </a:xfrm>
          </p:grpSpPr>
          <p:sp>
            <p:nvSpPr>
              <p:cNvPr id="18504" name="Freeform 72"/>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05" name="Freeform 73"/>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06" name="Line 74"/>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7" name="Line 75"/>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8" name="Freeform 76"/>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09" name="Line 77"/>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10" name="Freeform 78"/>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 name="Group 79"/>
          <p:cNvGrpSpPr/>
          <p:nvPr/>
        </p:nvGrpSpPr>
        <p:grpSpPr bwMode="auto">
          <a:xfrm>
            <a:off x="3700463" y="3432175"/>
            <a:ext cx="3371850" cy="715963"/>
            <a:chOff x="2178" y="2048"/>
            <a:chExt cx="2124" cy="513"/>
          </a:xfrm>
        </p:grpSpPr>
        <p:grpSp>
          <p:nvGrpSpPr>
            <p:cNvPr id="18" name="Group 80"/>
            <p:cNvGrpSpPr/>
            <p:nvPr/>
          </p:nvGrpSpPr>
          <p:grpSpPr bwMode="auto">
            <a:xfrm>
              <a:off x="3110" y="2048"/>
              <a:ext cx="226" cy="481"/>
              <a:chOff x="3110" y="2048"/>
              <a:chExt cx="226" cy="481"/>
            </a:xfrm>
          </p:grpSpPr>
          <p:sp>
            <p:nvSpPr>
              <p:cNvPr id="18513" name="Freeform 81"/>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14" name="Rectangle 82"/>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19" name="Group 83"/>
            <p:cNvGrpSpPr/>
            <p:nvPr/>
          </p:nvGrpSpPr>
          <p:grpSpPr bwMode="auto">
            <a:xfrm>
              <a:off x="2178" y="2144"/>
              <a:ext cx="406" cy="289"/>
              <a:chOff x="2178" y="2144"/>
              <a:chExt cx="406" cy="289"/>
            </a:xfrm>
          </p:grpSpPr>
          <p:sp>
            <p:nvSpPr>
              <p:cNvPr id="18516" name="Rectangle 84"/>
              <p:cNvSpPr>
                <a:spLocks noChangeArrowheads="1"/>
              </p:cNvSpPr>
              <p:nvPr/>
            </p:nvSpPr>
            <p:spPr bwMode="auto">
              <a:xfrm>
                <a:off x="2178" y="214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20" name="Group 85"/>
              <p:cNvGrpSpPr/>
              <p:nvPr/>
            </p:nvGrpSpPr>
            <p:grpSpPr bwMode="auto">
              <a:xfrm>
                <a:off x="2197" y="2144"/>
                <a:ext cx="340" cy="289"/>
                <a:chOff x="2197" y="2144"/>
                <a:chExt cx="340" cy="289"/>
              </a:xfrm>
            </p:grpSpPr>
            <p:sp>
              <p:nvSpPr>
                <p:cNvPr id="18518" name="Freeform 86"/>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19" name="Freeform 87"/>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520" name="Rectangle 88"/>
            <p:cNvSpPr>
              <a:spLocks noChangeArrowheads="1"/>
            </p:cNvSpPr>
            <p:nvPr/>
          </p:nvSpPr>
          <p:spPr bwMode="auto">
            <a:xfrm>
              <a:off x="2638" y="2152"/>
              <a:ext cx="35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21" name="Group 89"/>
            <p:cNvGrpSpPr/>
            <p:nvPr/>
          </p:nvGrpSpPr>
          <p:grpSpPr bwMode="auto">
            <a:xfrm>
              <a:off x="2657" y="2144"/>
              <a:ext cx="296" cy="289"/>
              <a:chOff x="2657" y="2144"/>
              <a:chExt cx="296" cy="289"/>
            </a:xfrm>
          </p:grpSpPr>
          <p:sp>
            <p:nvSpPr>
              <p:cNvPr id="18522" name="Freeform 90"/>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23" name="Freeform 91"/>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24" name="Line 92"/>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5" name="Freeform 93"/>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26" name="Line 94"/>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7" name="Rectangle 95"/>
            <p:cNvSpPr>
              <a:spLocks noChangeArrowheads="1"/>
            </p:cNvSpPr>
            <p:nvPr/>
          </p:nvSpPr>
          <p:spPr bwMode="auto">
            <a:xfrm>
              <a:off x="3455" y="214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22" name="Group 96"/>
            <p:cNvGrpSpPr/>
            <p:nvPr/>
          </p:nvGrpSpPr>
          <p:grpSpPr bwMode="auto">
            <a:xfrm>
              <a:off x="3506" y="2144"/>
              <a:ext cx="325" cy="289"/>
              <a:chOff x="3506" y="2144"/>
              <a:chExt cx="325" cy="289"/>
            </a:xfrm>
          </p:grpSpPr>
          <p:sp>
            <p:nvSpPr>
              <p:cNvPr id="18529" name="Freeform 97"/>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0" name="Freeform 98"/>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31" name="Rectangle 99"/>
            <p:cNvSpPr>
              <a:spLocks noChangeArrowheads="1"/>
            </p:cNvSpPr>
            <p:nvPr/>
          </p:nvSpPr>
          <p:spPr bwMode="auto">
            <a:xfrm>
              <a:off x="3947" y="214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23" name="Group 100"/>
            <p:cNvGrpSpPr/>
            <p:nvPr/>
          </p:nvGrpSpPr>
          <p:grpSpPr bwMode="auto">
            <a:xfrm>
              <a:off x="3974" y="2144"/>
              <a:ext cx="284" cy="289"/>
              <a:chOff x="3974" y="2144"/>
              <a:chExt cx="284" cy="289"/>
            </a:xfrm>
          </p:grpSpPr>
          <p:sp>
            <p:nvSpPr>
              <p:cNvPr id="18533" name="Freeform 101"/>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 name="Freeform 102"/>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35" name="Line 103"/>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 name="Line 104"/>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 name="Freeform 105"/>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 name="Line 106"/>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9" name="Freeform 107"/>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 name="Group 108"/>
          <p:cNvGrpSpPr/>
          <p:nvPr/>
        </p:nvGrpSpPr>
        <p:grpSpPr bwMode="auto">
          <a:xfrm>
            <a:off x="5105400" y="4800600"/>
            <a:ext cx="3371850" cy="812800"/>
            <a:chOff x="3312" y="2928"/>
            <a:chExt cx="2124" cy="512"/>
          </a:xfrm>
        </p:grpSpPr>
        <p:grpSp>
          <p:nvGrpSpPr>
            <p:cNvPr id="25" name="Group 109"/>
            <p:cNvGrpSpPr/>
            <p:nvPr/>
          </p:nvGrpSpPr>
          <p:grpSpPr bwMode="auto">
            <a:xfrm>
              <a:off x="4224" y="2928"/>
              <a:ext cx="225" cy="480"/>
              <a:chOff x="3538" y="2496"/>
              <a:chExt cx="225" cy="481"/>
            </a:xfrm>
          </p:grpSpPr>
          <p:sp>
            <p:nvSpPr>
              <p:cNvPr id="18542" name="Freeform 110"/>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3" name="Rectangle 111"/>
              <p:cNvSpPr>
                <a:spLocks noChangeArrowheads="1"/>
              </p:cNvSpPr>
              <p:nvPr/>
            </p:nvSpPr>
            <p:spPr bwMode="auto">
              <a:xfrm rot="5400000">
                <a:off x="3454" y="2615"/>
                <a:ext cx="37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endParaRPr lang="en-US" altLang="zh-CN" sz="1600" b="1">
                  <a:latin typeface="Arial" panose="020B0604020202020204" pitchFamily="34" charset="0"/>
                </a:endParaRPr>
              </a:p>
            </p:txBody>
          </p:sp>
        </p:grpSp>
        <p:grpSp>
          <p:nvGrpSpPr>
            <p:cNvPr id="26" name="Group 112"/>
            <p:cNvGrpSpPr/>
            <p:nvPr/>
          </p:nvGrpSpPr>
          <p:grpSpPr bwMode="auto">
            <a:xfrm>
              <a:off x="3338" y="3072"/>
              <a:ext cx="340" cy="259"/>
              <a:chOff x="2624" y="2592"/>
              <a:chExt cx="340" cy="294"/>
            </a:xfrm>
          </p:grpSpPr>
          <p:sp>
            <p:nvSpPr>
              <p:cNvPr id="18545" name="Freeform 113"/>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 name="Group 114"/>
              <p:cNvGrpSpPr/>
              <p:nvPr/>
            </p:nvGrpSpPr>
            <p:grpSpPr bwMode="auto">
              <a:xfrm>
                <a:off x="2624" y="2592"/>
                <a:ext cx="340" cy="289"/>
                <a:chOff x="2624" y="2592"/>
                <a:chExt cx="340" cy="289"/>
              </a:xfrm>
            </p:grpSpPr>
            <p:sp>
              <p:nvSpPr>
                <p:cNvPr id="18547" name="Freeform 115"/>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8" name="Freeform 116"/>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549" name="Rectangle 117"/>
            <p:cNvSpPr>
              <a:spLocks noChangeArrowheads="1"/>
            </p:cNvSpPr>
            <p:nvPr/>
          </p:nvSpPr>
          <p:spPr bwMode="auto">
            <a:xfrm>
              <a:off x="3312" y="3072"/>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sp>
          <p:nvSpPr>
            <p:cNvPr id="18550" name="Rectangle 118"/>
            <p:cNvSpPr>
              <a:spLocks noChangeArrowheads="1"/>
            </p:cNvSpPr>
            <p:nvPr/>
          </p:nvSpPr>
          <p:spPr bwMode="auto">
            <a:xfrm>
              <a:off x="3772" y="3079"/>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28" name="Group 119"/>
            <p:cNvGrpSpPr/>
            <p:nvPr/>
          </p:nvGrpSpPr>
          <p:grpSpPr bwMode="auto">
            <a:xfrm>
              <a:off x="3791" y="3073"/>
              <a:ext cx="296" cy="254"/>
              <a:chOff x="3084" y="2592"/>
              <a:chExt cx="296" cy="289"/>
            </a:xfrm>
          </p:grpSpPr>
          <p:sp>
            <p:nvSpPr>
              <p:cNvPr id="18552" name="Freeform 120"/>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53" name="Freeform 121"/>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54" name="Line 122"/>
            <p:cNvSpPr>
              <a:spLocks noChangeShapeType="1"/>
            </p:cNvSpPr>
            <p:nvPr/>
          </p:nvSpPr>
          <p:spPr bwMode="auto">
            <a:xfrm>
              <a:off x="3676" y="320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55" name="Freeform 123"/>
            <p:cNvSpPr/>
            <p:nvPr/>
          </p:nvSpPr>
          <p:spPr bwMode="auto">
            <a:xfrm>
              <a:off x="3738" y="3115"/>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56" name="Line 124"/>
            <p:cNvSpPr>
              <a:spLocks noChangeShapeType="1"/>
            </p:cNvSpPr>
            <p:nvPr/>
          </p:nvSpPr>
          <p:spPr bwMode="auto">
            <a:xfrm>
              <a:off x="4092" y="3115"/>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57" name="Rectangle 125"/>
            <p:cNvSpPr>
              <a:spLocks noChangeArrowheads="1"/>
            </p:cNvSpPr>
            <p:nvPr/>
          </p:nvSpPr>
          <p:spPr bwMode="auto">
            <a:xfrm>
              <a:off x="4589" y="3075"/>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endParaRPr lang="en-US" altLang="zh-CN" sz="1600" b="1">
                <a:latin typeface="Arial" panose="020B0604020202020204" pitchFamily="34" charset="0"/>
              </a:endParaRPr>
            </a:p>
          </p:txBody>
        </p:sp>
        <p:grpSp>
          <p:nvGrpSpPr>
            <p:cNvPr id="29" name="Group 126"/>
            <p:cNvGrpSpPr/>
            <p:nvPr/>
          </p:nvGrpSpPr>
          <p:grpSpPr bwMode="auto">
            <a:xfrm>
              <a:off x="4640" y="3073"/>
              <a:ext cx="325" cy="254"/>
              <a:chOff x="3933" y="2592"/>
              <a:chExt cx="325" cy="289"/>
            </a:xfrm>
          </p:grpSpPr>
          <p:sp>
            <p:nvSpPr>
              <p:cNvPr id="18559" name="Freeform 127"/>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60" name="Freeform 128"/>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61" name="Rectangle 129"/>
            <p:cNvSpPr>
              <a:spLocks noChangeArrowheads="1"/>
            </p:cNvSpPr>
            <p:nvPr/>
          </p:nvSpPr>
          <p:spPr bwMode="auto">
            <a:xfrm>
              <a:off x="5081" y="307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endParaRPr lang="en-US" altLang="zh-CN" sz="1600" b="1">
                <a:latin typeface="Arial" panose="020B0604020202020204" pitchFamily="34" charset="0"/>
              </a:endParaRPr>
            </a:p>
          </p:txBody>
        </p:sp>
        <p:grpSp>
          <p:nvGrpSpPr>
            <p:cNvPr id="30" name="Group 130"/>
            <p:cNvGrpSpPr/>
            <p:nvPr/>
          </p:nvGrpSpPr>
          <p:grpSpPr bwMode="auto">
            <a:xfrm>
              <a:off x="5108" y="3073"/>
              <a:ext cx="284" cy="254"/>
              <a:chOff x="4401" y="2592"/>
              <a:chExt cx="284" cy="289"/>
            </a:xfrm>
          </p:grpSpPr>
          <p:sp>
            <p:nvSpPr>
              <p:cNvPr id="18563" name="Freeform 131"/>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64" name="Freeform 132"/>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65" name="Line 133"/>
            <p:cNvSpPr>
              <a:spLocks noChangeShapeType="1"/>
            </p:cNvSpPr>
            <p:nvPr/>
          </p:nvSpPr>
          <p:spPr bwMode="auto">
            <a:xfrm>
              <a:off x="4961" y="320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6" name="Line 134"/>
            <p:cNvSpPr>
              <a:spLocks noChangeShapeType="1"/>
            </p:cNvSpPr>
            <p:nvPr/>
          </p:nvSpPr>
          <p:spPr bwMode="auto">
            <a:xfrm>
              <a:off x="4477" y="320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7" name="Freeform 135"/>
            <p:cNvSpPr/>
            <p:nvPr/>
          </p:nvSpPr>
          <p:spPr bwMode="auto">
            <a:xfrm>
              <a:off x="4598" y="3200"/>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68" name="Line 136"/>
            <p:cNvSpPr>
              <a:spLocks noChangeShapeType="1"/>
            </p:cNvSpPr>
            <p:nvPr/>
          </p:nvSpPr>
          <p:spPr bwMode="auto">
            <a:xfrm>
              <a:off x="4080" y="326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9" name="Freeform 137"/>
            <p:cNvSpPr/>
            <p:nvPr/>
          </p:nvSpPr>
          <p:spPr bwMode="auto">
            <a:xfrm>
              <a:off x="4185" y="3195"/>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138"/>
          <p:cNvGrpSpPr/>
          <p:nvPr/>
        </p:nvGrpSpPr>
        <p:grpSpPr bwMode="auto">
          <a:xfrm>
            <a:off x="4267200" y="4267200"/>
            <a:ext cx="3505200" cy="609600"/>
            <a:chOff x="3216" y="2832"/>
            <a:chExt cx="2736" cy="384"/>
          </a:xfrm>
        </p:grpSpPr>
        <p:sp>
          <p:nvSpPr>
            <p:cNvPr id="18571" name="AutoShape 139"/>
            <p:cNvSpPr>
              <a:spLocks noChangeArrowheads="1"/>
            </p:cNvSpPr>
            <p:nvPr/>
          </p:nvSpPr>
          <p:spPr bwMode="auto">
            <a:xfrm>
              <a:off x="3216" y="2832"/>
              <a:ext cx="480" cy="384"/>
            </a:xfrm>
            <a:prstGeom prst="cloudCallout">
              <a:avLst>
                <a:gd name="adj1" fmla="val 21875"/>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18572" name="AutoShape 140"/>
            <p:cNvSpPr>
              <a:spLocks noChangeArrowheads="1"/>
            </p:cNvSpPr>
            <p:nvPr/>
          </p:nvSpPr>
          <p:spPr bwMode="auto">
            <a:xfrm>
              <a:off x="4272" y="2832"/>
              <a:ext cx="528"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18573" name="AutoShape 141"/>
            <p:cNvSpPr>
              <a:spLocks noChangeArrowheads="1"/>
            </p:cNvSpPr>
            <p:nvPr/>
          </p:nvSpPr>
          <p:spPr bwMode="auto">
            <a:xfrm>
              <a:off x="4848" y="2832"/>
              <a:ext cx="528"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18574" name="AutoShape 142"/>
            <p:cNvSpPr>
              <a:spLocks noChangeArrowheads="1"/>
            </p:cNvSpPr>
            <p:nvPr/>
          </p:nvSpPr>
          <p:spPr bwMode="auto">
            <a:xfrm>
              <a:off x="5424" y="2832"/>
              <a:ext cx="528"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sp>
          <p:nvSpPr>
            <p:cNvPr id="18575" name="AutoShape 143"/>
            <p:cNvSpPr>
              <a:spLocks noChangeArrowheads="1"/>
            </p:cNvSpPr>
            <p:nvPr/>
          </p:nvSpPr>
          <p:spPr bwMode="auto">
            <a:xfrm>
              <a:off x="3744" y="2832"/>
              <a:ext cx="528"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endParaRPr lang="en-US" altLang="zh-CN" sz="1600" b="1"/>
            </a:p>
          </p:txBody>
        </p:sp>
      </p:grpSp>
      <p:sp>
        <p:nvSpPr>
          <p:cNvPr id="18576" name="Rectangle 144"/>
          <p:cNvSpPr>
            <a:spLocks noChangeArrowheads="1"/>
          </p:cNvSpPr>
          <p:nvPr/>
        </p:nvSpPr>
        <p:spPr bwMode="auto">
          <a:xfrm>
            <a:off x="1219200" y="4343400"/>
            <a:ext cx="858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FF3300"/>
                </a:solidFill>
              </a:rPr>
              <a:t>Stall</a:t>
            </a:r>
            <a:endParaRPr lang="en-US" altLang="zh-CN" sz="2400"/>
          </a:p>
        </p:txBody>
      </p:sp>
      <p:sp>
        <p:nvSpPr>
          <p:cNvPr id="145" name="灯片编号占位符 14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PP_MARK_KEY" val="2f2b9be8-422e-47d4-bf13-6483842bcffe"/>
  <p:tag name="COMMONDATA" val="eyJoZGlkIjoiOGZiMmE4MzY3MTVjNmY3YmQwMTgxY2E1NTQ3MWU4ND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24382</Words>
  <Application>WPS 演示</Application>
  <PresentationFormat>全屏显示(4:3)</PresentationFormat>
  <Paragraphs>3244</Paragraphs>
  <Slides>179</Slides>
  <Notes>3</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53</vt:i4>
      </vt:variant>
      <vt:variant>
        <vt:lpstr>幻灯片标题</vt:lpstr>
      </vt:variant>
      <vt:variant>
        <vt:i4>179</vt:i4>
      </vt:variant>
    </vt:vector>
  </HeadingPairs>
  <TitlesOfParts>
    <vt:vector size="258" baseType="lpstr">
      <vt:lpstr>Arial</vt:lpstr>
      <vt:lpstr>宋体</vt:lpstr>
      <vt:lpstr>Wingdings</vt:lpstr>
      <vt:lpstr>Times New Roman</vt:lpstr>
      <vt:lpstr>Century Gothic</vt:lpstr>
      <vt:lpstr>黑体</vt:lpstr>
      <vt:lpstr>Garamond</vt:lpstr>
      <vt:lpstr>Comic Sans MS</vt:lpstr>
      <vt:lpstr>华文中宋</vt:lpstr>
      <vt:lpstr>Arial</vt:lpstr>
      <vt:lpstr>Calibri</vt:lpstr>
      <vt:lpstr>微软雅黑</vt:lpstr>
      <vt:lpstr>Arial Unicode MS</vt:lpstr>
      <vt:lpstr>Monotype Sorts</vt:lpstr>
      <vt:lpstr>Wingdings</vt:lpstr>
      <vt:lpstr>PMingLiU-ExtB</vt:lpstr>
      <vt:lpstr>Wingdings 2</vt:lpstr>
      <vt:lpstr>楷体_GB2312</vt:lpstr>
      <vt:lpstr>新宋体</vt:lpstr>
      <vt:lpstr>Symbol</vt:lpstr>
      <vt:lpstr>华文新魏</vt:lpstr>
      <vt:lpstr>华文细黑</vt:lpstr>
      <vt:lpstr>楷体_GB2312</vt:lpstr>
      <vt:lpstr>Arial Narrow</vt:lpstr>
      <vt:lpstr>Helvetica</vt:lpstr>
      <vt:lpstr>Office 主题</vt:lpstr>
      <vt:lpstr>Word.Document.8</vt:lpstr>
      <vt:lpstr>Word.Document.8</vt:lpstr>
      <vt:lpstr>Word.Document.8</vt:lpstr>
      <vt:lpstr>Word.Document.8</vt:lpstr>
      <vt:lpstr>Equation.3</vt:lpstr>
      <vt:lpstr>Word.Picture.8</vt:lpstr>
      <vt:lpstr>Equation.3</vt:lpstr>
      <vt:lpstr>Word.Picture.8</vt:lpstr>
      <vt:lpstr>Word.Picture.8</vt:lpstr>
      <vt:lpstr>Word.Picture.8</vt:lpstr>
      <vt:lpstr>Equation.3</vt:lpstr>
      <vt:lpstr>Equation.3</vt:lpstr>
      <vt:lpstr>Equation.3</vt:lpstr>
      <vt:lpstr>Equation.DSMT4</vt:lpstr>
      <vt:lpstr>Word.Picture.8</vt:lpstr>
      <vt:lpstr>Word.Picture.8</vt:lpstr>
      <vt:lpstr>Equation.3</vt:lpstr>
      <vt:lpstr>Equation.3</vt:lpstr>
      <vt:lpstr>Equation.DSMT4</vt:lpstr>
      <vt:lpstr>Word.Document.8</vt:lpstr>
      <vt:lpstr>Word.Document.8</vt:lpstr>
      <vt:lpstr>Equation.3</vt:lpstr>
      <vt:lpstr>Equation.DSMT4</vt:lpstr>
      <vt:lpstr>Equation.3</vt:lpstr>
      <vt:lpstr>Equation.DSMT4</vt:lpstr>
      <vt:lpstr>Word.Picture.8</vt:lpstr>
      <vt:lpstr>Word.Picture.8</vt:lpstr>
      <vt:lpstr>Equation.3</vt:lpstr>
      <vt:lpstr>Equation.3</vt:lpstr>
      <vt:lpstr>Equation.DSMT4</vt:lpstr>
      <vt:lpstr>Word.Picture.8</vt:lpstr>
      <vt:lpstr>Word.Picture.8</vt:lpstr>
      <vt:lpstr>Word.Picture.8</vt:lpstr>
      <vt:lpstr>Word.Picture.8</vt:lpstr>
      <vt:lpstr>Word.Picture.8</vt:lpstr>
      <vt:lpstr>Word.Picture.8</vt:lpstr>
      <vt:lpstr>Equation.3</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Equation.3</vt:lpstr>
      <vt:lpstr>Equation.3</vt:lpstr>
      <vt:lpstr>Equation.3</vt:lpstr>
      <vt:lpstr>Equation.3</vt:lpstr>
      <vt:lpstr>第三章 流水线技术 </vt:lpstr>
      <vt:lpstr>PowerPoint 演示文稿</vt:lpstr>
      <vt:lpstr>第三章内容</vt:lpstr>
      <vt:lpstr>第三章内容</vt:lpstr>
      <vt:lpstr>PowerPoint 演示文稿</vt:lpstr>
      <vt:lpstr>PowerPoint 演示文稿</vt:lpstr>
      <vt:lpstr>一、流水线</vt:lpstr>
      <vt:lpstr>一、什么是流水线？</vt:lpstr>
      <vt:lpstr>PowerPoint 演示文稿</vt:lpstr>
      <vt:lpstr>PowerPoint 演示文稿</vt:lpstr>
      <vt:lpstr>PowerPoint 演示文稿</vt:lpstr>
      <vt:lpstr>PowerPoint 演示文稿</vt:lpstr>
      <vt:lpstr>PowerPoint 演示文稿</vt:lpstr>
      <vt:lpstr>PowerPoint 演示文稿</vt:lpstr>
      <vt:lpstr>流水线的分类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流水线的特点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例：由静态多功能流水线实现如下计算：</vt:lpstr>
      <vt:lpstr>PowerPoint 演示文稿</vt:lpstr>
      <vt:lpstr>PowerPoint 演示文稿</vt:lpstr>
      <vt:lpstr>在上例中，将“静态”多功能流水线改为“动态”多功能流水线，又该如何分解？</vt:lpstr>
      <vt:lpstr>PowerPoint 演示文稿</vt:lpstr>
      <vt:lpstr>PowerPoint 演示文稿</vt:lpstr>
      <vt:lpstr>PowerPoint 演示文稿</vt:lpstr>
      <vt:lpstr>PowerPoint 演示文稿</vt:lpstr>
      <vt:lpstr>流水线特点</vt:lpstr>
      <vt:lpstr>为什么采用流水线：结论</vt:lpstr>
      <vt:lpstr>为什么不开发 50段流水线?</vt:lpstr>
      <vt:lpstr>流水线段数实例</vt:lpstr>
      <vt:lpstr>PowerPoint 演示文稿</vt:lpstr>
      <vt:lpstr>二、RISC指令系统特点</vt:lpstr>
      <vt:lpstr>PowerPoint 演示文稿</vt:lpstr>
      <vt:lpstr>非流水线：单周期Single-cycle implementation（参考）</vt:lpstr>
      <vt:lpstr>三、非流水线方式下RISC指令系统的实现</vt:lpstr>
      <vt:lpstr>Multi-cycle implementation</vt:lpstr>
      <vt:lpstr>PowerPoint 演示文稿</vt:lpstr>
      <vt:lpstr>PowerPoint 演示文稿</vt:lpstr>
      <vt:lpstr>About Multi-cycle implementation</vt:lpstr>
      <vt:lpstr>怎样改进多周期实现的性能？</vt:lpstr>
      <vt:lpstr>Optimized Multi-cycle implementation</vt:lpstr>
      <vt:lpstr>改进硬件冗余</vt:lpstr>
      <vt:lpstr>PowerPoint 演示文稿</vt:lpstr>
      <vt:lpstr>四、经典5段流水线RISC处理器</vt:lpstr>
      <vt:lpstr>5-stage Version of MIPS Datapath</vt:lpstr>
      <vt:lpstr>流水线怎样减少执行时间？</vt:lpstr>
      <vt:lpstr>Single-cycle implementation vs. pipelining</vt:lpstr>
      <vt:lpstr>Multi-cycle implementation vs. pipelining</vt:lpstr>
      <vt:lpstr>PowerPoint 演示文稿</vt:lpstr>
      <vt:lpstr>流水线真如此简单吗？</vt:lpstr>
      <vt:lpstr>PowerPoint 演示文稿</vt:lpstr>
      <vt:lpstr>引入流水线后出现的问题</vt:lpstr>
      <vt:lpstr>分离的数据存储器和指令存储器</vt:lpstr>
      <vt:lpstr>寄存器冲突！</vt:lpstr>
      <vt:lpstr>重新设计寄存器堆资源</vt:lpstr>
      <vt:lpstr>当更新PC时产生冲突</vt:lpstr>
      <vt:lpstr>流水线寄存器必须引入吗？</vt:lpstr>
      <vt:lpstr>PowerPoint 演示文稿</vt:lpstr>
      <vt:lpstr>五、流水线的基本性能</vt:lpstr>
      <vt:lpstr>       影响流水线性能的因素</vt:lpstr>
      <vt:lpstr>PowerPoint 演示文稿</vt:lpstr>
      <vt:lpstr>A.2 流水线的主要障碍—流水线冒险 </vt:lpstr>
      <vt:lpstr>一、冒险分类与有停顿流水线性能</vt:lpstr>
      <vt:lpstr>冒险分类</vt:lpstr>
      <vt:lpstr>冒险总是可以用停顿解决</vt:lpstr>
      <vt:lpstr>有停顿的流水线性能</vt:lpstr>
      <vt:lpstr>非流水线是多周期实现的情况</vt:lpstr>
      <vt:lpstr>非流水线是多周期实现的情况</vt:lpstr>
      <vt:lpstr> 非流水线是单周期实现的情况</vt:lpstr>
      <vt:lpstr>二、结构冒险：流水段竞争</vt:lpstr>
      <vt:lpstr>Multi access to the register file</vt:lpstr>
      <vt:lpstr>在一个时钟周期WB段先写，ID段后读</vt:lpstr>
      <vt:lpstr>多重访问单端口存储器</vt:lpstr>
      <vt:lpstr>Insert Stall</vt:lpstr>
      <vt:lpstr>Split instruction and data memory</vt:lpstr>
      <vt:lpstr>没有或没有充分流水功能部件 : 也可能出现结构冒险</vt:lpstr>
      <vt:lpstr>无结构冒险机器的CPI更低</vt:lpstr>
      <vt:lpstr>为什么允许结构冒险？</vt:lpstr>
      <vt:lpstr>结构冒险总结</vt:lpstr>
      <vt:lpstr>三、 数据冒险</vt:lpstr>
      <vt:lpstr>数据冒险</vt:lpstr>
      <vt:lpstr>数据冒险：例子</vt:lpstr>
      <vt:lpstr>寄存器堆WB段先写，ID段后读</vt:lpstr>
      <vt:lpstr>提出的解决方法</vt:lpstr>
      <vt:lpstr>怎样停顿？ 由编译器插入 nop 指令（软件）</vt:lpstr>
      <vt:lpstr>怎样停顿？ 增加硬件互锁（Interlock） !</vt:lpstr>
      <vt:lpstr>Interlock:  insert stalls </vt:lpstr>
      <vt:lpstr>回忆 MIPS Instruction format</vt:lpstr>
      <vt:lpstr>Detect: Data Hazard Logic</vt:lpstr>
      <vt:lpstr>Example</vt:lpstr>
      <vt:lpstr>How to delay the instruction ?</vt:lpstr>
      <vt:lpstr>Hardware simulates NOP</vt:lpstr>
      <vt:lpstr>Forwarding （前推、直通、转发、相关数据通路）</vt:lpstr>
      <vt:lpstr>直通技术： 减少数据冒险停顿</vt:lpstr>
      <vt:lpstr>Forwarding的硬件变化（i周期）</vt:lpstr>
      <vt:lpstr>Forwarding的硬件变化（红色）i+1周期</vt:lpstr>
      <vt:lpstr>Forwarding的硬件变化（蓝色）i+2周期</vt:lpstr>
      <vt:lpstr>Forwarding的硬件变化（紫色）</vt:lpstr>
      <vt:lpstr>Forwarding的硬件变化</vt:lpstr>
      <vt:lpstr>Forwarding 的其他输入路径</vt:lpstr>
      <vt:lpstr>Forwarding 不能解决的问题</vt:lpstr>
      <vt:lpstr>插入stall:  Load stall</vt:lpstr>
      <vt:lpstr>Example of  Forwarding and Load Delay</vt:lpstr>
      <vt:lpstr>解决方法：没有forwarding</vt:lpstr>
      <vt:lpstr>解决方法：forwarding</vt:lpstr>
      <vt:lpstr>How to implement Load Interlock</vt:lpstr>
      <vt:lpstr>load stall的性能影响 </vt:lpstr>
      <vt:lpstr>不同测试程序中load 产生stall的比例</vt:lpstr>
      <vt:lpstr>编译器重排序避免load stall</vt:lpstr>
      <vt:lpstr>数据冒险总结</vt:lpstr>
      <vt:lpstr>PowerPoint 演示文稿</vt:lpstr>
      <vt:lpstr>PowerPoint 演示文稿</vt:lpstr>
      <vt:lpstr>四、控制冒险</vt:lpstr>
      <vt:lpstr>Pipelining Hazards</vt:lpstr>
      <vt:lpstr>控制冒险</vt:lpstr>
      <vt:lpstr>例子： Branches</vt:lpstr>
      <vt:lpstr>回忆：基本流水线通路</vt:lpstr>
      <vt:lpstr>控制冒险</vt:lpstr>
      <vt:lpstr>处理控制冒险</vt:lpstr>
      <vt:lpstr>回忆：插入 stalls解决冒险 </vt:lpstr>
      <vt:lpstr>流水线状态</vt:lpstr>
      <vt:lpstr>转移Stalls 会造成大的性能损失</vt:lpstr>
      <vt:lpstr>总是停顿——降低了转移不发生Not- taken的性能</vt:lpstr>
      <vt:lpstr>假设转移不发生会怎样？</vt:lpstr>
      <vt:lpstr> 转移不发生（Predict-not-taken）</vt:lpstr>
      <vt:lpstr>Predict-not-taken 分析：如果转移是发生的会怎样？</vt:lpstr>
      <vt:lpstr>Predict-not-taken 如果转移是发生的会怎样？</vt:lpstr>
      <vt:lpstr>另一种方法：假定转移选中（Predict-taken）</vt:lpstr>
      <vt:lpstr>预测转移选中（Predict-taken）</vt:lpstr>
      <vt:lpstr>Predict-taken 转移选中：转移地址提前计算</vt:lpstr>
      <vt:lpstr>预测转移选中的流水线状态</vt:lpstr>
      <vt:lpstr>总结：Predict-not-taken/Predict-taken 转移未选中/选中的问题</vt:lpstr>
      <vt:lpstr>改进：将转移计算提前</vt:lpstr>
      <vt:lpstr>再改进：将转移计算提前更早</vt:lpstr>
      <vt:lpstr>提早后结果：MIPS改善后的数据通路</vt:lpstr>
      <vt:lpstr>冲刷Flushing ：只需插入one stall解决控制冒险（硬件固定）</vt:lpstr>
      <vt:lpstr>为什么“浪费”取到的指令？</vt:lpstr>
      <vt:lpstr>预测转移未选中predict-not-taken（硬件固定）</vt:lpstr>
      <vt:lpstr>冻结或冲刷流水线（硬件固定） Freeze or Flushing the pipeline</vt:lpstr>
      <vt:lpstr>转移延迟（Delayed branch）</vt:lpstr>
      <vt:lpstr>如何利用转移延迟槽</vt:lpstr>
      <vt:lpstr>怎样调度代码？三种策略</vt:lpstr>
      <vt:lpstr>例子：重写代码 (a)</vt:lpstr>
      <vt:lpstr>例子：重写代码 (b-1)</vt:lpstr>
      <vt:lpstr>例子：重写代码 (b-2)</vt:lpstr>
      <vt:lpstr>调度策略对比性能改善</vt:lpstr>
      <vt:lpstr>转移延迟的限制</vt:lpstr>
      <vt:lpstr>撤销功能</vt:lpstr>
      <vt:lpstr>带有撤销功能的转移预测 (of case b，预测转移发生)</vt:lpstr>
      <vt:lpstr>关于转移延迟</vt:lpstr>
      <vt:lpstr>例子：三种解决控制冒险方案的性能比较</vt:lpstr>
      <vt:lpstr>3种方案Stall的比较结果 </vt:lpstr>
      <vt:lpstr>Pipeline hazards</vt:lpstr>
      <vt:lpstr>控制冒险总结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Pipelining: Basic Concepts</dc:title>
  <dc:creator>lenovo</dc:creator>
  <cp:lastModifiedBy>leaf</cp:lastModifiedBy>
  <cp:revision>259</cp:revision>
  <dcterms:created xsi:type="dcterms:W3CDTF">2015-01-20T04:39:00Z</dcterms:created>
  <dcterms:modified xsi:type="dcterms:W3CDTF">2023-04-04T03:43:12Z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C09D207F7A284E89837735CE864FDAAD</vt:lpwstr>
  </property>
</Properties>
</file>